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6"/>
  </p:notesMasterIdLst>
  <p:handoutMasterIdLst>
    <p:handoutMasterId r:id="rId37"/>
  </p:handoutMasterIdLst>
  <p:sldIdLst>
    <p:sldId id="256" r:id="rId2"/>
    <p:sldId id="257" r:id="rId3"/>
    <p:sldId id="428" r:id="rId4"/>
    <p:sldId id="288" r:id="rId5"/>
    <p:sldId id="265" r:id="rId6"/>
    <p:sldId id="289" r:id="rId7"/>
    <p:sldId id="290" r:id="rId8"/>
    <p:sldId id="291" r:id="rId9"/>
    <p:sldId id="300" r:id="rId10"/>
    <p:sldId id="302" r:id="rId11"/>
    <p:sldId id="304" r:id="rId12"/>
    <p:sldId id="305" r:id="rId13"/>
    <p:sldId id="324" r:id="rId14"/>
    <p:sldId id="276" r:id="rId15"/>
    <p:sldId id="298" r:id="rId16"/>
    <p:sldId id="325" r:id="rId17"/>
    <p:sldId id="295" r:id="rId18"/>
    <p:sldId id="326" r:id="rId19"/>
    <p:sldId id="338" r:id="rId20"/>
    <p:sldId id="317" r:id="rId21"/>
    <p:sldId id="318" r:id="rId22"/>
    <p:sldId id="319" r:id="rId23"/>
    <p:sldId id="427" r:id="rId24"/>
    <p:sldId id="426" r:id="rId25"/>
    <p:sldId id="339" r:id="rId26"/>
    <p:sldId id="430" r:id="rId27"/>
    <p:sldId id="420" r:id="rId28"/>
    <p:sldId id="429" r:id="rId29"/>
    <p:sldId id="330" r:id="rId30"/>
    <p:sldId id="418" r:id="rId31"/>
    <p:sldId id="452" r:id="rId32"/>
    <p:sldId id="331" r:id="rId33"/>
    <p:sldId id="453" r:id="rId34"/>
    <p:sldId id="327"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22797" initials="2" lastIdx="8" clrIdx="0">
    <p:extLst>
      <p:ext uri="{19B8F6BF-5375-455C-9EA6-DF929625EA0E}">
        <p15:presenceInfo xmlns:p15="http://schemas.microsoft.com/office/powerpoint/2012/main" userId="22797"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F0D"/>
    <a:srgbClr val="004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738" y="72"/>
      </p:cViewPr>
      <p:guideLst/>
    </p:cSldViewPr>
  </p:slideViewPr>
  <p:notesTextViewPr>
    <p:cViewPr>
      <p:scale>
        <a:sx n="1" d="1"/>
        <a:sy n="1" d="1"/>
      </p:scale>
      <p:origin x="0" y="0"/>
    </p:cViewPr>
  </p:notesTextViewPr>
  <p:notesViewPr>
    <p:cSldViewPr snapToGrid="0">
      <p:cViewPr varScale="1">
        <p:scale>
          <a:sx n="52" d="100"/>
          <a:sy n="52" d="100"/>
        </p:scale>
        <p:origin x="286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0-08T11:00:21.125" idx="8">
    <p:pos x="549" y="307"/>
    <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8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175A0BA-8495-42D5-A5C5-18ED5B5ED0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1A05678-AABC-4DFC-9375-E22717F3201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288BD3-4FC6-4947-972D-2E4B0E5867B5}" type="datetimeFigureOut">
              <a:rPr lang="fr-FR" smtClean="0"/>
              <a:t>15/10/2020</a:t>
            </a:fld>
            <a:endParaRPr lang="fr-FR"/>
          </a:p>
        </p:txBody>
      </p:sp>
      <p:sp>
        <p:nvSpPr>
          <p:cNvPr id="4" name="Espace réservé du pied de page 3">
            <a:extLst>
              <a:ext uri="{FF2B5EF4-FFF2-40B4-BE49-F238E27FC236}">
                <a16:creationId xmlns:a16="http://schemas.microsoft.com/office/drawing/2014/main" id="{4CB1822E-7AF5-4664-9510-042DD6F6050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6FDD3124-E4DB-47A6-BAD2-3CA75375C3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B719B9-B80F-4299-B67F-9F69F51FEEAA}" type="slidenum">
              <a:rPr lang="fr-FR" smtClean="0"/>
              <a:t>‹N°›</a:t>
            </a:fld>
            <a:endParaRPr lang="fr-FR"/>
          </a:p>
        </p:txBody>
      </p:sp>
    </p:spTree>
    <p:extLst>
      <p:ext uri="{BB962C8B-B14F-4D97-AF65-F5344CB8AC3E}">
        <p14:creationId xmlns:p14="http://schemas.microsoft.com/office/powerpoint/2010/main" val="371725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34FD14-480E-4F47-964D-FC66814D943A}" type="datetimeFigureOut">
              <a:rPr lang="fr-FR" smtClean="0"/>
              <a:t>15/10/2020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44B055-8216-4AD2-AA77-28C1B33D67EB}" type="slidenum">
              <a:rPr lang="fr-FR" smtClean="0"/>
              <a:t>‹N°›</a:t>
            </a:fld>
            <a:endParaRPr lang="fr-FR"/>
          </a:p>
        </p:txBody>
      </p:sp>
    </p:spTree>
    <p:extLst>
      <p:ext uri="{BB962C8B-B14F-4D97-AF65-F5344CB8AC3E}">
        <p14:creationId xmlns:p14="http://schemas.microsoft.com/office/powerpoint/2010/main" val="1910749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7" name="Rectangle 1"/>
          <p:cNvSpPr txBox="1">
            <a:spLocks noGrp="1" noRot="1" noChangeAspect="1" noChangeArrowheads="1"/>
          </p:cNvSpPr>
          <p:nvPr>
            <p:ph type="sldImg"/>
          </p:nvPr>
        </p:nvSpPr>
        <p:spPr bwMode="auto">
          <a:xfrm>
            <a:off x="104775" y="762000"/>
            <a:ext cx="6680200" cy="3757613"/>
          </a:xfrm>
          <a:prstGeom prst="rect">
            <a:avLst/>
          </a:prstGeom>
          <a:solidFill>
            <a:srgbClr val="FFFFFF"/>
          </a:solidFill>
          <a:ln>
            <a:solidFill>
              <a:srgbClr val="000000"/>
            </a:solidFill>
            <a:miter lim="800000"/>
            <a:headEnd/>
            <a:tailEnd/>
          </a:ln>
        </p:spPr>
      </p:sp>
      <p:sp>
        <p:nvSpPr>
          <p:cNvPr id="55298" name="Rectangle 2"/>
          <p:cNvSpPr txBox="1">
            <a:spLocks noGrp="1" noChangeArrowheads="1"/>
          </p:cNvSpPr>
          <p:nvPr>
            <p:ph type="body" idx="1"/>
          </p:nvPr>
        </p:nvSpPr>
        <p:spPr bwMode="auto">
          <a:xfrm>
            <a:off x="688975" y="4760397"/>
            <a:ext cx="5511800" cy="4509850"/>
          </a:xfrm>
          <a:prstGeom prst="rect">
            <a:avLst/>
          </a:prstGeom>
          <a:noFill/>
          <a:ln cap="flat">
            <a:round/>
            <a:headEnd/>
            <a:tailEnd/>
          </a:ln>
        </p:spPr>
        <p:txBody>
          <a:bodyPr wrap="none" anchor="ct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Rectangle 1"/>
          <p:cNvSpPr txBox="1">
            <a:spLocks noGrp="1" noRot="1" noChangeAspect="1" noChangeArrowheads="1"/>
          </p:cNvSpPr>
          <p:nvPr>
            <p:ph type="sldImg"/>
          </p:nvPr>
        </p:nvSpPr>
        <p:spPr bwMode="auto">
          <a:xfrm>
            <a:off x="104775" y="762000"/>
            <a:ext cx="6680200" cy="3757613"/>
          </a:xfrm>
          <a:prstGeom prst="rect">
            <a:avLst/>
          </a:prstGeom>
          <a:solidFill>
            <a:srgbClr val="FFFFFF"/>
          </a:solidFill>
          <a:ln>
            <a:solidFill>
              <a:srgbClr val="000000"/>
            </a:solidFill>
            <a:miter lim="800000"/>
            <a:headEnd/>
            <a:tailEnd/>
          </a:ln>
        </p:spPr>
      </p:sp>
      <p:sp>
        <p:nvSpPr>
          <p:cNvPr id="56322" name="Rectangle 2"/>
          <p:cNvSpPr txBox="1">
            <a:spLocks noGrp="1" noChangeArrowheads="1"/>
          </p:cNvSpPr>
          <p:nvPr>
            <p:ph type="body" idx="1"/>
          </p:nvPr>
        </p:nvSpPr>
        <p:spPr bwMode="auto">
          <a:xfrm>
            <a:off x="688975" y="4760397"/>
            <a:ext cx="5511800" cy="4509850"/>
          </a:xfrm>
          <a:prstGeom prst="rect">
            <a:avLst/>
          </a:prstGeom>
          <a:noFill/>
          <a:ln cap="flat">
            <a:round/>
            <a:headEnd/>
            <a:tailEnd/>
          </a:ln>
        </p:spPr>
        <p:txBody>
          <a:bodyPr wrap="none" anchor="ct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Rectangle 1"/>
          <p:cNvSpPr txBox="1">
            <a:spLocks noGrp="1" noRot="1" noChangeAspect="1" noChangeArrowheads="1"/>
          </p:cNvSpPr>
          <p:nvPr>
            <p:ph type="sldImg"/>
          </p:nvPr>
        </p:nvSpPr>
        <p:spPr bwMode="auto">
          <a:xfrm>
            <a:off x="104775" y="762000"/>
            <a:ext cx="6680200" cy="3757613"/>
          </a:xfrm>
          <a:prstGeom prst="rect">
            <a:avLst/>
          </a:prstGeom>
          <a:solidFill>
            <a:srgbClr val="FFFFFF"/>
          </a:solidFill>
          <a:ln>
            <a:solidFill>
              <a:srgbClr val="000000"/>
            </a:solidFill>
            <a:miter lim="800000"/>
            <a:headEnd/>
            <a:tailEnd/>
          </a:ln>
        </p:spPr>
      </p:sp>
      <p:sp>
        <p:nvSpPr>
          <p:cNvPr id="39938" name="Rectangle 2"/>
          <p:cNvSpPr txBox="1">
            <a:spLocks noGrp="1" noChangeArrowheads="1"/>
          </p:cNvSpPr>
          <p:nvPr>
            <p:ph type="body" idx="1"/>
          </p:nvPr>
        </p:nvSpPr>
        <p:spPr bwMode="auto">
          <a:xfrm>
            <a:off x="688975" y="4760397"/>
            <a:ext cx="5511800" cy="4509850"/>
          </a:xfrm>
          <a:prstGeom prst="rect">
            <a:avLst/>
          </a:prstGeom>
          <a:noFill/>
          <a:ln cap="flat">
            <a:round/>
            <a:headEnd/>
            <a:tailEnd/>
          </a:ln>
        </p:spPr>
        <p:txBody>
          <a:bodyPr wrap="none" anchor="ct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Rectangle 1"/>
          <p:cNvSpPr txBox="1">
            <a:spLocks noGrp="1" noRot="1" noChangeAspect="1" noChangeArrowheads="1"/>
          </p:cNvSpPr>
          <p:nvPr>
            <p:ph type="sldImg"/>
          </p:nvPr>
        </p:nvSpPr>
        <p:spPr bwMode="auto">
          <a:xfrm>
            <a:off x="104775" y="762000"/>
            <a:ext cx="6680200" cy="3757613"/>
          </a:xfrm>
          <a:prstGeom prst="rect">
            <a:avLst/>
          </a:prstGeom>
          <a:solidFill>
            <a:srgbClr val="FFFFFF"/>
          </a:solidFill>
          <a:ln>
            <a:solidFill>
              <a:srgbClr val="000000"/>
            </a:solidFill>
            <a:miter lim="800000"/>
            <a:headEnd/>
            <a:tailEnd/>
          </a:ln>
        </p:spPr>
      </p:sp>
      <p:sp>
        <p:nvSpPr>
          <p:cNvPr id="40962" name="Rectangle 2"/>
          <p:cNvSpPr txBox="1">
            <a:spLocks noGrp="1" noChangeArrowheads="1"/>
          </p:cNvSpPr>
          <p:nvPr>
            <p:ph type="body" idx="1"/>
          </p:nvPr>
        </p:nvSpPr>
        <p:spPr bwMode="auto">
          <a:xfrm>
            <a:off x="688975" y="4760397"/>
            <a:ext cx="5511800" cy="4509850"/>
          </a:xfrm>
          <a:prstGeom prst="rect">
            <a:avLst/>
          </a:prstGeom>
          <a:noFill/>
          <a:ln cap="flat">
            <a:round/>
            <a:headEnd/>
            <a:tailEnd/>
          </a:ln>
        </p:spPr>
        <p:txBody>
          <a:bodyPr wrap="none" anchor="ct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7"/>
          <p:cNvSpPr>
            <a:spLocks noGrp="1" noChangeArrowheads="1"/>
          </p:cNvSpPr>
          <p:nvPr>
            <p:ph type="sldNum"/>
          </p:nvPr>
        </p:nvSpPr>
        <p:spPr>
          <a:ln/>
        </p:spPr>
        <p:txBody>
          <a:bodyPr/>
          <a:lstStyle/>
          <a:p>
            <a:fld id="{07DC4201-87FD-40DE-B77F-7FA8EE03EE44}" type="slidenum">
              <a:rPr lang="fr-FR"/>
              <a:pPr/>
              <a:t>14</a:t>
            </a:fld>
            <a:endParaRPr lang="fr-FR"/>
          </a:p>
        </p:txBody>
      </p:sp>
      <p:sp>
        <p:nvSpPr>
          <p:cNvPr id="57345" name="Rectangle 1"/>
          <p:cNvSpPr txBox="1">
            <a:spLocks noGrp="1" noRot="1" noChangeAspect="1" noChangeArrowheads="1"/>
          </p:cNvSpPr>
          <p:nvPr>
            <p:ph type="sldImg"/>
          </p:nvPr>
        </p:nvSpPr>
        <p:spPr bwMode="auto">
          <a:xfrm>
            <a:off x="-107950" y="890588"/>
            <a:ext cx="7808913" cy="4394200"/>
          </a:xfrm>
          <a:prstGeom prst="rect">
            <a:avLst/>
          </a:prstGeom>
          <a:solidFill>
            <a:srgbClr val="FFFFFF"/>
          </a:solidFill>
          <a:ln>
            <a:solidFill>
              <a:srgbClr val="000000"/>
            </a:solidFill>
            <a:miter lim="800000"/>
            <a:headEnd/>
            <a:tailEnd/>
          </a:ln>
        </p:spPr>
      </p:sp>
      <p:sp>
        <p:nvSpPr>
          <p:cNvPr id="57346" name="Rectangle 2"/>
          <p:cNvSpPr txBox="1">
            <a:spLocks noGrp="1" noChangeArrowheads="1"/>
          </p:cNvSpPr>
          <p:nvPr>
            <p:ph type="body" idx="1"/>
          </p:nvPr>
        </p:nvSpPr>
        <p:spPr bwMode="auto">
          <a:xfrm>
            <a:off x="759149" y="5565976"/>
            <a:ext cx="6076377" cy="5273670"/>
          </a:xfrm>
          <a:prstGeom prst="rect">
            <a:avLst/>
          </a:prstGeom>
          <a:noFill/>
          <a:ln cap="flat">
            <a:round/>
            <a:headEnd/>
            <a:tailEnd/>
          </a:ln>
        </p:spPr>
        <p:txBody>
          <a:bodyPr wrap="none" anchor="ct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Rectangle 1"/>
          <p:cNvSpPr txBox="1">
            <a:spLocks noGrp="1" noRot="1" noChangeAspect="1" noChangeArrowheads="1"/>
          </p:cNvSpPr>
          <p:nvPr>
            <p:ph type="sldImg"/>
          </p:nvPr>
        </p:nvSpPr>
        <p:spPr bwMode="auto">
          <a:xfrm>
            <a:off x="104775" y="762000"/>
            <a:ext cx="6680200" cy="3757613"/>
          </a:xfrm>
          <a:prstGeom prst="rect">
            <a:avLst/>
          </a:prstGeom>
          <a:solidFill>
            <a:srgbClr val="FFFFFF"/>
          </a:solidFill>
          <a:ln>
            <a:solidFill>
              <a:srgbClr val="000000"/>
            </a:solidFill>
            <a:miter lim="800000"/>
            <a:headEnd/>
            <a:tailEnd/>
          </a:ln>
        </p:spPr>
      </p:sp>
      <p:sp>
        <p:nvSpPr>
          <p:cNvPr id="47106" name="Rectangle 2"/>
          <p:cNvSpPr txBox="1">
            <a:spLocks noGrp="1" noChangeArrowheads="1"/>
          </p:cNvSpPr>
          <p:nvPr>
            <p:ph type="body" idx="1"/>
          </p:nvPr>
        </p:nvSpPr>
        <p:spPr bwMode="auto">
          <a:xfrm>
            <a:off x="688975" y="4760397"/>
            <a:ext cx="5511800" cy="4509850"/>
          </a:xfrm>
          <a:prstGeom prst="rect">
            <a:avLst/>
          </a:prstGeom>
          <a:noFill/>
          <a:ln cap="flat">
            <a:round/>
            <a:headEnd/>
            <a:tailEnd/>
          </a:ln>
        </p:spPr>
        <p:txBody>
          <a:bodyPr wrap="none" anchor="ct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DC67FFB-62D0-4846-AB48-B6C8699D331A}" type="slidenum">
              <a:rPr lang="fr-FR" smtClean="0"/>
              <a:pPr/>
              <a:t>19</a:t>
            </a:fld>
            <a:endParaRPr lang="fr-FR"/>
          </a:p>
        </p:txBody>
      </p:sp>
    </p:spTree>
    <p:extLst>
      <p:ext uri="{BB962C8B-B14F-4D97-AF65-F5344CB8AC3E}">
        <p14:creationId xmlns:p14="http://schemas.microsoft.com/office/powerpoint/2010/main" val="1613614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522D5FD-61FF-4DA1-9DDB-C20ECF3C2671}" type="slidenum">
              <a:rPr lang="fr-FR" smtClean="0"/>
              <a:pPr/>
              <a:t>28</a:t>
            </a:fld>
            <a:endParaRPr lang="fr-FR"/>
          </a:p>
        </p:txBody>
      </p:sp>
    </p:spTree>
    <p:extLst>
      <p:ext uri="{BB962C8B-B14F-4D97-AF65-F5344CB8AC3E}">
        <p14:creationId xmlns:p14="http://schemas.microsoft.com/office/powerpoint/2010/main" val="1721029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77FB7C4-87B1-458F-879F-3B59A16A35D2}"/>
              </a:ext>
            </a:extLst>
          </p:cNvPr>
          <p:cNvSpPr/>
          <p:nvPr userDrawn="1"/>
        </p:nvSpPr>
        <p:spPr>
          <a:xfrm>
            <a:off x="2530763" y="3592945"/>
            <a:ext cx="8007927" cy="2382429"/>
          </a:xfrm>
          <a:prstGeom prst="rect">
            <a:avLst/>
          </a:prstGeom>
          <a:solidFill>
            <a:srgbClr val="97BF0D"/>
          </a:solidFill>
          <a:ln>
            <a:solidFill>
              <a:srgbClr val="97BF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E75A1822-3559-4EE5-B21D-F9533DC6D151}"/>
              </a:ext>
            </a:extLst>
          </p:cNvPr>
          <p:cNvSpPr/>
          <p:nvPr userDrawn="1"/>
        </p:nvSpPr>
        <p:spPr>
          <a:xfrm>
            <a:off x="2024487" y="3343564"/>
            <a:ext cx="8143025" cy="2207491"/>
          </a:xfrm>
          <a:prstGeom prst="rect">
            <a:avLst/>
          </a:prstGeom>
          <a:solidFill>
            <a:schemeClr val="bg1"/>
          </a:solidFill>
          <a:ln w="76200">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le 1"/>
          <p:cNvSpPr>
            <a:spLocks noGrp="1"/>
          </p:cNvSpPr>
          <p:nvPr>
            <p:ph type="ctrTitle"/>
          </p:nvPr>
        </p:nvSpPr>
        <p:spPr>
          <a:xfrm>
            <a:off x="2024487" y="3343564"/>
            <a:ext cx="8143025" cy="1283882"/>
          </a:xfrm>
        </p:spPr>
        <p:txBody>
          <a:bodyPr anchor="b">
            <a:noAutofit/>
          </a:bodyPr>
          <a:lstStyle>
            <a:lvl1pPr algn="ctr">
              <a:defRPr sz="4000" b="0">
                <a:solidFill>
                  <a:srgbClr val="004494"/>
                </a:solidFill>
              </a:defRPr>
            </a:lvl1pPr>
          </a:lstStyle>
          <a:p>
            <a:r>
              <a:rPr lang="fr-FR" dirty="0"/>
              <a:t>Modifiez le style du titre</a:t>
            </a:r>
            <a:endParaRPr lang="en-US" dirty="0"/>
          </a:p>
        </p:txBody>
      </p:sp>
      <p:sp>
        <p:nvSpPr>
          <p:cNvPr id="3" name="Subtitle 2"/>
          <p:cNvSpPr>
            <a:spLocks noGrp="1"/>
          </p:cNvSpPr>
          <p:nvPr>
            <p:ph type="subTitle" idx="1" hasCustomPrompt="1"/>
          </p:nvPr>
        </p:nvSpPr>
        <p:spPr>
          <a:xfrm>
            <a:off x="2024487" y="4627444"/>
            <a:ext cx="8143025" cy="923612"/>
          </a:xfrm>
        </p:spPr>
        <p:txBody>
          <a:bodyPr anchor="t">
            <a:normAutofit/>
          </a:bodyPr>
          <a:lstStyle>
            <a:lvl1pPr marL="0" indent="0" algn="ctr">
              <a:buNone/>
              <a:defRPr sz="2400" b="1">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Auteur</a:t>
            </a:r>
            <a:endParaRPr lang="en-US" dirty="0"/>
          </a:p>
        </p:txBody>
      </p:sp>
      <p:sp>
        <p:nvSpPr>
          <p:cNvPr id="33" name="Triangle rectangle 32">
            <a:extLst>
              <a:ext uri="{FF2B5EF4-FFF2-40B4-BE49-F238E27FC236}">
                <a16:creationId xmlns:a16="http://schemas.microsoft.com/office/drawing/2014/main" id="{8D3A9162-B5DD-479A-8600-31B22FB00091}"/>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Triangle rectangle 34">
            <a:extLst>
              <a:ext uri="{FF2B5EF4-FFF2-40B4-BE49-F238E27FC236}">
                <a16:creationId xmlns:a16="http://schemas.microsoft.com/office/drawing/2014/main" id="{9A9E70BE-0834-4486-8E79-A5FDB8BA7E53}"/>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273E2D81-D50C-464A-A30A-6847FC711D80}"/>
              </a:ext>
            </a:extLst>
          </p:cNvPr>
          <p:cNvPicPr>
            <a:picLocks noChangeAspect="1"/>
          </p:cNvPicPr>
          <p:nvPr userDrawn="1"/>
        </p:nvPicPr>
        <p:blipFill>
          <a:blip r:embed="rId2"/>
          <a:stretch>
            <a:fillRect/>
          </a:stretch>
        </p:blipFill>
        <p:spPr>
          <a:xfrm>
            <a:off x="10737188" y="6290569"/>
            <a:ext cx="772142" cy="534379"/>
          </a:xfrm>
          <a:prstGeom prst="rect">
            <a:avLst/>
          </a:prstGeom>
        </p:spPr>
      </p:pic>
      <p:sp>
        <p:nvSpPr>
          <p:cNvPr id="18" name="Date Placeholder 3">
            <a:extLst>
              <a:ext uri="{FF2B5EF4-FFF2-40B4-BE49-F238E27FC236}">
                <a16:creationId xmlns:a16="http://schemas.microsoft.com/office/drawing/2014/main" id="{C815DD84-B758-44BD-BDB8-DA06C3D91985}"/>
              </a:ext>
            </a:extLst>
          </p:cNvPr>
          <p:cNvSpPr>
            <a:spLocks noGrp="1"/>
          </p:cNvSpPr>
          <p:nvPr>
            <p:ph type="dt" sz="half" idx="2"/>
          </p:nvPr>
        </p:nvSpPr>
        <p:spPr>
          <a:xfrm>
            <a:off x="6414650" y="6410328"/>
            <a:ext cx="2381291"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Webinaire – 15/10/2020 – 17h30 à 19h30</a:t>
            </a:r>
            <a:endParaRPr lang="en-US" dirty="0"/>
          </a:p>
        </p:txBody>
      </p:sp>
      <p:sp>
        <p:nvSpPr>
          <p:cNvPr id="19" name="Footer Placeholder 4">
            <a:extLst>
              <a:ext uri="{FF2B5EF4-FFF2-40B4-BE49-F238E27FC236}">
                <a16:creationId xmlns:a16="http://schemas.microsoft.com/office/drawing/2014/main" id="{50BE56D1-620E-44B1-AC6D-D7A6CC063639}"/>
              </a:ext>
            </a:extLst>
          </p:cNvPr>
          <p:cNvSpPr>
            <a:spLocks noGrp="1"/>
          </p:cNvSpPr>
          <p:nvPr>
            <p:ph type="ftr" sz="quarter" idx="3"/>
          </p:nvPr>
        </p:nvSpPr>
        <p:spPr>
          <a:xfrm>
            <a:off x="1065253" y="6410328"/>
            <a:ext cx="4892197" cy="365125"/>
          </a:xfrm>
          <a:prstGeom prst="rect">
            <a:avLst/>
          </a:prstGeom>
        </p:spPr>
        <p:txBody>
          <a:bodyPr vert="horz" lIns="91440" tIns="45720" rIns="91440" bIns="45720" rtlCol="0" anchor="ctr"/>
          <a:lstStyle>
            <a:lvl1pPr algn="l">
              <a:defRPr lang="fr-FR" sz="1400" i="1" smtClean="0">
                <a:effectLst/>
              </a:defRPr>
            </a:lvl1pPr>
          </a:lstStyle>
          <a:p>
            <a:r>
              <a:rPr lang="fr-FR" b="1" dirty="0"/>
              <a:t>La télémédecine en chirurgie en IDF</a:t>
            </a:r>
          </a:p>
        </p:txBody>
      </p:sp>
      <p:sp>
        <p:nvSpPr>
          <p:cNvPr id="20" name="Slide Number Placeholder 5">
            <a:extLst>
              <a:ext uri="{FF2B5EF4-FFF2-40B4-BE49-F238E27FC236}">
                <a16:creationId xmlns:a16="http://schemas.microsoft.com/office/drawing/2014/main" id="{1FA2F8DB-54D0-4EAC-A79E-786BF9774406}"/>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pic>
        <p:nvPicPr>
          <p:cNvPr id="6" name="Image 5" descr="Une image contenant texte&#10;&#10;Description générée automatiquement">
            <a:extLst>
              <a:ext uri="{FF2B5EF4-FFF2-40B4-BE49-F238E27FC236}">
                <a16:creationId xmlns:a16="http://schemas.microsoft.com/office/drawing/2014/main" id="{50373047-F41A-4E18-AD78-097F3CD90837}"/>
              </a:ext>
            </a:extLst>
          </p:cNvPr>
          <p:cNvPicPr>
            <a:picLocks noChangeAspect="1"/>
          </p:cNvPicPr>
          <p:nvPr userDrawn="1"/>
        </p:nvPicPr>
        <p:blipFill>
          <a:blip r:embed="rId3"/>
          <a:stretch>
            <a:fillRect/>
          </a:stretch>
        </p:blipFill>
        <p:spPr>
          <a:xfrm>
            <a:off x="3024166" y="192803"/>
            <a:ext cx="5866568" cy="2933284"/>
          </a:xfrm>
          <a:prstGeom prst="rect">
            <a:avLst/>
          </a:prstGeom>
        </p:spPr>
      </p:pic>
    </p:spTree>
    <p:extLst>
      <p:ext uri="{BB962C8B-B14F-4D97-AF65-F5344CB8AC3E}">
        <p14:creationId xmlns:p14="http://schemas.microsoft.com/office/powerpoint/2010/main" val="694201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dirty="0"/>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modifier les styles du texte du masque</a:t>
            </a:r>
          </a:p>
        </p:txBody>
      </p:sp>
      <p:sp>
        <p:nvSpPr>
          <p:cNvPr id="19" name="Triangle rectangle 18">
            <a:extLst>
              <a:ext uri="{FF2B5EF4-FFF2-40B4-BE49-F238E27FC236}">
                <a16:creationId xmlns:a16="http://schemas.microsoft.com/office/drawing/2014/main" id="{4463624B-CAB6-4859-A5F3-472383E30C63}"/>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riangle rectangle 19">
            <a:extLst>
              <a:ext uri="{FF2B5EF4-FFF2-40B4-BE49-F238E27FC236}">
                <a16:creationId xmlns:a16="http://schemas.microsoft.com/office/drawing/2014/main" id="{10F0A63C-0941-41DC-9BC5-9F60FF988AB9}"/>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Date Placeholder 3">
            <a:extLst>
              <a:ext uri="{FF2B5EF4-FFF2-40B4-BE49-F238E27FC236}">
                <a16:creationId xmlns:a16="http://schemas.microsoft.com/office/drawing/2014/main" id="{EDC87340-D3D4-4594-975E-CAF5633BAE77}"/>
              </a:ext>
            </a:extLst>
          </p:cNvPr>
          <p:cNvSpPr>
            <a:spLocks noGrp="1"/>
          </p:cNvSpPr>
          <p:nvPr>
            <p:ph type="dt" sz="half" idx="2"/>
          </p:nvPr>
        </p:nvSpPr>
        <p:spPr>
          <a:xfrm>
            <a:off x="6414650" y="6410328"/>
            <a:ext cx="2381291"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Webinaire – 15/10/2020 – 17h30 à 19h30</a:t>
            </a:r>
            <a:endParaRPr lang="en-US" dirty="0"/>
          </a:p>
        </p:txBody>
      </p:sp>
      <p:sp>
        <p:nvSpPr>
          <p:cNvPr id="11" name="Footer Placeholder 4">
            <a:extLst>
              <a:ext uri="{FF2B5EF4-FFF2-40B4-BE49-F238E27FC236}">
                <a16:creationId xmlns:a16="http://schemas.microsoft.com/office/drawing/2014/main" id="{5EDF0121-3488-4D98-AE51-A918C031EABA}"/>
              </a:ext>
            </a:extLst>
          </p:cNvPr>
          <p:cNvSpPr>
            <a:spLocks noGrp="1"/>
          </p:cNvSpPr>
          <p:nvPr>
            <p:ph type="ftr" sz="quarter" idx="3"/>
          </p:nvPr>
        </p:nvSpPr>
        <p:spPr>
          <a:xfrm>
            <a:off x="1065253" y="6410328"/>
            <a:ext cx="4892197" cy="365125"/>
          </a:xfrm>
          <a:prstGeom prst="rect">
            <a:avLst/>
          </a:prstGeom>
        </p:spPr>
        <p:txBody>
          <a:bodyPr vert="horz" lIns="91440" tIns="45720" rIns="91440" bIns="45720" rtlCol="0" anchor="ctr"/>
          <a:lstStyle>
            <a:lvl1pPr algn="l">
              <a:defRPr lang="fr-FR" sz="1400" i="1" smtClean="0">
                <a:effectLst/>
              </a:defRPr>
            </a:lvl1pPr>
          </a:lstStyle>
          <a:p>
            <a:r>
              <a:rPr lang="fr-FR" b="1" dirty="0"/>
              <a:t>La télémédecine en chirurgie en IDF</a:t>
            </a:r>
          </a:p>
        </p:txBody>
      </p:sp>
      <p:sp>
        <p:nvSpPr>
          <p:cNvPr id="13" name="Slide Number Placeholder 5">
            <a:extLst>
              <a:ext uri="{FF2B5EF4-FFF2-40B4-BE49-F238E27FC236}">
                <a16:creationId xmlns:a16="http://schemas.microsoft.com/office/drawing/2014/main" id="{584DA576-BED0-490A-A335-CA8FB539235B}"/>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dirty="0"/>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modifier les styles du texte du masque</a:t>
            </a:r>
          </a:p>
        </p:txBody>
      </p:sp>
      <p:sp>
        <p:nvSpPr>
          <p:cNvPr id="19" name="Triangle rectangle 18">
            <a:extLst>
              <a:ext uri="{FF2B5EF4-FFF2-40B4-BE49-F238E27FC236}">
                <a16:creationId xmlns:a16="http://schemas.microsoft.com/office/drawing/2014/main" id="{6472E27A-D85D-48EF-9C6E-63506527A801}"/>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Triangle rectangle 19">
            <a:extLst>
              <a:ext uri="{FF2B5EF4-FFF2-40B4-BE49-F238E27FC236}">
                <a16:creationId xmlns:a16="http://schemas.microsoft.com/office/drawing/2014/main" id="{E1823107-3B5D-4854-A2F2-D3A4B940B08A}"/>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Date Placeholder 3">
            <a:extLst>
              <a:ext uri="{FF2B5EF4-FFF2-40B4-BE49-F238E27FC236}">
                <a16:creationId xmlns:a16="http://schemas.microsoft.com/office/drawing/2014/main" id="{72EAD5BD-8224-4ED3-B522-3E48157274C8}"/>
              </a:ext>
            </a:extLst>
          </p:cNvPr>
          <p:cNvSpPr>
            <a:spLocks noGrp="1"/>
          </p:cNvSpPr>
          <p:nvPr>
            <p:ph type="dt" sz="half" idx="2"/>
          </p:nvPr>
        </p:nvSpPr>
        <p:spPr>
          <a:xfrm>
            <a:off x="6414650" y="6410328"/>
            <a:ext cx="2381291"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Webinaire – 15/10/2020 – 17h30 à 19h30</a:t>
            </a:r>
            <a:endParaRPr lang="en-US" dirty="0"/>
          </a:p>
        </p:txBody>
      </p:sp>
      <p:sp>
        <p:nvSpPr>
          <p:cNvPr id="11" name="Footer Placeholder 4">
            <a:extLst>
              <a:ext uri="{FF2B5EF4-FFF2-40B4-BE49-F238E27FC236}">
                <a16:creationId xmlns:a16="http://schemas.microsoft.com/office/drawing/2014/main" id="{19F1C26F-61D0-450D-A1CC-DFAEB75E3468}"/>
              </a:ext>
            </a:extLst>
          </p:cNvPr>
          <p:cNvSpPr>
            <a:spLocks noGrp="1"/>
          </p:cNvSpPr>
          <p:nvPr>
            <p:ph type="ftr" sz="quarter" idx="3"/>
          </p:nvPr>
        </p:nvSpPr>
        <p:spPr>
          <a:xfrm>
            <a:off x="1065253" y="6410328"/>
            <a:ext cx="4892197" cy="365125"/>
          </a:xfrm>
          <a:prstGeom prst="rect">
            <a:avLst/>
          </a:prstGeom>
        </p:spPr>
        <p:txBody>
          <a:bodyPr vert="horz" lIns="91440" tIns="45720" rIns="91440" bIns="45720" rtlCol="0" anchor="ctr"/>
          <a:lstStyle>
            <a:lvl1pPr algn="l">
              <a:defRPr lang="fr-FR" sz="1400" i="1" smtClean="0">
                <a:effectLst/>
              </a:defRPr>
            </a:lvl1pPr>
          </a:lstStyle>
          <a:p>
            <a:r>
              <a:rPr lang="fr-FR" b="1" dirty="0"/>
              <a:t>La télémédecine en chirurgie en IDF</a:t>
            </a:r>
          </a:p>
        </p:txBody>
      </p:sp>
      <p:sp>
        <p:nvSpPr>
          <p:cNvPr id="13" name="Slide Number Placeholder 5">
            <a:extLst>
              <a:ext uri="{FF2B5EF4-FFF2-40B4-BE49-F238E27FC236}">
                <a16:creationId xmlns:a16="http://schemas.microsoft.com/office/drawing/2014/main" id="{158B2777-F348-499B-83A5-B1F1F2AD7B0C}"/>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modifier les styles du texte du masque</a:t>
            </a: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rgbClr val="97BF0D"/>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rgbClr val="97BF0D"/>
                </a:solidFill>
                <a:effectLst/>
                <a:latin typeface="Arial"/>
              </a:rPr>
              <a:t>”</a:t>
            </a:r>
          </a:p>
        </p:txBody>
      </p:sp>
      <p:sp>
        <p:nvSpPr>
          <p:cNvPr id="30" name="Triangle rectangle 29">
            <a:extLst>
              <a:ext uri="{FF2B5EF4-FFF2-40B4-BE49-F238E27FC236}">
                <a16:creationId xmlns:a16="http://schemas.microsoft.com/office/drawing/2014/main" id="{DFE1BCAB-04CE-4D4E-A04C-215BE3493454}"/>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Triangle rectangle 30">
            <a:extLst>
              <a:ext uri="{FF2B5EF4-FFF2-40B4-BE49-F238E27FC236}">
                <a16:creationId xmlns:a16="http://schemas.microsoft.com/office/drawing/2014/main" id="{28B7674D-4864-46CE-9CEB-AF441644ACFB}"/>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Date Placeholder 3">
            <a:extLst>
              <a:ext uri="{FF2B5EF4-FFF2-40B4-BE49-F238E27FC236}">
                <a16:creationId xmlns:a16="http://schemas.microsoft.com/office/drawing/2014/main" id="{9EE2E3B1-1AFD-41D6-8992-54F8315111CF}"/>
              </a:ext>
            </a:extLst>
          </p:cNvPr>
          <p:cNvSpPr>
            <a:spLocks noGrp="1"/>
          </p:cNvSpPr>
          <p:nvPr>
            <p:ph type="dt" sz="half" idx="2"/>
          </p:nvPr>
        </p:nvSpPr>
        <p:spPr>
          <a:xfrm>
            <a:off x="6414650" y="6410328"/>
            <a:ext cx="2381291"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Webinaire – 15/10/2020 – 17h30 à 19h30</a:t>
            </a:r>
            <a:endParaRPr lang="en-US" dirty="0"/>
          </a:p>
        </p:txBody>
      </p:sp>
      <p:sp>
        <p:nvSpPr>
          <p:cNvPr id="14" name="Footer Placeholder 4">
            <a:extLst>
              <a:ext uri="{FF2B5EF4-FFF2-40B4-BE49-F238E27FC236}">
                <a16:creationId xmlns:a16="http://schemas.microsoft.com/office/drawing/2014/main" id="{720B2290-DC1C-4E90-BA13-18EC703DF925}"/>
              </a:ext>
            </a:extLst>
          </p:cNvPr>
          <p:cNvSpPr>
            <a:spLocks noGrp="1"/>
          </p:cNvSpPr>
          <p:nvPr>
            <p:ph type="ftr" sz="quarter" idx="3"/>
          </p:nvPr>
        </p:nvSpPr>
        <p:spPr>
          <a:xfrm>
            <a:off x="1065253" y="6410328"/>
            <a:ext cx="4892197" cy="365125"/>
          </a:xfrm>
          <a:prstGeom prst="rect">
            <a:avLst/>
          </a:prstGeom>
        </p:spPr>
        <p:txBody>
          <a:bodyPr vert="horz" lIns="91440" tIns="45720" rIns="91440" bIns="45720" rtlCol="0" anchor="ctr"/>
          <a:lstStyle>
            <a:lvl1pPr algn="l">
              <a:defRPr lang="fr-FR" sz="1400" i="1" smtClean="0">
                <a:effectLst/>
              </a:defRPr>
            </a:lvl1pPr>
          </a:lstStyle>
          <a:p>
            <a:r>
              <a:rPr lang="fr-FR" b="1" dirty="0"/>
              <a:t>La télémédecine en chirurgie en IDF</a:t>
            </a:r>
          </a:p>
        </p:txBody>
      </p:sp>
      <p:sp>
        <p:nvSpPr>
          <p:cNvPr id="16" name="Slide Number Placeholder 5">
            <a:extLst>
              <a:ext uri="{FF2B5EF4-FFF2-40B4-BE49-F238E27FC236}">
                <a16:creationId xmlns:a16="http://schemas.microsoft.com/office/drawing/2014/main" id="{13A0EC59-4555-444F-B1F7-8E2C4657A857}"/>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53B7EB3-4487-4955-918A-2ECDF7280FE5}"/>
              </a:ext>
            </a:extLst>
          </p:cNvPr>
          <p:cNvSpPr/>
          <p:nvPr userDrawn="1"/>
        </p:nvSpPr>
        <p:spPr>
          <a:xfrm>
            <a:off x="2530763" y="2863273"/>
            <a:ext cx="8007927" cy="2382429"/>
          </a:xfrm>
          <a:prstGeom prst="rect">
            <a:avLst/>
          </a:prstGeom>
          <a:solidFill>
            <a:srgbClr val="97BF0D"/>
          </a:solidFill>
          <a:ln>
            <a:solidFill>
              <a:srgbClr val="97BF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1BCAAF99-75BA-411F-B93D-20F69324579C}"/>
              </a:ext>
            </a:extLst>
          </p:cNvPr>
          <p:cNvSpPr/>
          <p:nvPr userDrawn="1"/>
        </p:nvSpPr>
        <p:spPr>
          <a:xfrm>
            <a:off x="2024487" y="2613892"/>
            <a:ext cx="8143025" cy="2207491"/>
          </a:xfrm>
          <a:prstGeom prst="rect">
            <a:avLst/>
          </a:prstGeom>
          <a:solidFill>
            <a:schemeClr val="bg1"/>
          </a:solidFill>
          <a:ln w="76200">
            <a:solidFill>
              <a:srgbClr val="004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itle 1">
            <a:extLst>
              <a:ext uri="{FF2B5EF4-FFF2-40B4-BE49-F238E27FC236}">
                <a16:creationId xmlns:a16="http://schemas.microsoft.com/office/drawing/2014/main" id="{6C595613-1A42-44EF-AF32-7D764C9865F4}"/>
              </a:ext>
            </a:extLst>
          </p:cNvPr>
          <p:cNvSpPr>
            <a:spLocks noGrp="1"/>
          </p:cNvSpPr>
          <p:nvPr>
            <p:ph type="ctrTitle"/>
          </p:nvPr>
        </p:nvSpPr>
        <p:spPr>
          <a:xfrm>
            <a:off x="2024487" y="2613892"/>
            <a:ext cx="8143025" cy="1283882"/>
          </a:xfrm>
        </p:spPr>
        <p:txBody>
          <a:bodyPr anchor="b">
            <a:noAutofit/>
          </a:bodyPr>
          <a:lstStyle>
            <a:lvl1pPr algn="ctr">
              <a:defRPr sz="4000" b="0">
                <a:solidFill>
                  <a:srgbClr val="004494"/>
                </a:solidFill>
              </a:defRPr>
            </a:lvl1pPr>
          </a:lstStyle>
          <a:p>
            <a:r>
              <a:rPr lang="fr-FR" dirty="0"/>
              <a:t>Modifiez le style du titre</a:t>
            </a:r>
            <a:endParaRPr lang="en-US" dirty="0"/>
          </a:p>
        </p:txBody>
      </p:sp>
      <p:sp>
        <p:nvSpPr>
          <p:cNvPr id="27" name="Subtitle 2">
            <a:extLst>
              <a:ext uri="{FF2B5EF4-FFF2-40B4-BE49-F238E27FC236}">
                <a16:creationId xmlns:a16="http://schemas.microsoft.com/office/drawing/2014/main" id="{D2F12090-0304-4101-9050-33D9762C4FAE}"/>
              </a:ext>
            </a:extLst>
          </p:cNvPr>
          <p:cNvSpPr>
            <a:spLocks noGrp="1"/>
          </p:cNvSpPr>
          <p:nvPr>
            <p:ph type="subTitle" idx="1" hasCustomPrompt="1"/>
          </p:nvPr>
        </p:nvSpPr>
        <p:spPr>
          <a:xfrm>
            <a:off x="2024487" y="3897772"/>
            <a:ext cx="8143025" cy="923612"/>
          </a:xfrm>
        </p:spPr>
        <p:txBody>
          <a:bodyPr anchor="t">
            <a:normAutofit/>
          </a:bodyPr>
          <a:lstStyle>
            <a:lvl1pPr marL="0" indent="0" algn="ctr">
              <a:buNone/>
              <a:defRPr sz="2400" b="1">
                <a:solidFill>
                  <a:schemeClr val="tx1">
                    <a:lumMod val="50000"/>
                    <a:lumOff val="50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TITRE</a:t>
            </a:r>
            <a:endParaRPr lang="en-US" dirty="0"/>
          </a:p>
        </p:txBody>
      </p:sp>
      <p:sp>
        <p:nvSpPr>
          <p:cNvPr id="50" name="Triangle rectangle 49">
            <a:extLst>
              <a:ext uri="{FF2B5EF4-FFF2-40B4-BE49-F238E27FC236}">
                <a16:creationId xmlns:a16="http://schemas.microsoft.com/office/drawing/2014/main" id="{F8421E75-C03A-4490-84C5-022335C91B70}"/>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Triangle rectangle 50">
            <a:extLst>
              <a:ext uri="{FF2B5EF4-FFF2-40B4-BE49-F238E27FC236}">
                <a16:creationId xmlns:a16="http://schemas.microsoft.com/office/drawing/2014/main" id="{A0D1A316-C248-471A-B884-9176B904AB82}"/>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01F7FC90-09DF-4195-A6F7-BF17C53318FE}"/>
              </a:ext>
            </a:extLst>
          </p:cNvPr>
          <p:cNvPicPr>
            <a:picLocks noChangeAspect="1"/>
          </p:cNvPicPr>
          <p:nvPr userDrawn="1"/>
        </p:nvPicPr>
        <p:blipFill>
          <a:blip r:embed="rId2"/>
          <a:stretch>
            <a:fillRect/>
          </a:stretch>
        </p:blipFill>
        <p:spPr>
          <a:xfrm>
            <a:off x="10737188" y="6290569"/>
            <a:ext cx="772142" cy="534379"/>
          </a:xfrm>
          <a:prstGeom prst="rect">
            <a:avLst/>
          </a:prstGeom>
        </p:spPr>
      </p:pic>
      <p:sp>
        <p:nvSpPr>
          <p:cNvPr id="14" name="Date Placeholder 3">
            <a:extLst>
              <a:ext uri="{FF2B5EF4-FFF2-40B4-BE49-F238E27FC236}">
                <a16:creationId xmlns:a16="http://schemas.microsoft.com/office/drawing/2014/main" id="{89EC228D-236F-471A-AB25-1EB54D15C434}"/>
              </a:ext>
            </a:extLst>
          </p:cNvPr>
          <p:cNvSpPr>
            <a:spLocks noGrp="1"/>
          </p:cNvSpPr>
          <p:nvPr>
            <p:ph type="dt" sz="half" idx="2"/>
          </p:nvPr>
        </p:nvSpPr>
        <p:spPr>
          <a:xfrm>
            <a:off x="6414650" y="6410328"/>
            <a:ext cx="2381291"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Webinaire – 15/10/2020 – 17h30 à 19h30</a:t>
            </a:r>
            <a:endParaRPr lang="en-US" dirty="0"/>
          </a:p>
        </p:txBody>
      </p:sp>
      <p:sp>
        <p:nvSpPr>
          <p:cNvPr id="16" name="Footer Placeholder 4">
            <a:extLst>
              <a:ext uri="{FF2B5EF4-FFF2-40B4-BE49-F238E27FC236}">
                <a16:creationId xmlns:a16="http://schemas.microsoft.com/office/drawing/2014/main" id="{AB65B411-2B0E-48BC-8169-BBAF20C71817}"/>
              </a:ext>
            </a:extLst>
          </p:cNvPr>
          <p:cNvSpPr>
            <a:spLocks noGrp="1"/>
          </p:cNvSpPr>
          <p:nvPr>
            <p:ph type="ftr" sz="quarter" idx="3"/>
          </p:nvPr>
        </p:nvSpPr>
        <p:spPr>
          <a:xfrm>
            <a:off x="1065253" y="6410328"/>
            <a:ext cx="4892197" cy="365125"/>
          </a:xfrm>
          <a:prstGeom prst="rect">
            <a:avLst/>
          </a:prstGeom>
        </p:spPr>
        <p:txBody>
          <a:bodyPr vert="horz" lIns="91440" tIns="45720" rIns="91440" bIns="45720" rtlCol="0" anchor="ctr"/>
          <a:lstStyle>
            <a:lvl1pPr algn="l">
              <a:defRPr lang="fr-FR" sz="1400" i="1" smtClean="0">
                <a:effectLst/>
              </a:defRPr>
            </a:lvl1pPr>
          </a:lstStyle>
          <a:p>
            <a:r>
              <a:rPr lang="fr-FR" b="1" dirty="0"/>
              <a:t>La télémédecine en chirurgie en IDF</a:t>
            </a:r>
          </a:p>
        </p:txBody>
      </p:sp>
      <p:sp>
        <p:nvSpPr>
          <p:cNvPr id="17" name="Slide Number Placeholder 5">
            <a:extLst>
              <a:ext uri="{FF2B5EF4-FFF2-40B4-BE49-F238E27FC236}">
                <a16:creationId xmlns:a16="http://schemas.microsoft.com/office/drawing/2014/main" id="{B24AD2B2-7718-440C-85D5-31104BCBE9CE}"/>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7" name="Triangle rectangle 16">
            <a:extLst>
              <a:ext uri="{FF2B5EF4-FFF2-40B4-BE49-F238E27FC236}">
                <a16:creationId xmlns:a16="http://schemas.microsoft.com/office/drawing/2014/main" id="{A2EA5685-06B6-4C0F-BCE1-F7BC48D35D99}"/>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riangle rectangle 17">
            <a:extLst>
              <a:ext uri="{FF2B5EF4-FFF2-40B4-BE49-F238E27FC236}">
                <a16:creationId xmlns:a16="http://schemas.microsoft.com/office/drawing/2014/main" id="{E0C14684-3D72-4E3B-B265-097A6F938BB2}"/>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Date Placeholder 3">
            <a:extLst>
              <a:ext uri="{FF2B5EF4-FFF2-40B4-BE49-F238E27FC236}">
                <a16:creationId xmlns:a16="http://schemas.microsoft.com/office/drawing/2014/main" id="{CE9FF870-9766-477F-80E4-43D5EEE690C8}"/>
              </a:ext>
            </a:extLst>
          </p:cNvPr>
          <p:cNvSpPr>
            <a:spLocks noGrp="1"/>
          </p:cNvSpPr>
          <p:nvPr>
            <p:ph type="dt" sz="half" idx="2"/>
          </p:nvPr>
        </p:nvSpPr>
        <p:spPr>
          <a:xfrm>
            <a:off x="6414650" y="6410328"/>
            <a:ext cx="2381291"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Webinaire – 15/10/2020 – 17h30 à 19h30</a:t>
            </a:r>
            <a:endParaRPr lang="en-US" dirty="0"/>
          </a:p>
        </p:txBody>
      </p:sp>
      <p:sp>
        <p:nvSpPr>
          <p:cNvPr id="14" name="Footer Placeholder 4">
            <a:extLst>
              <a:ext uri="{FF2B5EF4-FFF2-40B4-BE49-F238E27FC236}">
                <a16:creationId xmlns:a16="http://schemas.microsoft.com/office/drawing/2014/main" id="{4AC49D9F-6CDE-4954-8A4B-C7CAFCF263B4}"/>
              </a:ext>
            </a:extLst>
          </p:cNvPr>
          <p:cNvSpPr>
            <a:spLocks noGrp="1"/>
          </p:cNvSpPr>
          <p:nvPr>
            <p:ph type="ftr" sz="quarter" idx="3"/>
          </p:nvPr>
        </p:nvSpPr>
        <p:spPr>
          <a:xfrm>
            <a:off x="1065253" y="6410328"/>
            <a:ext cx="4892197" cy="365125"/>
          </a:xfrm>
          <a:prstGeom prst="rect">
            <a:avLst/>
          </a:prstGeom>
        </p:spPr>
        <p:txBody>
          <a:bodyPr vert="horz" lIns="91440" tIns="45720" rIns="91440" bIns="45720" rtlCol="0" anchor="ctr"/>
          <a:lstStyle>
            <a:lvl1pPr algn="l">
              <a:defRPr lang="fr-FR" sz="1400" i="1" smtClean="0">
                <a:effectLst/>
              </a:defRPr>
            </a:lvl1pPr>
          </a:lstStyle>
          <a:p>
            <a:r>
              <a:rPr lang="fr-FR" b="1" dirty="0"/>
              <a:t>La télémédecine en chirurgie en IDF</a:t>
            </a:r>
          </a:p>
        </p:txBody>
      </p:sp>
      <p:sp>
        <p:nvSpPr>
          <p:cNvPr id="15" name="Slide Number Placeholder 5">
            <a:extLst>
              <a:ext uri="{FF2B5EF4-FFF2-40B4-BE49-F238E27FC236}">
                <a16:creationId xmlns:a16="http://schemas.microsoft.com/office/drawing/2014/main" id="{4DA56D4D-99A6-48E6-8E26-760FFF409DFF}"/>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1" cap="none"/>
            </a:lvl1pPr>
          </a:lstStyle>
          <a:p>
            <a:r>
              <a:rPr lang="fr-FR" dirty="0"/>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b="1">
                <a:solidFill>
                  <a:schemeClr val="tx1">
                    <a:lumMod val="50000"/>
                    <a:lumOff val="50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modifier les styles du texte du masque</a:t>
            </a:r>
          </a:p>
        </p:txBody>
      </p:sp>
      <p:sp>
        <p:nvSpPr>
          <p:cNvPr id="23" name="Triangle rectangle 22">
            <a:extLst>
              <a:ext uri="{FF2B5EF4-FFF2-40B4-BE49-F238E27FC236}">
                <a16:creationId xmlns:a16="http://schemas.microsoft.com/office/drawing/2014/main" id="{CBAE7FC9-F0DC-4689-9DCA-4F60D5C56C74}"/>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riangle rectangle 23">
            <a:extLst>
              <a:ext uri="{FF2B5EF4-FFF2-40B4-BE49-F238E27FC236}">
                <a16:creationId xmlns:a16="http://schemas.microsoft.com/office/drawing/2014/main" id="{55C3F1E3-EA21-49CF-B92A-EE059376FE90}"/>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Date Placeholder 3">
            <a:extLst>
              <a:ext uri="{FF2B5EF4-FFF2-40B4-BE49-F238E27FC236}">
                <a16:creationId xmlns:a16="http://schemas.microsoft.com/office/drawing/2014/main" id="{6C537E4A-D7E6-45AD-85DC-7465BDC1BA64}"/>
              </a:ext>
            </a:extLst>
          </p:cNvPr>
          <p:cNvSpPr>
            <a:spLocks noGrp="1"/>
          </p:cNvSpPr>
          <p:nvPr>
            <p:ph type="dt" sz="half" idx="2"/>
          </p:nvPr>
        </p:nvSpPr>
        <p:spPr>
          <a:xfrm>
            <a:off x="6414650" y="6410328"/>
            <a:ext cx="2381291"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Webinaire – 15/10/2020 – 17h30 à 19h30</a:t>
            </a:r>
            <a:endParaRPr lang="en-US" dirty="0"/>
          </a:p>
        </p:txBody>
      </p:sp>
      <p:sp>
        <p:nvSpPr>
          <p:cNvPr id="11" name="Footer Placeholder 4">
            <a:extLst>
              <a:ext uri="{FF2B5EF4-FFF2-40B4-BE49-F238E27FC236}">
                <a16:creationId xmlns:a16="http://schemas.microsoft.com/office/drawing/2014/main" id="{F7729A92-6C35-46F0-8296-17BC680287C0}"/>
              </a:ext>
            </a:extLst>
          </p:cNvPr>
          <p:cNvSpPr>
            <a:spLocks noGrp="1"/>
          </p:cNvSpPr>
          <p:nvPr>
            <p:ph type="ftr" sz="quarter" idx="3"/>
          </p:nvPr>
        </p:nvSpPr>
        <p:spPr>
          <a:xfrm>
            <a:off x="1065253" y="6410328"/>
            <a:ext cx="4892197" cy="365125"/>
          </a:xfrm>
          <a:prstGeom prst="rect">
            <a:avLst/>
          </a:prstGeom>
        </p:spPr>
        <p:txBody>
          <a:bodyPr vert="horz" lIns="91440" tIns="45720" rIns="91440" bIns="45720" rtlCol="0" anchor="ctr"/>
          <a:lstStyle>
            <a:lvl1pPr algn="l">
              <a:defRPr lang="fr-FR" sz="1400" i="1" smtClean="0">
                <a:effectLst/>
              </a:defRPr>
            </a:lvl1pPr>
          </a:lstStyle>
          <a:p>
            <a:r>
              <a:rPr lang="fr-FR" b="1" dirty="0"/>
              <a:t>La télémédecine en chirurgie en IDF</a:t>
            </a:r>
          </a:p>
        </p:txBody>
      </p:sp>
      <p:sp>
        <p:nvSpPr>
          <p:cNvPr id="13" name="Slide Number Placeholder 5">
            <a:extLst>
              <a:ext uri="{FF2B5EF4-FFF2-40B4-BE49-F238E27FC236}">
                <a16:creationId xmlns:a16="http://schemas.microsoft.com/office/drawing/2014/main" id="{3C7B269D-0C20-40DE-87DD-85C7681E8234}"/>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5" name="Triangle rectangle 14">
            <a:extLst>
              <a:ext uri="{FF2B5EF4-FFF2-40B4-BE49-F238E27FC236}">
                <a16:creationId xmlns:a16="http://schemas.microsoft.com/office/drawing/2014/main" id="{E094352F-D0EC-4FF0-ACA3-C607AC00D5A2}"/>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riangle rectangle 15">
            <a:extLst>
              <a:ext uri="{FF2B5EF4-FFF2-40B4-BE49-F238E27FC236}">
                <a16:creationId xmlns:a16="http://schemas.microsoft.com/office/drawing/2014/main" id="{18B8481E-E99F-4244-A220-CDBB463D8EC7}"/>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Date Placeholder 3">
            <a:extLst>
              <a:ext uri="{FF2B5EF4-FFF2-40B4-BE49-F238E27FC236}">
                <a16:creationId xmlns:a16="http://schemas.microsoft.com/office/drawing/2014/main" id="{D53D7435-923C-473B-B66F-4E1FBB7ED4EA}"/>
              </a:ext>
            </a:extLst>
          </p:cNvPr>
          <p:cNvSpPr>
            <a:spLocks noGrp="1"/>
          </p:cNvSpPr>
          <p:nvPr>
            <p:ph type="dt" sz="half" idx="10"/>
          </p:nvPr>
        </p:nvSpPr>
        <p:spPr>
          <a:xfrm>
            <a:off x="6414650" y="6410328"/>
            <a:ext cx="2381291"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Webinaire – 15/10/2020 – 17h30 à 19h30</a:t>
            </a:r>
            <a:endParaRPr lang="en-US" dirty="0"/>
          </a:p>
        </p:txBody>
      </p:sp>
      <p:sp>
        <p:nvSpPr>
          <p:cNvPr id="13" name="Footer Placeholder 4">
            <a:extLst>
              <a:ext uri="{FF2B5EF4-FFF2-40B4-BE49-F238E27FC236}">
                <a16:creationId xmlns:a16="http://schemas.microsoft.com/office/drawing/2014/main" id="{F72EF38A-0B1F-4198-971D-D3658B5ACCAA}"/>
              </a:ext>
            </a:extLst>
          </p:cNvPr>
          <p:cNvSpPr>
            <a:spLocks noGrp="1"/>
          </p:cNvSpPr>
          <p:nvPr>
            <p:ph type="ftr" sz="quarter" idx="3"/>
          </p:nvPr>
        </p:nvSpPr>
        <p:spPr>
          <a:xfrm>
            <a:off x="1065253" y="6410328"/>
            <a:ext cx="4892197" cy="365125"/>
          </a:xfrm>
          <a:prstGeom prst="rect">
            <a:avLst/>
          </a:prstGeom>
        </p:spPr>
        <p:txBody>
          <a:bodyPr vert="horz" lIns="91440" tIns="45720" rIns="91440" bIns="45720" rtlCol="0" anchor="ctr"/>
          <a:lstStyle>
            <a:lvl1pPr algn="l">
              <a:defRPr lang="fr-FR" sz="1400" i="1" smtClean="0">
                <a:effectLst/>
              </a:defRPr>
            </a:lvl1pPr>
          </a:lstStyle>
          <a:p>
            <a:r>
              <a:rPr lang="fr-FR" b="1" dirty="0"/>
              <a:t>La télémédecine en chirurgie en IDF</a:t>
            </a:r>
          </a:p>
        </p:txBody>
      </p:sp>
      <p:sp>
        <p:nvSpPr>
          <p:cNvPr id="17" name="Slide Number Placeholder 5">
            <a:extLst>
              <a:ext uri="{FF2B5EF4-FFF2-40B4-BE49-F238E27FC236}">
                <a16:creationId xmlns:a16="http://schemas.microsoft.com/office/drawing/2014/main" id="{B633D72C-17E8-4B34-8105-1158B37D3A5D}"/>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dirty="0"/>
              <a:t>Modifiez le style du titre</a:t>
            </a:r>
            <a:endParaRPr lang="en-US" dirty="0"/>
          </a:p>
        </p:txBody>
      </p:sp>
      <p:sp>
        <p:nvSpPr>
          <p:cNvPr id="25" name="Triangle rectangle 24">
            <a:extLst>
              <a:ext uri="{FF2B5EF4-FFF2-40B4-BE49-F238E27FC236}">
                <a16:creationId xmlns:a16="http://schemas.microsoft.com/office/drawing/2014/main" id="{43FDA7E1-6421-4390-9F28-730397FC7297}"/>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Triangle rectangle 25">
            <a:extLst>
              <a:ext uri="{FF2B5EF4-FFF2-40B4-BE49-F238E27FC236}">
                <a16:creationId xmlns:a16="http://schemas.microsoft.com/office/drawing/2014/main" id="{C652D044-4D73-49B0-A072-009B65842B7E}"/>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Date Placeholder 3">
            <a:extLst>
              <a:ext uri="{FF2B5EF4-FFF2-40B4-BE49-F238E27FC236}">
                <a16:creationId xmlns:a16="http://schemas.microsoft.com/office/drawing/2014/main" id="{5C98B7EE-9B7C-4ED3-87FC-F7805DE5118F}"/>
              </a:ext>
            </a:extLst>
          </p:cNvPr>
          <p:cNvSpPr>
            <a:spLocks noGrp="1"/>
          </p:cNvSpPr>
          <p:nvPr>
            <p:ph type="dt" sz="half" idx="2"/>
          </p:nvPr>
        </p:nvSpPr>
        <p:spPr>
          <a:xfrm>
            <a:off x="6414650" y="6410328"/>
            <a:ext cx="2381291"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Webinaire – 15/10/2020 – 17h30 à 19h30</a:t>
            </a:r>
            <a:endParaRPr lang="en-US" dirty="0"/>
          </a:p>
        </p:txBody>
      </p:sp>
      <p:sp>
        <p:nvSpPr>
          <p:cNvPr id="10" name="Footer Placeholder 4">
            <a:extLst>
              <a:ext uri="{FF2B5EF4-FFF2-40B4-BE49-F238E27FC236}">
                <a16:creationId xmlns:a16="http://schemas.microsoft.com/office/drawing/2014/main" id="{DE09F9DE-6C68-4AF9-A797-22FA0A948231}"/>
              </a:ext>
            </a:extLst>
          </p:cNvPr>
          <p:cNvSpPr>
            <a:spLocks noGrp="1"/>
          </p:cNvSpPr>
          <p:nvPr>
            <p:ph type="ftr" sz="quarter" idx="3"/>
          </p:nvPr>
        </p:nvSpPr>
        <p:spPr>
          <a:xfrm>
            <a:off x="1065253" y="6410328"/>
            <a:ext cx="4892197" cy="365125"/>
          </a:xfrm>
          <a:prstGeom prst="rect">
            <a:avLst/>
          </a:prstGeom>
        </p:spPr>
        <p:txBody>
          <a:bodyPr vert="horz" lIns="91440" tIns="45720" rIns="91440" bIns="45720" rtlCol="0" anchor="ctr"/>
          <a:lstStyle>
            <a:lvl1pPr algn="l">
              <a:defRPr lang="fr-FR" sz="1400" i="1" smtClean="0">
                <a:effectLst/>
              </a:defRPr>
            </a:lvl1pPr>
          </a:lstStyle>
          <a:p>
            <a:r>
              <a:rPr lang="fr-FR" b="1" dirty="0"/>
              <a:t>La télémédecine en chirurgie en IDF</a:t>
            </a:r>
          </a:p>
        </p:txBody>
      </p:sp>
      <p:sp>
        <p:nvSpPr>
          <p:cNvPr id="12" name="Slide Number Placeholder 5">
            <a:extLst>
              <a:ext uri="{FF2B5EF4-FFF2-40B4-BE49-F238E27FC236}">
                <a16:creationId xmlns:a16="http://schemas.microsoft.com/office/drawing/2014/main" id="{3DDCC39C-DAA3-4FE3-A68A-EC8DF7CC1240}"/>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0" name="Triangle rectangle 19">
            <a:extLst>
              <a:ext uri="{FF2B5EF4-FFF2-40B4-BE49-F238E27FC236}">
                <a16:creationId xmlns:a16="http://schemas.microsoft.com/office/drawing/2014/main" id="{1091DF81-EE49-433A-B148-2DF48AB88272}"/>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Triangle rectangle 20">
            <a:extLst>
              <a:ext uri="{FF2B5EF4-FFF2-40B4-BE49-F238E27FC236}">
                <a16:creationId xmlns:a16="http://schemas.microsoft.com/office/drawing/2014/main" id="{6B6AF4AE-F394-43BF-A09F-EDC9010E72E1}"/>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Date Placeholder 3">
            <a:extLst>
              <a:ext uri="{FF2B5EF4-FFF2-40B4-BE49-F238E27FC236}">
                <a16:creationId xmlns:a16="http://schemas.microsoft.com/office/drawing/2014/main" id="{B935DAF9-C2BD-4F54-82EA-63BE1A0AC07E}"/>
              </a:ext>
            </a:extLst>
          </p:cNvPr>
          <p:cNvSpPr>
            <a:spLocks noGrp="1"/>
          </p:cNvSpPr>
          <p:nvPr>
            <p:ph type="dt" sz="half" idx="2"/>
          </p:nvPr>
        </p:nvSpPr>
        <p:spPr>
          <a:xfrm>
            <a:off x="6414650" y="6410328"/>
            <a:ext cx="2381291"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Webinaire – 15/10/2020 – 17h30 à 19h30</a:t>
            </a:r>
            <a:endParaRPr lang="en-US" dirty="0"/>
          </a:p>
        </p:txBody>
      </p:sp>
      <p:sp>
        <p:nvSpPr>
          <p:cNvPr id="11" name="Footer Placeholder 4">
            <a:extLst>
              <a:ext uri="{FF2B5EF4-FFF2-40B4-BE49-F238E27FC236}">
                <a16:creationId xmlns:a16="http://schemas.microsoft.com/office/drawing/2014/main" id="{0503F29F-783C-43B4-9723-9E1839BE239E}"/>
              </a:ext>
            </a:extLst>
          </p:cNvPr>
          <p:cNvSpPr>
            <a:spLocks noGrp="1"/>
          </p:cNvSpPr>
          <p:nvPr>
            <p:ph type="ftr" sz="quarter" idx="3"/>
          </p:nvPr>
        </p:nvSpPr>
        <p:spPr>
          <a:xfrm>
            <a:off x="1065253" y="6410328"/>
            <a:ext cx="4892197" cy="365125"/>
          </a:xfrm>
          <a:prstGeom prst="rect">
            <a:avLst/>
          </a:prstGeom>
        </p:spPr>
        <p:txBody>
          <a:bodyPr vert="horz" lIns="91440" tIns="45720" rIns="91440" bIns="45720" rtlCol="0" anchor="ctr"/>
          <a:lstStyle>
            <a:lvl1pPr algn="l">
              <a:defRPr lang="fr-FR" sz="1400" i="1" smtClean="0">
                <a:effectLst/>
              </a:defRPr>
            </a:lvl1pPr>
          </a:lstStyle>
          <a:p>
            <a:r>
              <a:rPr lang="fr-FR" b="1" dirty="0"/>
              <a:t>La télémédecine en chirurgie en IDF</a:t>
            </a:r>
          </a:p>
        </p:txBody>
      </p:sp>
      <p:sp>
        <p:nvSpPr>
          <p:cNvPr id="12" name="Slide Number Placeholder 5">
            <a:extLst>
              <a:ext uri="{FF2B5EF4-FFF2-40B4-BE49-F238E27FC236}">
                <a16:creationId xmlns:a16="http://schemas.microsoft.com/office/drawing/2014/main" id="{8A8CCCC0-6C23-4A75-99F5-B29DD049F7DD}"/>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dirty="0"/>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atin typeface="Arial" panose="020B0604020202020204" pitchFamily="34" charset="0"/>
                <a:cs typeface="Arial" panose="020B0604020202020204" pitchFamily="34" charset="0"/>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dirty="0"/>
              <a:t>Cliquez pour modifier les styles du texte du masque</a:t>
            </a:r>
          </a:p>
        </p:txBody>
      </p:sp>
      <p:sp>
        <p:nvSpPr>
          <p:cNvPr id="26" name="Triangle rectangle 25">
            <a:extLst>
              <a:ext uri="{FF2B5EF4-FFF2-40B4-BE49-F238E27FC236}">
                <a16:creationId xmlns:a16="http://schemas.microsoft.com/office/drawing/2014/main" id="{855C2331-35AD-4B1E-84FA-6DCF1E277806}"/>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Triangle rectangle 26">
            <a:extLst>
              <a:ext uri="{FF2B5EF4-FFF2-40B4-BE49-F238E27FC236}">
                <a16:creationId xmlns:a16="http://schemas.microsoft.com/office/drawing/2014/main" id="{EDFD58A6-013B-470B-93D0-4D0E46837069}"/>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Date Placeholder 3">
            <a:extLst>
              <a:ext uri="{FF2B5EF4-FFF2-40B4-BE49-F238E27FC236}">
                <a16:creationId xmlns:a16="http://schemas.microsoft.com/office/drawing/2014/main" id="{000C955F-A687-4F86-BA6B-5C4685A4D92A}"/>
              </a:ext>
            </a:extLst>
          </p:cNvPr>
          <p:cNvSpPr>
            <a:spLocks noGrp="1"/>
          </p:cNvSpPr>
          <p:nvPr>
            <p:ph type="dt" sz="half" idx="10"/>
          </p:nvPr>
        </p:nvSpPr>
        <p:spPr>
          <a:xfrm>
            <a:off x="6414650" y="6410328"/>
            <a:ext cx="2381291"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Webinaire – 15/10/2020 – 17h30 à 19h30</a:t>
            </a:r>
            <a:endParaRPr lang="en-US" dirty="0"/>
          </a:p>
        </p:txBody>
      </p:sp>
      <p:sp>
        <p:nvSpPr>
          <p:cNvPr id="12" name="Footer Placeholder 4">
            <a:extLst>
              <a:ext uri="{FF2B5EF4-FFF2-40B4-BE49-F238E27FC236}">
                <a16:creationId xmlns:a16="http://schemas.microsoft.com/office/drawing/2014/main" id="{15D61BFE-4784-4000-9299-6EFD59400677}"/>
              </a:ext>
            </a:extLst>
          </p:cNvPr>
          <p:cNvSpPr>
            <a:spLocks noGrp="1"/>
          </p:cNvSpPr>
          <p:nvPr>
            <p:ph type="ftr" sz="quarter" idx="3"/>
          </p:nvPr>
        </p:nvSpPr>
        <p:spPr>
          <a:xfrm>
            <a:off x="1065253" y="6410328"/>
            <a:ext cx="4892197" cy="365125"/>
          </a:xfrm>
          <a:prstGeom prst="rect">
            <a:avLst/>
          </a:prstGeom>
        </p:spPr>
        <p:txBody>
          <a:bodyPr vert="horz" lIns="91440" tIns="45720" rIns="91440" bIns="45720" rtlCol="0" anchor="ctr"/>
          <a:lstStyle>
            <a:lvl1pPr algn="l">
              <a:defRPr lang="fr-FR" sz="1400" i="1" smtClean="0">
                <a:effectLst/>
              </a:defRPr>
            </a:lvl1pPr>
          </a:lstStyle>
          <a:p>
            <a:r>
              <a:rPr lang="fr-FR" b="1" dirty="0"/>
              <a:t>La télémédecine en chirurgie en IDF</a:t>
            </a:r>
          </a:p>
        </p:txBody>
      </p:sp>
      <p:sp>
        <p:nvSpPr>
          <p:cNvPr id="15" name="Slide Number Placeholder 5">
            <a:extLst>
              <a:ext uri="{FF2B5EF4-FFF2-40B4-BE49-F238E27FC236}">
                <a16:creationId xmlns:a16="http://schemas.microsoft.com/office/drawing/2014/main" id="{DAE8D883-704A-4358-8C85-AEF4185C297D}"/>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dirty="0"/>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atin typeface="Arial" panose="020B0604020202020204" pitchFamily="34" charset="0"/>
                <a:cs typeface="Arial"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23" name="Triangle rectangle 22">
            <a:extLst>
              <a:ext uri="{FF2B5EF4-FFF2-40B4-BE49-F238E27FC236}">
                <a16:creationId xmlns:a16="http://schemas.microsoft.com/office/drawing/2014/main" id="{F2782EC0-EF39-4AB1-A2D4-C63D0F009FF8}"/>
              </a:ext>
            </a:extLst>
          </p:cNvPr>
          <p:cNvSpPr/>
          <p:nvPr userDrawn="1"/>
        </p:nvSpPr>
        <p:spPr>
          <a:xfrm rot="10800000" flipH="1" flipV="1">
            <a:off x="2484" y="1419224"/>
            <a:ext cx="871188"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Triangle rectangle 23">
            <a:extLst>
              <a:ext uri="{FF2B5EF4-FFF2-40B4-BE49-F238E27FC236}">
                <a16:creationId xmlns:a16="http://schemas.microsoft.com/office/drawing/2014/main" id="{4F375CD5-1927-4959-8A1C-23308447A8AD}"/>
              </a:ext>
            </a:extLst>
          </p:cNvPr>
          <p:cNvSpPr/>
          <p:nvPr userDrawn="1"/>
        </p:nvSpPr>
        <p:spPr>
          <a:xfrm rot="10800000">
            <a:off x="11227491" y="-2"/>
            <a:ext cx="964509" cy="5458691"/>
          </a:xfrm>
          <a:prstGeom prst="rtTriangle">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Date Placeholder 3">
            <a:extLst>
              <a:ext uri="{FF2B5EF4-FFF2-40B4-BE49-F238E27FC236}">
                <a16:creationId xmlns:a16="http://schemas.microsoft.com/office/drawing/2014/main" id="{9BC03E65-A22D-4943-9A94-F6B2B397B409}"/>
              </a:ext>
            </a:extLst>
          </p:cNvPr>
          <p:cNvSpPr>
            <a:spLocks noGrp="1"/>
          </p:cNvSpPr>
          <p:nvPr>
            <p:ph type="dt" sz="half" idx="10"/>
          </p:nvPr>
        </p:nvSpPr>
        <p:spPr>
          <a:xfrm>
            <a:off x="6414650" y="6410328"/>
            <a:ext cx="2381291"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Webinaire – 15/10/2020 – 17h30 à 19h30</a:t>
            </a:r>
            <a:endParaRPr lang="en-US" dirty="0"/>
          </a:p>
        </p:txBody>
      </p:sp>
      <p:sp>
        <p:nvSpPr>
          <p:cNvPr id="12" name="Footer Placeholder 4">
            <a:extLst>
              <a:ext uri="{FF2B5EF4-FFF2-40B4-BE49-F238E27FC236}">
                <a16:creationId xmlns:a16="http://schemas.microsoft.com/office/drawing/2014/main" id="{76D58394-4B6D-44A8-9DE8-6976A8C4937B}"/>
              </a:ext>
            </a:extLst>
          </p:cNvPr>
          <p:cNvSpPr>
            <a:spLocks noGrp="1"/>
          </p:cNvSpPr>
          <p:nvPr>
            <p:ph type="ftr" sz="quarter" idx="3"/>
          </p:nvPr>
        </p:nvSpPr>
        <p:spPr>
          <a:xfrm>
            <a:off x="1065253" y="6410328"/>
            <a:ext cx="4892197" cy="365125"/>
          </a:xfrm>
          <a:prstGeom prst="rect">
            <a:avLst/>
          </a:prstGeom>
        </p:spPr>
        <p:txBody>
          <a:bodyPr vert="horz" lIns="91440" tIns="45720" rIns="91440" bIns="45720" rtlCol="0" anchor="ctr"/>
          <a:lstStyle>
            <a:lvl1pPr algn="l">
              <a:defRPr lang="fr-FR" sz="1400" i="1" smtClean="0">
                <a:effectLst/>
              </a:defRPr>
            </a:lvl1pPr>
          </a:lstStyle>
          <a:p>
            <a:r>
              <a:rPr lang="fr-FR" b="1" dirty="0"/>
              <a:t>La télémédecine en chirurgie en IDF</a:t>
            </a:r>
          </a:p>
        </p:txBody>
      </p:sp>
      <p:sp>
        <p:nvSpPr>
          <p:cNvPr id="14" name="Slide Number Placeholder 5">
            <a:extLst>
              <a:ext uri="{FF2B5EF4-FFF2-40B4-BE49-F238E27FC236}">
                <a16:creationId xmlns:a16="http://schemas.microsoft.com/office/drawing/2014/main" id="{97884E5C-92F9-4EFC-970F-FFA61CDAA7F8}"/>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8" name="Image 7">
            <a:extLst>
              <a:ext uri="{FF2B5EF4-FFF2-40B4-BE49-F238E27FC236}">
                <a16:creationId xmlns:a16="http://schemas.microsoft.com/office/drawing/2014/main" id="{CA421867-6BE7-4786-A8FB-EC10970D90ED}"/>
              </a:ext>
            </a:extLst>
          </p:cNvPr>
          <p:cNvPicPr>
            <a:picLocks noChangeAspect="1"/>
          </p:cNvPicPr>
          <p:nvPr userDrawn="1"/>
        </p:nvPicPr>
        <p:blipFill>
          <a:blip r:embed="rId14"/>
          <a:stretch>
            <a:fillRect/>
          </a:stretch>
        </p:blipFill>
        <p:spPr>
          <a:xfrm>
            <a:off x="10737188" y="6290569"/>
            <a:ext cx="772142" cy="534379"/>
          </a:xfrm>
          <a:prstGeom prst="rect">
            <a:avLst/>
          </a:prstGeom>
        </p:spPr>
      </p:pic>
      <p:sp>
        <p:nvSpPr>
          <p:cNvPr id="12" name="Date Placeholder 3">
            <a:extLst>
              <a:ext uri="{FF2B5EF4-FFF2-40B4-BE49-F238E27FC236}">
                <a16:creationId xmlns:a16="http://schemas.microsoft.com/office/drawing/2014/main" id="{3296D76F-FAB4-48EB-9B9A-EF74FC293E73}"/>
              </a:ext>
            </a:extLst>
          </p:cNvPr>
          <p:cNvSpPr>
            <a:spLocks noGrp="1"/>
          </p:cNvSpPr>
          <p:nvPr>
            <p:ph type="dt" sz="half" idx="2"/>
          </p:nvPr>
        </p:nvSpPr>
        <p:spPr>
          <a:xfrm>
            <a:off x="6414650" y="6410328"/>
            <a:ext cx="2381291"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a:t>Webinaire – 15/10/2020 – 17h30 à 19h30</a:t>
            </a:r>
            <a:endParaRPr lang="en-US" dirty="0"/>
          </a:p>
        </p:txBody>
      </p:sp>
      <p:sp>
        <p:nvSpPr>
          <p:cNvPr id="13" name="Footer Placeholder 4">
            <a:extLst>
              <a:ext uri="{FF2B5EF4-FFF2-40B4-BE49-F238E27FC236}">
                <a16:creationId xmlns:a16="http://schemas.microsoft.com/office/drawing/2014/main" id="{B05E289C-8610-4463-A444-D4D622B823DE}"/>
              </a:ext>
            </a:extLst>
          </p:cNvPr>
          <p:cNvSpPr>
            <a:spLocks noGrp="1"/>
          </p:cNvSpPr>
          <p:nvPr>
            <p:ph type="ftr" sz="quarter" idx="3"/>
          </p:nvPr>
        </p:nvSpPr>
        <p:spPr>
          <a:xfrm>
            <a:off x="1065253" y="6410328"/>
            <a:ext cx="4892197" cy="365125"/>
          </a:xfrm>
          <a:prstGeom prst="rect">
            <a:avLst/>
          </a:prstGeom>
        </p:spPr>
        <p:txBody>
          <a:bodyPr vert="horz" lIns="91440" tIns="45720" rIns="91440" bIns="45720" rtlCol="0" anchor="ctr"/>
          <a:lstStyle>
            <a:lvl1pPr algn="l">
              <a:defRPr lang="fr-FR" sz="1400" i="1" smtClean="0">
                <a:effectLst/>
              </a:defRPr>
            </a:lvl1pPr>
          </a:lstStyle>
          <a:p>
            <a:r>
              <a:rPr lang="fr-FR" b="1" dirty="0"/>
              <a:t>La télémédecine en chirurgie en IDF</a:t>
            </a:r>
          </a:p>
        </p:txBody>
      </p:sp>
      <p:sp>
        <p:nvSpPr>
          <p:cNvPr id="14" name="Slide Number Placeholder 5">
            <a:extLst>
              <a:ext uri="{FF2B5EF4-FFF2-40B4-BE49-F238E27FC236}">
                <a16:creationId xmlns:a16="http://schemas.microsoft.com/office/drawing/2014/main" id="{7978BEBD-1FE5-4A35-8A7D-D165D90742E7}"/>
              </a:ext>
            </a:extLst>
          </p:cNvPr>
          <p:cNvSpPr>
            <a:spLocks noGrp="1"/>
          </p:cNvSpPr>
          <p:nvPr>
            <p:ph type="sldNum" sz="quarter" idx="4"/>
          </p:nvPr>
        </p:nvSpPr>
        <p:spPr>
          <a:xfrm>
            <a:off x="9269531" y="6410328"/>
            <a:ext cx="683339" cy="365125"/>
          </a:xfrm>
          <a:prstGeom prst="rect">
            <a:avLst/>
          </a:prstGeom>
        </p:spPr>
        <p:txBody>
          <a:bodyPr vert="horz" lIns="91440" tIns="45720" rIns="91440" bIns="45720" rtlCol="0" anchor="ctr"/>
          <a:lstStyle>
            <a:lvl1pPr algn="r">
              <a:defRPr sz="900" b="1">
                <a:solidFill>
                  <a:srgbClr val="004494"/>
                </a:solidFill>
              </a:defRPr>
            </a:lvl1pPr>
          </a:lstStyle>
          <a:p>
            <a:fld id="{D57F1E4F-1CFF-5643-939E-217C01CDF565}" type="slidenum">
              <a:rPr lang="en-US" smtClean="0"/>
              <a:pPr/>
              <a:t>‹N°›</a:t>
            </a:fld>
            <a:endParaRPr lang="en-US" dirty="0"/>
          </a:p>
        </p:txBody>
      </p:sp>
    </p:spTree>
  </p:cSld>
  <p:clrMap bg1="lt1" tx1="dk1" bg2="lt2" tx2="dk2" accent1="accent1" accent2="accent2" accent3="accent3" accent4="accent4" accent5="accent5" accent6="accent6" hlink="hlink" folHlink="folHlink"/>
  <p:sldLayoutIdLst>
    <p:sldLayoutId id="2147483669" r:id="rId1"/>
    <p:sldLayoutId id="2147483649" r:id="rId2"/>
    <p:sldLayoutId id="2147483665" r:id="rId3"/>
    <p:sldLayoutId id="2147483651" r:id="rId4"/>
    <p:sldLayoutId id="2147483666" r:id="rId5"/>
    <p:sldLayoutId id="2147483654" r:id="rId6"/>
    <p:sldLayoutId id="2147483655" r:id="rId7"/>
    <p:sldLayoutId id="2147483667" r:id="rId8"/>
    <p:sldLayoutId id="2147483657" r:id="rId9"/>
    <p:sldLayoutId id="2147483660" r:id="rId10"/>
    <p:sldLayoutId id="2147483662" r:id="rId11"/>
    <p:sldLayoutId id="2147483663" r:id="rId12"/>
  </p:sldLayoutIdLst>
  <p:hf hdr="0"/>
  <p:txStyles>
    <p:titleStyle>
      <a:lvl1pPr algn="l" defTabSz="457200" rtl="0" eaLnBrk="1" latinLnBrk="0" hangingPunct="1">
        <a:spcBef>
          <a:spcPct val="0"/>
        </a:spcBef>
        <a:buNone/>
        <a:defRPr sz="3600" kern="1200">
          <a:solidFill>
            <a:srgbClr val="004494"/>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004494"/>
        </a:buClr>
        <a:buSzPct val="80000"/>
        <a:buFont typeface="Wingdings 3"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97BF0D"/>
        </a:buClr>
        <a:buSzPct val="80000"/>
        <a:buFont typeface="Wingdings 3" charset="2"/>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97BF0D"/>
        </a:buClr>
        <a:buSzPct val="80000"/>
        <a:buFont typeface="Wingdings 3" charset="2"/>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97BF0D"/>
        </a:buClr>
        <a:buSzPct val="80000"/>
        <a:buFont typeface="Wingdings 3" charset="2"/>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97BF0D"/>
        </a:buClr>
        <a:buSzPct val="80000"/>
        <a:buFont typeface="Wingdings 3" charset="2"/>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35.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image" Target="../media/image70.jpeg"/><Relationship Id="rId5" Type="http://schemas.openxmlformats.org/officeDocument/2006/relationships/image" Target="../media/image65.jpeg"/><Relationship Id="rId10" Type="http://schemas.openxmlformats.org/officeDocument/2006/relationships/image" Target="../media/image69.jpeg"/><Relationship Id="rId4" Type="http://schemas.openxmlformats.org/officeDocument/2006/relationships/image" Target="../media/image64.png"/><Relationship Id="rId9" Type="http://schemas.openxmlformats.org/officeDocument/2006/relationships/image" Target="../media/image68.jpe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6.wmf"/><Relationship Id="rId5" Type="http://schemas.openxmlformats.org/officeDocument/2006/relationships/image" Target="../media/image75.jpeg"/><Relationship Id="rId4" Type="http://schemas.openxmlformats.org/officeDocument/2006/relationships/image" Target="../media/image74.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academie-francophone-telemedecine-et-e-sante.org/" TargetMode="External"/><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5.png"/><Relationship Id="rId3" Type="http://schemas.openxmlformats.org/officeDocument/2006/relationships/oleObject" Target="../embeddings/oleObject1.bin"/><Relationship Id="rId7" Type="http://schemas.openxmlformats.org/officeDocument/2006/relationships/image" Target="../media/image91.jpeg"/><Relationship Id="rId12" Type="http://schemas.openxmlformats.org/officeDocument/2006/relationships/hyperlink" Target="https://academie-francophone-telemedecine-et-e-sante.org/"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wmf"/><Relationship Id="rId9" Type="http://schemas.openxmlformats.org/officeDocument/2006/relationships/image" Target="../media/image93.jpe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hyperlink" Target="https://academiesciencesmoralesetpolitiques.fr/membres-titulaires/section-vi-section-generale/andre-vacheron/" TargetMode="External"/><Relationship Id="rId3" Type="http://schemas.openxmlformats.org/officeDocument/2006/relationships/image" Target="../media/image106.jpeg"/><Relationship Id="rId7" Type="http://schemas.openxmlformats.org/officeDocument/2006/relationships/hyperlink" Target="https://academiesciencesmoralesetpolitiques.fr/membres-titulaires/section-ii-morale-et-sociologie/jean-francois-mattei/" TargetMode="External"/><Relationship Id="rId2" Type="http://schemas.openxmlformats.org/officeDocument/2006/relationships/image" Target="../media/image105.jpeg"/><Relationship Id="rId1" Type="http://schemas.openxmlformats.org/officeDocument/2006/relationships/slideLayout" Target="../slideLayouts/slideLayout3.xml"/><Relationship Id="rId6" Type="http://schemas.openxmlformats.org/officeDocument/2006/relationships/image" Target="../media/image108.png"/><Relationship Id="rId11" Type="http://schemas.openxmlformats.org/officeDocument/2006/relationships/image" Target="../media/image110.jpeg"/><Relationship Id="rId5" Type="http://schemas.openxmlformats.org/officeDocument/2006/relationships/image" Target="../media/image107.jpeg"/><Relationship Id="rId10" Type="http://schemas.openxmlformats.org/officeDocument/2006/relationships/image" Target="../media/image3.jpg"/><Relationship Id="rId4" Type="http://schemas.openxmlformats.org/officeDocument/2006/relationships/image" Target="../media/image5.png"/><Relationship Id="rId9"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comments" Target="../comments/comment1.xm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gif"/><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emf"/><Relationship Id="rId10" Type="http://schemas.openxmlformats.org/officeDocument/2006/relationships/image" Target="../media/image4.PNG"/><Relationship Id="rId4" Type="http://schemas.openxmlformats.org/officeDocument/2006/relationships/image" Target="../media/image18.jpe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72109C-CD2F-476A-9D88-8E75A552D0FE}"/>
              </a:ext>
            </a:extLst>
          </p:cNvPr>
          <p:cNvSpPr>
            <a:spLocks noGrp="1"/>
          </p:cNvSpPr>
          <p:nvPr>
            <p:ph type="ctrTitle"/>
          </p:nvPr>
        </p:nvSpPr>
        <p:spPr>
          <a:xfrm>
            <a:off x="2098964" y="3345873"/>
            <a:ext cx="8068548" cy="1600199"/>
          </a:xfrm>
        </p:spPr>
        <p:txBody>
          <a:bodyPr/>
          <a:lstStyle/>
          <a:p>
            <a:r>
              <a:rPr lang="fr-FR" sz="2000" b="1" dirty="0"/>
              <a:t>   </a:t>
            </a:r>
            <a:br>
              <a:rPr lang="fr-FR" sz="2000" b="1" dirty="0"/>
            </a:br>
            <a:r>
              <a:rPr lang="fr-FR" sz="2400" b="1" dirty="0"/>
              <a:t>Ghislaine </a:t>
            </a:r>
            <a:r>
              <a:rPr lang="fr-FR" sz="2400" b="1" dirty="0" err="1"/>
              <a:t>Alajouanine</a:t>
            </a:r>
            <a:r>
              <a:rPr lang="fr-FR" sz="2400" b="1" dirty="0"/>
              <a:t> </a:t>
            </a:r>
            <a:br>
              <a:rPr lang="fr-FR" sz="2000" b="1" dirty="0"/>
            </a:br>
            <a:r>
              <a:rPr lang="fr-FR" sz="2000" b="1" i="1" dirty="0"/>
              <a:t>MC Institut de France (ASMP)</a:t>
            </a:r>
            <a:br>
              <a:rPr lang="fr-FR" sz="2000" b="1" i="1" dirty="0"/>
            </a:br>
            <a:br>
              <a:rPr lang="fr-FR" sz="2000" b="1" dirty="0"/>
            </a:br>
            <a:r>
              <a:rPr lang="fr-FR" sz="2000" b="1" dirty="0"/>
              <a:t>          Présidente de l’Académie Francophone</a:t>
            </a:r>
            <a:br>
              <a:rPr lang="fr-FR" sz="2000" b="1" dirty="0"/>
            </a:br>
            <a:r>
              <a:rPr lang="fr-FR" sz="2000" b="1" dirty="0"/>
              <a:t> de Télémédecine et </a:t>
            </a:r>
            <a:r>
              <a:rPr lang="fr-FR" sz="2000" b="1" dirty="0" err="1"/>
              <a:t>eSanté</a:t>
            </a:r>
            <a:endParaRPr lang="fr-FR" sz="2000" dirty="0"/>
          </a:p>
        </p:txBody>
      </p:sp>
      <p:sp>
        <p:nvSpPr>
          <p:cNvPr id="3" name="Sous-titre 2">
            <a:extLst>
              <a:ext uri="{FF2B5EF4-FFF2-40B4-BE49-F238E27FC236}">
                <a16:creationId xmlns:a16="http://schemas.microsoft.com/office/drawing/2014/main" id="{DEA5F2EA-A1D6-42A2-A82A-E821B1395F9B}"/>
              </a:ext>
            </a:extLst>
          </p:cNvPr>
          <p:cNvSpPr>
            <a:spLocks noGrp="1"/>
          </p:cNvSpPr>
          <p:nvPr>
            <p:ph type="subTitle" idx="1"/>
          </p:nvPr>
        </p:nvSpPr>
        <p:spPr>
          <a:xfrm>
            <a:off x="2847109" y="5027274"/>
            <a:ext cx="7320403" cy="523782"/>
          </a:xfrm>
        </p:spPr>
        <p:txBody>
          <a:bodyPr>
            <a:normAutofit/>
          </a:bodyPr>
          <a:lstStyle/>
          <a:p>
            <a:r>
              <a:rPr lang="fr-FR" sz="1100" b="0" i="1" dirty="0">
                <a:solidFill>
                  <a:srgbClr val="C00000"/>
                </a:solidFill>
              </a:rPr>
              <a:t>Accompagnés par la Déesse de </a:t>
            </a:r>
            <a:r>
              <a:rPr lang="fr-FR" sz="1100" i="1" dirty="0">
                <a:solidFill>
                  <a:srgbClr val="C00000"/>
                </a:solidFill>
              </a:rPr>
              <a:t>l’</a:t>
            </a:r>
            <a:r>
              <a:rPr lang="fr-FR" sz="1100" b="1" i="1" dirty="0">
                <a:solidFill>
                  <a:srgbClr val="C00000"/>
                </a:solidFill>
              </a:rPr>
              <a:t>Empathie </a:t>
            </a:r>
            <a:r>
              <a:rPr lang="fr-FR" sz="1100" i="1" dirty="0">
                <a:solidFill>
                  <a:srgbClr val="C00000"/>
                </a:solidFill>
              </a:rPr>
              <a:t>: </a:t>
            </a:r>
            <a:r>
              <a:rPr lang="fr-FR" sz="1100" b="1" i="1" dirty="0" err="1">
                <a:solidFill>
                  <a:srgbClr val="C00000"/>
                </a:solidFill>
              </a:rPr>
              <a:t>Lampétie</a:t>
            </a:r>
            <a:r>
              <a:rPr lang="fr-FR" sz="1100" i="1" dirty="0">
                <a:solidFill>
                  <a:srgbClr val="C00000"/>
                </a:solidFill>
              </a:rPr>
              <a:t> (</a:t>
            </a:r>
            <a:r>
              <a:rPr lang="fr-FR" sz="1100" b="0" i="1" dirty="0">
                <a:solidFill>
                  <a:srgbClr val="C00000"/>
                </a:solidFill>
              </a:rPr>
              <a:t>Mère de </a:t>
            </a:r>
            <a:r>
              <a:rPr lang="fr-FR" sz="1100" b="1" i="1" dirty="0">
                <a:solidFill>
                  <a:srgbClr val="C00000"/>
                </a:solidFill>
              </a:rPr>
              <a:t>Panacée)</a:t>
            </a:r>
            <a:endParaRPr lang="fr-FR" sz="1100" dirty="0">
              <a:solidFill>
                <a:srgbClr val="C00000"/>
              </a:solidFill>
            </a:endParaRPr>
          </a:p>
        </p:txBody>
      </p:sp>
      <p:sp>
        <p:nvSpPr>
          <p:cNvPr id="4" name="Espace réservé de la date 3">
            <a:extLst>
              <a:ext uri="{FF2B5EF4-FFF2-40B4-BE49-F238E27FC236}">
                <a16:creationId xmlns:a16="http://schemas.microsoft.com/office/drawing/2014/main" id="{9124556C-F277-44E1-BA38-3B80BD4384CD}"/>
              </a:ext>
            </a:extLst>
          </p:cNvPr>
          <p:cNvSpPr>
            <a:spLocks noGrp="1"/>
          </p:cNvSpPr>
          <p:nvPr>
            <p:ph type="dt" sz="half" idx="2"/>
          </p:nvPr>
        </p:nvSpPr>
        <p:spPr>
          <a:xfrm>
            <a:off x="5166203" y="6410328"/>
            <a:ext cx="4892197" cy="365125"/>
          </a:xfrm>
        </p:spPr>
        <p:txBody>
          <a:bodyPr/>
          <a:lstStyle/>
          <a:p>
            <a:r>
              <a:rPr lang="fr-FR" dirty="0"/>
              <a:t>Ghislaine </a:t>
            </a:r>
            <a:r>
              <a:rPr lang="fr-FR" dirty="0" err="1"/>
              <a:t>Alajouanine</a:t>
            </a:r>
            <a:r>
              <a:rPr lang="fr-FR" dirty="0"/>
              <a:t> @ Copyright 2020 -Webinaire – 15/10/2020 – 17h30 à 19h30G</a:t>
            </a:r>
            <a:endParaRPr lang="en-US" dirty="0"/>
          </a:p>
        </p:txBody>
      </p:sp>
      <p:sp>
        <p:nvSpPr>
          <p:cNvPr id="5" name="Espace réservé du pied de page 4">
            <a:extLst>
              <a:ext uri="{FF2B5EF4-FFF2-40B4-BE49-F238E27FC236}">
                <a16:creationId xmlns:a16="http://schemas.microsoft.com/office/drawing/2014/main" id="{0731DB40-C7BE-4482-8750-ED4902E753F0}"/>
              </a:ext>
            </a:extLst>
          </p:cNvPr>
          <p:cNvSpPr>
            <a:spLocks noGrp="1"/>
          </p:cNvSpPr>
          <p:nvPr>
            <p:ph type="ftr" sz="quarter" idx="3"/>
          </p:nvPr>
        </p:nvSpPr>
        <p:spPr/>
        <p:txBody>
          <a:bodyPr/>
          <a:lstStyle/>
          <a:p>
            <a:r>
              <a:rPr lang="fr-FR" b="1" dirty="0"/>
              <a:t>La télémédecine en chirurgie en IDF</a:t>
            </a:r>
          </a:p>
        </p:txBody>
      </p:sp>
      <p:sp>
        <p:nvSpPr>
          <p:cNvPr id="6" name="Espace réservé du numéro de diapositive 5">
            <a:extLst>
              <a:ext uri="{FF2B5EF4-FFF2-40B4-BE49-F238E27FC236}">
                <a16:creationId xmlns:a16="http://schemas.microsoft.com/office/drawing/2014/main" id="{283C5D17-9C0E-444E-9D17-D9B650CF0170}"/>
              </a:ext>
            </a:extLst>
          </p:cNvPr>
          <p:cNvSpPr>
            <a:spLocks noGrp="1"/>
          </p:cNvSpPr>
          <p:nvPr>
            <p:ph type="sldNum" sz="quarter" idx="4"/>
          </p:nvPr>
        </p:nvSpPr>
        <p:spPr/>
        <p:txBody>
          <a:bodyPr/>
          <a:lstStyle/>
          <a:p>
            <a:fld id="{D57F1E4F-1CFF-5643-939E-217C01CDF565}" type="slidenum">
              <a:rPr lang="en-US" smtClean="0"/>
              <a:pPr/>
              <a:t>1</a:t>
            </a:fld>
            <a:endParaRPr lang="en-US" dirty="0"/>
          </a:p>
        </p:txBody>
      </p:sp>
      <p:pic>
        <p:nvPicPr>
          <p:cNvPr id="10" name="Image 9">
            <a:extLst>
              <a:ext uri="{FF2B5EF4-FFF2-40B4-BE49-F238E27FC236}">
                <a16:creationId xmlns:a16="http://schemas.microsoft.com/office/drawing/2014/main" id="{25C7ED45-5A04-4B23-BC73-0470F1FFD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964" y="3427075"/>
            <a:ext cx="1945002" cy="2052636"/>
          </a:xfrm>
          <a:prstGeom prst="rect">
            <a:avLst/>
          </a:prstGeom>
        </p:spPr>
      </p:pic>
      <p:pic>
        <p:nvPicPr>
          <p:cNvPr id="12" name="Image 11" descr="Une image contenant dessin&#10;&#10;Description générée automatiquement">
            <a:extLst>
              <a:ext uri="{FF2B5EF4-FFF2-40B4-BE49-F238E27FC236}">
                <a16:creationId xmlns:a16="http://schemas.microsoft.com/office/drawing/2014/main" id="{FB501A3D-E9B2-47F8-943E-4E5DAA7A37D2}"/>
              </a:ext>
            </a:extLst>
          </p:cNvPr>
          <p:cNvPicPr>
            <a:picLocks noChangeAspect="1"/>
          </p:cNvPicPr>
          <p:nvPr/>
        </p:nvPicPr>
        <p:blipFill>
          <a:blip r:embed="rId3"/>
          <a:stretch>
            <a:fillRect/>
          </a:stretch>
        </p:blipFill>
        <p:spPr>
          <a:xfrm>
            <a:off x="9185648" y="4007620"/>
            <a:ext cx="767222" cy="1277308"/>
          </a:xfrm>
          <a:prstGeom prst="rect">
            <a:avLst/>
          </a:prstGeom>
        </p:spPr>
      </p:pic>
    </p:spTree>
    <p:extLst>
      <p:ext uri="{BB962C8B-B14F-4D97-AF65-F5344CB8AC3E}">
        <p14:creationId xmlns:p14="http://schemas.microsoft.com/office/powerpoint/2010/main" val="3822797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2209800" y="608013"/>
            <a:ext cx="7772400" cy="1236662"/>
          </a:xfrm>
          <a:ln/>
        </p:spPr>
        <p:txBody>
          <a:bodyPr/>
          <a:lstStyle/>
          <a:p>
            <a:endParaRPr lang="fr-FR"/>
          </a:p>
        </p:txBody>
      </p:sp>
      <p:sp>
        <p:nvSpPr>
          <p:cNvPr id="27650" name="Rectangle 2"/>
          <p:cNvSpPr>
            <a:spLocks noGrp="1" noChangeArrowheads="1"/>
          </p:cNvSpPr>
          <p:nvPr>
            <p:ph type="body" idx="1"/>
          </p:nvPr>
        </p:nvSpPr>
        <p:spPr>
          <a:xfrm>
            <a:off x="2209800" y="1981201"/>
            <a:ext cx="7772400" cy="4208463"/>
          </a:xfrm>
          <a:ln/>
        </p:spPr>
        <p:txBody>
          <a:bodyPr/>
          <a:lstStyle/>
          <a:p>
            <a:endParaRPr lang="fr-FR"/>
          </a:p>
        </p:txBody>
      </p:sp>
      <p:pic>
        <p:nvPicPr>
          <p:cNvPr id="27651" name="Picture 3"/>
          <p:cNvPicPr>
            <a:picLocks noChangeAspect="1" noChangeArrowheads="1"/>
          </p:cNvPicPr>
          <p:nvPr/>
        </p:nvPicPr>
        <p:blipFill>
          <a:blip r:embed="rId3">
            <a:lum bright="-14000"/>
          </a:blip>
          <a:srcRect/>
          <a:stretch>
            <a:fillRect/>
          </a:stretch>
        </p:blipFill>
        <p:spPr bwMode="auto">
          <a:xfrm>
            <a:off x="609600" y="3543300"/>
            <a:ext cx="4876800" cy="3733800"/>
          </a:xfrm>
          <a:prstGeom prst="rect">
            <a:avLst/>
          </a:prstGeom>
          <a:noFill/>
          <a:ln w="9525" cap="flat">
            <a:noFill/>
            <a:round/>
            <a:headEnd/>
            <a:tailEnd/>
          </a:ln>
          <a:effectLst/>
        </p:spPr>
      </p:pic>
      <p:pic>
        <p:nvPicPr>
          <p:cNvPr id="27652" name="Picture 4"/>
          <p:cNvPicPr>
            <a:picLocks noChangeAspect="1" noChangeArrowheads="1"/>
          </p:cNvPicPr>
          <p:nvPr/>
        </p:nvPicPr>
        <p:blipFill>
          <a:blip r:embed="rId4"/>
          <a:srcRect/>
          <a:stretch>
            <a:fillRect/>
          </a:stretch>
        </p:blipFill>
        <p:spPr bwMode="auto">
          <a:xfrm>
            <a:off x="3518719" y="3265847"/>
            <a:ext cx="4876800" cy="3657600"/>
          </a:xfrm>
          <a:prstGeom prst="rect">
            <a:avLst/>
          </a:prstGeom>
          <a:noFill/>
          <a:ln w="9525" cap="flat">
            <a:noFill/>
            <a:round/>
            <a:headEnd/>
            <a:tailEnd/>
          </a:ln>
          <a:effectLst/>
        </p:spPr>
      </p:pic>
      <p:pic>
        <p:nvPicPr>
          <p:cNvPr id="27653" name="Picture 5"/>
          <p:cNvPicPr>
            <a:picLocks noChangeAspect="1" noChangeArrowheads="1"/>
          </p:cNvPicPr>
          <p:nvPr/>
        </p:nvPicPr>
        <p:blipFill>
          <a:blip r:embed="rId5">
            <a:lum bright="8000"/>
          </a:blip>
          <a:srcRect/>
          <a:stretch>
            <a:fillRect/>
          </a:stretch>
        </p:blipFill>
        <p:spPr bwMode="auto">
          <a:xfrm>
            <a:off x="6604819" y="3075782"/>
            <a:ext cx="4800600" cy="3657600"/>
          </a:xfrm>
          <a:prstGeom prst="rect">
            <a:avLst/>
          </a:prstGeom>
          <a:noFill/>
          <a:ln w="9525" cap="flat">
            <a:noFill/>
            <a:round/>
            <a:headEnd/>
            <a:tailEnd/>
          </a:ln>
          <a:effectLst/>
        </p:spPr>
      </p:pic>
      <p:pic>
        <p:nvPicPr>
          <p:cNvPr id="27654" name="Picture 6"/>
          <p:cNvPicPr>
            <a:picLocks noChangeAspect="1" noChangeArrowheads="1"/>
          </p:cNvPicPr>
          <p:nvPr/>
        </p:nvPicPr>
        <p:blipFill>
          <a:blip r:embed="rId6"/>
          <a:srcRect/>
          <a:stretch>
            <a:fillRect/>
          </a:stretch>
        </p:blipFill>
        <p:spPr bwMode="auto">
          <a:xfrm>
            <a:off x="914400" y="-136525"/>
            <a:ext cx="4572000" cy="3794125"/>
          </a:xfrm>
          <a:prstGeom prst="rect">
            <a:avLst/>
          </a:prstGeom>
          <a:noFill/>
          <a:ln w="9525" cap="flat">
            <a:noFill/>
            <a:round/>
            <a:headEnd/>
            <a:tailEnd/>
          </a:ln>
          <a:effectLst/>
        </p:spPr>
      </p:pic>
      <p:pic>
        <p:nvPicPr>
          <p:cNvPr id="27655" name="Picture 7"/>
          <p:cNvPicPr>
            <a:picLocks noChangeAspect="1" noChangeArrowheads="1"/>
          </p:cNvPicPr>
          <p:nvPr/>
        </p:nvPicPr>
        <p:blipFill>
          <a:blip r:embed="rId7"/>
          <a:srcRect/>
          <a:stretch>
            <a:fillRect/>
          </a:stretch>
        </p:blipFill>
        <p:spPr bwMode="auto">
          <a:xfrm>
            <a:off x="4267200" y="0"/>
            <a:ext cx="4495800" cy="3429000"/>
          </a:xfrm>
          <a:prstGeom prst="rect">
            <a:avLst/>
          </a:prstGeom>
          <a:noFill/>
          <a:ln w="9525" cap="flat">
            <a:noFill/>
            <a:round/>
            <a:headEnd/>
            <a:tailEnd/>
          </a:ln>
          <a:effectLst/>
        </p:spPr>
      </p:pic>
      <p:pic>
        <p:nvPicPr>
          <p:cNvPr id="27656" name="Picture 8"/>
          <p:cNvPicPr>
            <a:picLocks noChangeAspect="1" noChangeArrowheads="1"/>
          </p:cNvPicPr>
          <p:nvPr/>
        </p:nvPicPr>
        <p:blipFill>
          <a:blip r:embed="rId8"/>
          <a:srcRect/>
          <a:stretch>
            <a:fillRect/>
          </a:stretch>
        </p:blipFill>
        <p:spPr bwMode="auto">
          <a:xfrm>
            <a:off x="7772400" y="0"/>
            <a:ext cx="3581400" cy="3429000"/>
          </a:xfrm>
          <a:prstGeom prst="rect">
            <a:avLst/>
          </a:prstGeom>
          <a:noFill/>
          <a:ln w="9525" cap="flat">
            <a:noFill/>
            <a:round/>
            <a:headEnd/>
            <a:tailEnd/>
          </a:ln>
          <a:effectLst/>
        </p:spPr>
      </p:pic>
      <p:sp>
        <p:nvSpPr>
          <p:cNvPr id="27657" name="Text Box 9"/>
          <p:cNvSpPr txBox="1">
            <a:spLocks noChangeArrowheads="1"/>
          </p:cNvSpPr>
          <p:nvPr/>
        </p:nvSpPr>
        <p:spPr bwMode="auto">
          <a:xfrm>
            <a:off x="1524000" y="3429000"/>
            <a:ext cx="9829800" cy="457200"/>
          </a:xfrm>
          <a:prstGeom prst="rect">
            <a:avLst/>
          </a:prstGeom>
          <a:solidFill>
            <a:srgbClr val="000000"/>
          </a:solidFill>
          <a:ln w="9525" cap="flat">
            <a:noFill/>
            <a:round/>
            <a:headEnd/>
            <a:tailEnd/>
          </a:ln>
          <a:effectLst/>
        </p:spPr>
        <p:txBody>
          <a:bodyPr wrap="none" anchor="ctr"/>
          <a:lstStyle/>
          <a:p>
            <a:r>
              <a:rPr lang="fr-FR" sz="2000" dirty="0">
                <a:solidFill>
                  <a:schemeClr val="bg1"/>
                </a:solidFill>
              </a:rPr>
              <a:t>  Attente immense pour l’arrivée de la Télémédecine et le besoin de Téléconsultation</a:t>
            </a:r>
            <a:endParaRPr lang="fr-FR" sz="2000" dirty="0"/>
          </a:p>
        </p:txBody>
      </p:sp>
      <p:pic>
        <p:nvPicPr>
          <p:cNvPr id="11" name="Picture 1" descr="logofissa"/>
          <p:cNvPicPr>
            <a:picLocks noChangeAspect="1" noChangeArrowheads="1"/>
          </p:cNvPicPr>
          <p:nvPr/>
        </p:nvPicPr>
        <p:blipFill>
          <a:blip r:embed="rId9" cstate="print"/>
          <a:srcRect/>
          <a:stretch>
            <a:fillRect/>
          </a:stretch>
        </p:blipFill>
        <p:spPr bwMode="auto">
          <a:xfrm>
            <a:off x="4238612" y="1"/>
            <a:ext cx="1000132" cy="1414821"/>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2209800" y="608013"/>
            <a:ext cx="7772400" cy="1236662"/>
          </a:xfrm>
          <a:ln/>
        </p:spPr>
        <p:txBody>
          <a:bodyPr/>
          <a:lstStyle/>
          <a:p>
            <a:endParaRPr lang="fr-FR"/>
          </a:p>
        </p:txBody>
      </p:sp>
      <p:pic>
        <p:nvPicPr>
          <p:cNvPr id="11266" name="Picture 2"/>
          <p:cNvPicPr>
            <a:picLocks noChangeAspect="1" noChangeArrowheads="1"/>
          </p:cNvPicPr>
          <p:nvPr/>
        </p:nvPicPr>
        <p:blipFill>
          <a:blip r:embed="rId3"/>
          <a:srcRect/>
          <a:stretch>
            <a:fillRect/>
          </a:stretch>
        </p:blipFill>
        <p:spPr bwMode="auto">
          <a:xfrm>
            <a:off x="5791200" y="0"/>
            <a:ext cx="4876800" cy="3657600"/>
          </a:xfrm>
          <a:prstGeom prst="rect">
            <a:avLst/>
          </a:prstGeom>
          <a:noFill/>
          <a:ln w="9525" cap="flat">
            <a:noFill/>
            <a:round/>
            <a:headEnd/>
            <a:tailEnd/>
          </a:ln>
          <a:effectLst/>
        </p:spPr>
      </p:pic>
      <p:pic>
        <p:nvPicPr>
          <p:cNvPr id="11267" name="Picture 3"/>
          <p:cNvPicPr>
            <a:picLocks noChangeAspect="1" noChangeArrowheads="1"/>
          </p:cNvPicPr>
          <p:nvPr/>
        </p:nvPicPr>
        <p:blipFill>
          <a:blip r:embed="rId4"/>
          <a:srcRect/>
          <a:stretch>
            <a:fillRect/>
          </a:stretch>
        </p:blipFill>
        <p:spPr bwMode="auto">
          <a:xfrm>
            <a:off x="1143000" y="0"/>
            <a:ext cx="4876800" cy="3657600"/>
          </a:xfrm>
          <a:prstGeom prst="rect">
            <a:avLst/>
          </a:prstGeom>
          <a:noFill/>
          <a:ln w="9525" cap="flat">
            <a:noFill/>
            <a:round/>
            <a:headEnd/>
            <a:tailEnd/>
          </a:ln>
          <a:effectLst/>
        </p:spPr>
      </p:pic>
      <p:pic>
        <p:nvPicPr>
          <p:cNvPr id="11268" name="Picture 4"/>
          <p:cNvPicPr>
            <a:picLocks noChangeAspect="1" noChangeArrowheads="1"/>
          </p:cNvPicPr>
          <p:nvPr/>
        </p:nvPicPr>
        <p:blipFill>
          <a:blip r:embed="rId5"/>
          <a:srcRect/>
          <a:stretch>
            <a:fillRect/>
          </a:stretch>
        </p:blipFill>
        <p:spPr bwMode="auto">
          <a:xfrm>
            <a:off x="1219200" y="3581400"/>
            <a:ext cx="4876800" cy="3657600"/>
          </a:xfrm>
          <a:prstGeom prst="rect">
            <a:avLst/>
          </a:prstGeom>
          <a:noFill/>
          <a:ln w="9525" cap="flat">
            <a:noFill/>
            <a:round/>
            <a:headEnd/>
            <a:tailEnd/>
          </a:ln>
          <a:effectLst/>
        </p:spPr>
      </p:pic>
      <p:pic>
        <p:nvPicPr>
          <p:cNvPr id="11269" name="Picture 5"/>
          <p:cNvPicPr>
            <a:picLocks noChangeAspect="1" noChangeArrowheads="1"/>
          </p:cNvPicPr>
          <p:nvPr/>
        </p:nvPicPr>
        <p:blipFill>
          <a:blip r:embed="rId6"/>
          <a:srcRect/>
          <a:stretch>
            <a:fillRect/>
          </a:stretch>
        </p:blipFill>
        <p:spPr bwMode="auto">
          <a:xfrm>
            <a:off x="6096000" y="3581400"/>
            <a:ext cx="4572000" cy="3543300"/>
          </a:xfrm>
          <a:prstGeom prst="rect">
            <a:avLst/>
          </a:prstGeom>
          <a:noFill/>
          <a:ln w="9525" cap="flat">
            <a:noFill/>
            <a:round/>
            <a:headEnd/>
            <a:tailEnd/>
          </a:ln>
          <a:effectLst/>
        </p:spPr>
      </p:pic>
      <p:sp>
        <p:nvSpPr>
          <p:cNvPr id="11270" name="Rectangle 6"/>
          <p:cNvSpPr>
            <a:spLocks noGrp="1" noChangeArrowheads="1"/>
          </p:cNvSpPr>
          <p:nvPr>
            <p:ph type="body" idx="1"/>
          </p:nvPr>
        </p:nvSpPr>
        <p:spPr>
          <a:xfrm>
            <a:off x="3095604" y="3286124"/>
            <a:ext cx="2928958" cy="928694"/>
          </a:xfrm>
          <a:ln/>
        </p:spPr>
        <p:txBody>
          <a:bodyPr vert="horz" lIns="91440" tIns="45720" rIns="91440" bIns="45720" rtlCol="0">
            <a:normAutofit fontScale="62500" lnSpcReduction="20000"/>
          </a:bodyPr>
          <a:lstStyle/>
          <a:p>
            <a:pPr indent="-341313">
              <a:spcBef>
                <a:spcPts val="1250"/>
              </a:spcBef>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fr-FR" sz="2000" dirty="0">
              <a:solidFill>
                <a:srgbClr val="66FFFF"/>
              </a:solidFill>
            </a:endParaRPr>
          </a:p>
          <a:p>
            <a:pPr indent="-341313">
              <a:spcBef>
                <a:spcPts val="1250"/>
              </a:spcBef>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fr-FR" sz="4500" dirty="0">
                <a:solidFill>
                  <a:srgbClr val="66FFFF"/>
                </a:solidFill>
              </a:rPr>
              <a:t>    </a:t>
            </a:r>
            <a:r>
              <a:rPr lang="fr-FR" sz="4500" dirty="0" err="1">
                <a:solidFill>
                  <a:srgbClr val="66FFFF"/>
                </a:solidFill>
              </a:rPr>
              <a:t>Ninefetcha</a:t>
            </a:r>
            <a:r>
              <a:rPr lang="fr-FR" sz="4500" dirty="0">
                <a:solidFill>
                  <a:srgbClr val="66FFFF"/>
                </a:solidFill>
              </a:rPr>
              <a:t> city</a:t>
            </a:r>
          </a:p>
        </p:txBody>
      </p:sp>
      <p:pic>
        <p:nvPicPr>
          <p:cNvPr id="8" name="Picture 1" descr="logofissa"/>
          <p:cNvPicPr>
            <a:picLocks noChangeAspect="1" noChangeArrowheads="1"/>
          </p:cNvPicPr>
          <p:nvPr/>
        </p:nvPicPr>
        <p:blipFill>
          <a:blip r:embed="rId7" cstate="print"/>
          <a:srcRect/>
          <a:stretch>
            <a:fillRect/>
          </a:stretch>
        </p:blipFill>
        <p:spPr bwMode="auto">
          <a:xfrm>
            <a:off x="1524000" y="1"/>
            <a:ext cx="1000100" cy="141477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2209800" y="608013"/>
            <a:ext cx="7772400" cy="1236662"/>
          </a:xfrm>
          <a:ln/>
        </p:spPr>
        <p:txBody>
          <a:bodyPr/>
          <a:lstStyle/>
          <a:p>
            <a:endParaRPr lang="fr-FR"/>
          </a:p>
        </p:txBody>
      </p:sp>
      <p:sp>
        <p:nvSpPr>
          <p:cNvPr id="12290" name="Rectangle 2"/>
          <p:cNvSpPr>
            <a:spLocks noGrp="1" noChangeArrowheads="1"/>
          </p:cNvSpPr>
          <p:nvPr>
            <p:ph type="body" idx="1"/>
          </p:nvPr>
        </p:nvSpPr>
        <p:spPr>
          <a:xfrm>
            <a:off x="2209800" y="1981201"/>
            <a:ext cx="7772400" cy="4208463"/>
          </a:xfrm>
          <a:ln/>
        </p:spPr>
        <p:txBody>
          <a:bodyPr/>
          <a:lstStyle/>
          <a:p>
            <a:endParaRPr lang="fr-FR"/>
          </a:p>
        </p:txBody>
      </p:sp>
      <p:pic>
        <p:nvPicPr>
          <p:cNvPr id="12291" name="Picture 3"/>
          <p:cNvPicPr>
            <a:picLocks noChangeAspect="1" noChangeArrowheads="1"/>
          </p:cNvPicPr>
          <p:nvPr/>
        </p:nvPicPr>
        <p:blipFill>
          <a:blip r:embed="rId3"/>
          <a:srcRect/>
          <a:stretch>
            <a:fillRect/>
          </a:stretch>
        </p:blipFill>
        <p:spPr bwMode="auto">
          <a:xfrm>
            <a:off x="1524000" y="0"/>
            <a:ext cx="4876800" cy="3657600"/>
          </a:xfrm>
          <a:prstGeom prst="rect">
            <a:avLst/>
          </a:prstGeom>
          <a:noFill/>
          <a:ln w="9525" cap="flat">
            <a:noFill/>
            <a:round/>
            <a:headEnd/>
            <a:tailEnd/>
          </a:ln>
          <a:effectLst/>
        </p:spPr>
      </p:pic>
      <p:pic>
        <p:nvPicPr>
          <p:cNvPr id="12292" name="Picture 4"/>
          <p:cNvPicPr>
            <a:picLocks noChangeAspect="1" noChangeArrowheads="1"/>
          </p:cNvPicPr>
          <p:nvPr/>
        </p:nvPicPr>
        <p:blipFill>
          <a:blip r:embed="rId4"/>
          <a:srcRect/>
          <a:stretch>
            <a:fillRect/>
          </a:stretch>
        </p:blipFill>
        <p:spPr bwMode="auto">
          <a:xfrm>
            <a:off x="5791200" y="0"/>
            <a:ext cx="4876800" cy="3657600"/>
          </a:xfrm>
          <a:prstGeom prst="rect">
            <a:avLst/>
          </a:prstGeom>
          <a:noFill/>
          <a:ln w="9525" cap="flat">
            <a:noFill/>
            <a:round/>
            <a:headEnd/>
            <a:tailEnd/>
          </a:ln>
          <a:effectLst/>
        </p:spPr>
      </p:pic>
      <p:pic>
        <p:nvPicPr>
          <p:cNvPr id="12293" name="Picture 5"/>
          <p:cNvPicPr>
            <a:picLocks noChangeAspect="1" noChangeArrowheads="1"/>
          </p:cNvPicPr>
          <p:nvPr/>
        </p:nvPicPr>
        <p:blipFill>
          <a:blip r:embed="rId5"/>
          <a:srcRect/>
          <a:stretch>
            <a:fillRect/>
          </a:stretch>
        </p:blipFill>
        <p:spPr bwMode="auto">
          <a:xfrm>
            <a:off x="1524000" y="3200400"/>
            <a:ext cx="4876800" cy="3657600"/>
          </a:xfrm>
          <a:prstGeom prst="rect">
            <a:avLst/>
          </a:prstGeom>
          <a:noFill/>
          <a:ln w="9525" cap="flat">
            <a:noFill/>
            <a:round/>
            <a:headEnd/>
            <a:tailEnd/>
          </a:ln>
          <a:effectLst/>
        </p:spPr>
      </p:pic>
      <p:pic>
        <p:nvPicPr>
          <p:cNvPr id="12294" name="Picture 6"/>
          <p:cNvPicPr>
            <a:picLocks noChangeAspect="1" noChangeArrowheads="1"/>
          </p:cNvPicPr>
          <p:nvPr/>
        </p:nvPicPr>
        <p:blipFill>
          <a:blip r:embed="rId6"/>
          <a:srcRect/>
          <a:stretch>
            <a:fillRect/>
          </a:stretch>
        </p:blipFill>
        <p:spPr bwMode="auto">
          <a:xfrm>
            <a:off x="5791200" y="3200400"/>
            <a:ext cx="4876800" cy="3657600"/>
          </a:xfrm>
          <a:prstGeom prst="rect">
            <a:avLst/>
          </a:prstGeom>
          <a:noFill/>
          <a:ln w="9525" cap="flat">
            <a:noFill/>
            <a:round/>
            <a:headEnd/>
            <a:tailEnd/>
          </a:ln>
          <a:effectLst/>
        </p:spPr>
      </p:pic>
      <p:sp>
        <p:nvSpPr>
          <p:cNvPr id="12295" name="Text Box 7"/>
          <p:cNvSpPr txBox="1">
            <a:spLocks noChangeArrowheads="1"/>
          </p:cNvSpPr>
          <p:nvPr/>
        </p:nvSpPr>
        <p:spPr bwMode="auto">
          <a:xfrm>
            <a:off x="2667000" y="6392864"/>
            <a:ext cx="2362200" cy="525401"/>
          </a:xfrm>
          <a:prstGeom prst="rect">
            <a:avLst/>
          </a:prstGeom>
          <a:noFill/>
          <a:ln w="9525" cap="flat">
            <a:noFill/>
            <a:round/>
            <a:headEnd/>
            <a:tailEnd/>
          </a:ln>
          <a:effectLst/>
        </p:spPr>
        <p:txBody>
          <a:bodyPr lIns="90000" tIns="46800" rIns="90000" bIns="46800">
            <a:spAutoFit/>
          </a:bodyPr>
          <a:lstStyle/>
          <a:p>
            <a:pPr>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800" dirty="0">
                <a:solidFill>
                  <a:srgbClr val="66FFFF"/>
                </a:solidFill>
              </a:rPr>
              <a:t>Case </a:t>
            </a:r>
            <a:r>
              <a:rPr lang="fr-FR" sz="2800" dirty="0" err="1">
                <a:solidFill>
                  <a:srgbClr val="66FFFF"/>
                </a:solidFill>
              </a:rPr>
              <a:t>Hopital</a:t>
            </a:r>
            <a:endParaRPr lang="fr-FR" sz="2800" dirty="0">
              <a:solidFill>
                <a:srgbClr val="66FFFF"/>
              </a:solidFill>
            </a:endParaRPr>
          </a:p>
        </p:txBody>
      </p:sp>
      <p:sp>
        <p:nvSpPr>
          <p:cNvPr id="12296" name="Text Box 8"/>
          <p:cNvSpPr txBox="1">
            <a:spLocks noChangeArrowheads="1"/>
          </p:cNvSpPr>
          <p:nvPr/>
        </p:nvSpPr>
        <p:spPr bwMode="auto">
          <a:xfrm>
            <a:off x="5791200" y="4572001"/>
            <a:ext cx="2590800" cy="460375"/>
          </a:xfrm>
          <a:prstGeom prst="rect">
            <a:avLst/>
          </a:prstGeom>
          <a:noFill/>
          <a:ln w="9525" cap="flat">
            <a:noFill/>
            <a:round/>
            <a:headEnd/>
            <a:tailEnd/>
          </a:ln>
          <a:effectLst/>
        </p:spPr>
        <p:txBody>
          <a:bodyPr lIns="90000" tIns="46800" rIns="90000" bIns="46800">
            <a:spAutoFit/>
          </a:bodyPr>
          <a:lstStyle/>
          <a:p>
            <a:pPr>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dirty="0" err="1">
                <a:solidFill>
                  <a:srgbClr val="66FFFF"/>
                </a:solidFill>
              </a:rPr>
              <a:t>Immarsat</a:t>
            </a:r>
            <a:r>
              <a:rPr lang="fr-FR" sz="2400" dirty="0">
                <a:solidFill>
                  <a:srgbClr val="66FFFF"/>
                </a:solidFill>
              </a:rPr>
              <a:t> antenne</a:t>
            </a:r>
          </a:p>
        </p:txBody>
      </p:sp>
      <p:sp>
        <p:nvSpPr>
          <p:cNvPr id="12297" name="Line 9"/>
          <p:cNvSpPr>
            <a:spLocks noChangeShapeType="1"/>
          </p:cNvSpPr>
          <p:nvPr/>
        </p:nvSpPr>
        <p:spPr bwMode="auto">
          <a:xfrm>
            <a:off x="6629400" y="5029200"/>
            <a:ext cx="228600" cy="152400"/>
          </a:xfrm>
          <a:prstGeom prst="line">
            <a:avLst/>
          </a:prstGeom>
          <a:noFill/>
          <a:ln w="28440" cap="sq">
            <a:solidFill>
              <a:srgbClr val="66FFFF"/>
            </a:solidFill>
            <a:miter lim="800000"/>
            <a:headEnd/>
            <a:tailEnd type="triangle" w="med" len="med"/>
          </a:ln>
          <a:effectLst/>
        </p:spPr>
        <p:txBody>
          <a:bodyPr/>
          <a:lstStyle/>
          <a:p>
            <a:endParaRPr lang="fr-FR"/>
          </a:p>
        </p:txBody>
      </p:sp>
      <p:pic>
        <p:nvPicPr>
          <p:cNvPr id="11" name="Picture 1" descr="logofissa"/>
          <p:cNvPicPr>
            <a:picLocks noChangeAspect="1" noChangeArrowheads="1"/>
          </p:cNvPicPr>
          <p:nvPr/>
        </p:nvPicPr>
        <p:blipFill>
          <a:blip r:embed="rId7" cstate="print"/>
          <a:srcRect/>
          <a:stretch>
            <a:fillRect/>
          </a:stretch>
        </p:blipFill>
        <p:spPr bwMode="auto">
          <a:xfrm>
            <a:off x="1524000" y="1"/>
            <a:ext cx="928662" cy="1313716"/>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38"/>
          <p:cNvPicPr/>
          <p:nvPr/>
        </p:nvPicPr>
        <p:blipFill>
          <a:blip r:embed="rId2"/>
          <a:srcRect/>
          <a:stretch>
            <a:fillRect/>
          </a:stretch>
        </p:blipFill>
        <p:spPr bwMode="auto">
          <a:xfrm>
            <a:off x="1524000" y="3786190"/>
            <a:ext cx="4357686" cy="3071810"/>
          </a:xfrm>
          <a:prstGeom prst="rect">
            <a:avLst/>
          </a:prstGeom>
          <a:noFill/>
          <a:ln w="9525">
            <a:noFill/>
            <a:miter lim="800000"/>
            <a:headEnd/>
            <a:tailEnd/>
          </a:ln>
        </p:spPr>
      </p:pic>
      <p:sp>
        <p:nvSpPr>
          <p:cNvPr id="3" name="Rectangle 2"/>
          <p:cNvSpPr/>
          <p:nvPr/>
        </p:nvSpPr>
        <p:spPr>
          <a:xfrm>
            <a:off x="1524000" y="3857628"/>
            <a:ext cx="3286116" cy="923330"/>
          </a:xfrm>
          <a:prstGeom prst="rect">
            <a:avLst/>
          </a:prstGeom>
        </p:spPr>
        <p:txBody>
          <a:bodyPr wrap="square">
            <a:spAutoFit/>
          </a:bodyPr>
          <a:lstStyle/>
          <a:p>
            <a:r>
              <a:rPr lang="fr-FR" dirty="0">
                <a:solidFill>
                  <a:schemeClr val="bg1"/>
                </a:solidFill>
              </a:rPr>
              <a:t>Les patientes Mauritaniennes et Sénégalaises attendent la Téléconsultation à Diawara</a:t>
            </a:r>
          </a:p>
        </p:txBody>
      </p:sp>
      <p:pic>
        <p:nvPicPr>
          <p:cNvPr id="4" name="Image 3" descr="76"/>
          <p:cNvPicPr/>
          <p:nvPr/>
        </p:nvPicPr>
        <p:blipFill>
          <a:blip r:embed="rId3"/>
          <a:srcRect/>
          <a:stretch>
            <a:fillRect/>
          </a:stretch>
        </p:blipFill>
        <p:spPr bwMode="auto">
          <a:xfrm>
            <a:off x="1524000" y="0"/>
            <a:ext cx="4357686" cy="3786190"/>
          </a:xfrm>
          <a:prstGeom prst="rect">
            <a:avLst/>
          </a:prstGeom>
          <a:noFill/>
          <a:ln w="9525">
            <a:noFill/>
            <a:miter lim="800000"/>
            <a:headEnd/>
            <a:tailEnd/>
          </a:ln>
        </p:spPr>
      </p:pic>
      <p:sp>
        <p:nvSpPr>
          <p:cNvPr id="5" name="Rectangle 4"/>
          <p:cNvSpPr/>
          <p:nvPr/>
        </p:nvSpPr>
        <p:spPr>
          <a:xfrm>
            <a:off x="1524000" y="3214686"/>
            <a:ext cx="4500562" cy="369332"/>
          </a:xfrm>
          <a:prstGeom prst="rect">
            <a:avLst/>
          </a:prstGeom>
        </p:spPr>
        <p:txBody>
          <a:bodyPr wrap="square">
            <a:spAutoFit/>
          </a:bodyPr>
          <a:lstStyle/>
          <a:p>
            <a:r>
              <a:rPr lang="fr-FR" dirty="0">
                <a:solidFill>
                  <a:schemeClr val="bg1"/>
                </a:solidFill>
              </a:rPr>
              <a:t>Concertation et dialogue avec les populations</a:t>
            </a:r>
          </a:p>
        </p:txBody>
      </p:sp>
      <p:pic>
        <p:nvPicPr>
          <p:cNvPr id="6" name="Image 5" descr="71"/>
          <p:cNvPicPr/>
          <p:nvPr/>
        </p:nvPicPr>
        <p:blipFill>
          <a:blip r:embed="rId4"/>
          <a:srcRect/>
          <a:stretch>
            <a:fillRect/>
          </a:stretch>
        </p:blipFill>
        <p:spPr bwMode="auto">
          <a:xfrm>
            <a:off x="8191500" y="0"/>
            <a:ext cx="2476500" cy="3500438"/>
          </a:xfrm>
          <a:prstGeom prst="rect">
            <a:avLst/>
          </a:prstGeom>
          <a:noFill/>
          <a:ln w="9525">
            <a:noFill/>
            <a:miter lim="800000"/>
            <a:headEnd/>
            <a:tailEnd/>
          </a:ln>
        </p:spPr>
      </p:pic>
      <p:pic>
        <p:nvPicPr>
          <p:cNvPr id="7" name="Image 6" descr="79"/>
          <p:cNvPicPr/>
          <p:nvPr/>
        </p:nvPicPr>
        <p:blipFill>
          <a:blip r:embed="rId5"/>
          <a:srcRect/>
          <a:stretch>
            <a:fillRect/>
          </a:stretch>
        </p:blipFill>
        <p:spPr bwMode="auto">
          <a:xfrm>
            <a:off x="5881686" y="0"/>
            <a:ext cx="2357455" cy="3500438"/>
          </a:xfrm>
          <a:prstGeom prst="rect">
            <a:avLst/>
          </a:prstGeom>
          <a:noFill/>
          <a:ln w="9525">
            <a:noFill/>
            <a:miter lim="800000"/>
            <a:headEnd/>
            <a:tailEnd/>
          </a:ln>
        </p:spPr>
      </p:pic>
      <p:sp>
        <p:nvSpPr>
          <p:cNvPr id="8" name="Rectangle 7"/>
          <p:cNvSpPr/>
          <p:nvPr/>
        </p:nvSpPr>
        <p:spPr>
          <a:xfrm>
            <a:off x="5881686" y="2928935"/>
            <a:ext cx="4786314" cy="646332"/>
          </a:xfrm>
          <a:prstGeom prst="rect">
            <a:avLst/>
          </a:prstGeom>
        </p:spPr>
        <p:txBody>
          <a:bodyPr wrap="square">
            <a:spAutoFit/>
          </a:bodyPr>
          <a:lstStyle/>
          <a:p>
            <a:r>
              <a:rPr lang="fr-FR" dirty="0">
                <a:solidFill>
                  <a:schemeClr val="bg1"/>
                </a:solidFill>
              </a:rPr>
              <a:t>Ambulance et déploiement de la Station portable de télémédecine satellitaire</a:t>
            </a:r>
          </a:p>
        </p:txBody>
      </p:sp>
      <p:pic>
        <p:nvPicPr>
          <p:cNvPr id="9" name="Image 8" descr="80"/>
          <p:cNvPicPr/>
          <p:nvPr/>
        </p:nvPicPr>
        <p:blipFill>
          <a:blip r:embed="rId6"/>
          <a:srcRect/>
          <a:stretch>
            <a:fillRect/>
          </a:stretch>
        </p:blipFill>
        <p:spPr bwMode="auto">
          <a:xfrm>
            <a:off x="5881686" y="3500438"/>
            <a:ext cx="4786314" cy="3357562"/>
          </a:xfrm>
          <a:prstGeom prst="rect">
            <a:avLst/>
          </a:prstGeom>
          <a:noFill/>
          <a:ln w="9525">
            <a:noFill/>
            <a:miter lim="800000"/>
            <a:headEnd/>
            <a:tailEnd/>
          </a:ln>
        </p:spPr>
      </p:pic>
      <p:sp>
        <p:nvSpPr>
          <p:cNvPr id="10" name="ZoneTexte 9"/>
          <p:cNvSpPr txBox="1"/>
          <p:nvPr/>
        </p:nvSpPr>
        <p:spPr>
          <a:xfrm rot="10800000" flipV="1">
            <a:off x="5881686" y="3991240"/>
            <a:ext cx="2714644" cy="646331"/>
          </a:xfrm>
          <a:prstGeom prst="rect">
            <a:avLst/>
          </a:prstGeom>
          <a:noFill/>
        </p:spPr>
        <p:txBody>
          <a:bodyPr wrap="square" rtlCol="0">
            <a:spAutoFit/>
          </a:bodyPr>
          <a:lstStyle/>
          <a:p>
            <a:r>
              <a:rPr lang="fr-FR" dirty="0">
                <a:solidFill>
                  <a:schemeClr val="bg1"/>
                </a:solidFill>
              </a:rPr>
              <a:t>Une Foule en attente pour la Téléconsultation</a:t>
            </a:r>
          </a:p>
        </p:txBody>
      </p:sp>
      <p:pic>
        <p:nvPicPr>
          <p:cNvPr id="11" name="Picture 1" descr="logofissa"/>
          <p:cNvPicPr>
            <a:picLocks noChangeAspect="1" noChangeArrowheads="1"/>
          </p:cNvPicPr>
          <p:nvPr/>
        </p:nvPicPr>
        <p:blipFill>
          <a:blip r:embed="rId7" cstate="print"/>
          <a:srcRect/>
          <a:stretch>
            <a:fillRect/>
          </a:stretch>
        </p:blipFill>
        <p:spPr bwMode="auto">
          <a:xfrm>
            <a:off x="1524000" y="2"/>
            <a:ext cx="908970" cy="1285859"/>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3"/>
          <a:srcRect/>
          <a:stretch>
            <a:fillRect/>
          </a:stretch>
        </p:blipFill>
        <p:spPr bwMode="auto">
          <a:xfrm>
            <a:off x="1524000" y="0"/>
            <a:ext cx="9144000" cy="6858000"/>
          </a:xfrm>
          <a:prstGeom prst="rect">
            <a:avLst/>
          </a:prstGeom>
          <a:noFill/>
          <a:ln w="9525" cap="flat">
            <a:noFill/>
            <a:round/>
            <a:headEnd/>
            <a:tailEnd/>
          </a:ln>
          <a:effec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2209800" y="608013"/>
            <a:ext cx="7772400" cy="1236662"/>
          </a:xfrm>
          <a:ln/>
        </p:spPr>
        <p:txBody>
          <a:bodyPr/>
          <a:lstStyle/>
          <a:p>
            <a:endParaRPr lang="fr-FR"/>
          </a:p>
        </p:txBody>
      </p:sp>
      <p:sp>
        <p:nvSpPr>
          <p:cNvPr id="18434" name="Rectangle 2"/>
          <p:cNvSpPr>
            <a:spLocks noGrp="1" noChangeArrowheads="1"/>
          </p:cNvSpPr>
          <p:nvPr>
            <p:ph type="body" idx="1"/>
          </p:nvPr>
        </p:nvSpPr>
        <p:spPr>
          <a:xfrm>
            <a:off x="2209800" y="1981201"/>
            <a:ext cx="7772400" cy="4208463"/>
          </a:xfrm>
          <a:ln/>
        </p:spPr>
        <p:txBody>
          <a:bodyPr/>
          <a:lstStyle/>
          <a:p>
            <a:endParaRPr lang="fr-FR"/>
          </a:p>
        </p:txBody>
      </p:sp>
      <p:pic>
        <p:nvPicPr>
          <p:cNvPr id="18435" name="Picture 3"/>
          <p:cNvPicPr>
            <a:picLocks noChangeAspect="1" noChangeArrowheads="1"/>
          </p:cNvPicPr>
          <p:nvPr/>
        </p:nvPicPr>
        <p:blipFill>
          <a:blip r:embed="rId3"/>
          <a:srcRect/>
          <a:stretch>
            <a:fillRect/>
          </a:stretch>
        </p:blipFill>
        <p:spPr bwMode="auto">
          <a:xfrm>
            <a:off x="1524000" y="0"/>
            <a:ext cx="4876800" cy="3657600"/>
          </a:xfrm>
          <a:prstGeom prst="rect">
            <a:avLst/>
          </a:prstGeom>
          <a:noFill/>
          <a:ln w="9525" cap="flat">
            <a:noFill/>
            <a:round/>
            <a:headEnd/>
            <a:tailEnd/>
          </a:ln>
          <a:effectLst/>
        </p:spPr>
      </p:pic>
      <p:pic>
        <p:nvPicPr>
          <p:cNvPr id="18436" name="Picture 4"/>
          <p:cNvPicPr>
            <a:picLocks noChangeAspect="1" noChangeArrowheads="1"/>
          </p:cNvPicPr>
          <p:nvPr/>
        </p:nvPicPr>
        <p:blipFill>
          <a:blip r:embed="rId4"/>
          <a:srcRect/>
          <a:stretch>
            <a:fillRect/>
          </a:stretch>
        </p:blipFill>
        <p:spPr bwMode="auto">
          <a:xfrm>
            <a:off x="5486400" y="3314700"/>
            <a:ext cx="5181600" cy="3543300"/>
          </a:xfrm>
          <a:prstGeom prst="rect">
            <a:avLst/>
          </a:prstGeom>
          <a:noFill/>
          <a:ln w="9525" cap="flat">
            <a:noFill/>
            <a:round/>
            <a:headEnd/>
            <a:tailEnd/>
          </a:ln>
          <a:effectLst/>
        </p:spPr>
      </p:pic>
      <p:pic>
        <p:nvPicPr>
          <p:cNvPr id="18437" name="Picture 5"/>
          <p:cNvPicPr>
            <a:picLocks noChangeAspect="1" noChangeArrowheads="1"/>
          </p:cNvPicPr>
          <p:nvPr/>
        </p:nvPicPr>
        <p:blipFill>
          <a:blip r:embed="rId5"/>
          <a:srcRect/>
          <a:stretch>
            <a:fillRect/>
          </a:stretch>
        </p:blipFill>
        <p:spPr bwMode="auto">
          <a:xfrm>
            <a:off x="914400" y="3317876"/>
            <a:ext cx="5105400" cy="3540125"/>
          </a:xfrm>
          <a:prstGeom prst="rect">
            <a:avLst/>
          </a:prstGeom>
          <a:noFill/>
          <a:ln w="9525" cap="flat">
            <a:noFill/>
            <a:round/>
            <a:headEnd/>
            <a:tailEnd/>
          </a:ln>
          <a:effectLst/>
        </p:spPr>
      </p:pic>
      <p:pic>
        <p:nvPicPr>
          <p:cNvPr id="18438" name="Picture 6"/>
          <p:cNvPicPr>
            <a:picLocks noChangeAspect="1" noChangeArrowheads="1"/>
          </p:cNvPicPr>
          <p:nvPr/>
        </p:nvPicPr>
        <p:blipFill>
          <a:blip r:embed="rId6"/>
          <a:srcRect/>
          <a:stretch>
            <a:fillRect/>
          </a:stretch>
        </p:blipFill>
        <p:spPr bwMode="auto">
          <a:xfrm>
            <a:off x="5791200" y="0"/>
            <a:ext cx="4876800" cy="3352800"/>
          </a:xfrm>
          <a:prstGeom prst="rect">
            <a:avLst/>
          </a:prstGeom>
          <a:noFill/>
          <a:ln w="9525" cap="flat">
            <a:noFill/>
            <a:round/>
            <a:headEnd/>
            <a:tailEnd/>
          </a:ln>
          <a:effectLst/>
        </p:spPr>
      </p:pic>
      <p:pic>
        <p:nvPicPr>
          <p:cNvPr id="8" name="Picture 1" descr="logofissa"/>
          <p:cNvPicPr>
            <a:picLocks noChangeAspect="1" noChangeArrowheads="1"/>
          </p:cNvPicPr>
          <p:nvPr/>
        </p:nvPicPr>
        <p:blipFill>
          <a:blip r:embed="rId7" cstate="print"/>
          <a:srcRect/>
          <a:stretch>
            <a:fillRect/>
          </a:stretch>
        </p:blipFill>
        <p:spPr bwMode="auto">
          <a:xfrm>
            <a:off x="1524000" y="1214422"/>
            <a:ext cx="1262482" cy="17859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3"/>
          <p:cNvPicPr>
            <a:picLocks noChangeAspect="1" noChangeArrowheads="1"/>
          </p:cNvPicPr>
          <p:nvPr/>
        </p:nvPicPr>
        <p:blipFill>
          <a:blip r:embed="rId2"/>
          <a:srcRect/>
          <a:stretch>
            <a:fillRect/>
          </a:stretch>
        </p:blipFill>
        <p:spPr bwMode="auto">
          <a:xfrm>
            <a:off x="1780170" y="814768"/>
            <a:ext cx="8530672" cy="6043231"/>
          </a:xfrm>
          <a:prstGeom prst="rect">
            <a:avLst/>
          </a:prstGeom>
          <a:noFill/>
        </p:spPr>
      </p:pic>
      <p:sp>
        <p:nvSpPr>
          <p:cNvPr id="37899" name="Oval 11"/>
          <p:cNvSpPr>
            <a:spLocks noChangeArrowheads="1"/>
          </p:cNvSpPr>
          <p:nvPr/>
        </p:nvSpPr>
        <p:spPr bwMode="auto">
          <a:xfrm>
            <a:off x="4381500" y="2171700"/>
            <a:ext cx="114300" cy="114300"/>
          </a:xfrm>
          <a:prstGeom prst="ellipse">
            <a:avLst/>
          </a:pr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920" name="Oval 32"/>
          <p:cNvSpPr>
            <a:spLocks noChangeArrowheads="1"/>
          </p:cNvSpPr>
          <p:nvPr/>
        </p:nvSpPr>
        <p:spPr bwMode="auto">
          <a:xfrm>
            <a:off x="4610100" y="2400300"/>
            <a:ext cx="114300" cy="114300"/>
          </a:xfrm>
          <a:prstGeom prst="ellipse">
            <a:avLst/>
          </a:pr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895" name="Oval 7"/>
          <p:cNvSpPr>
            <a:spLocks noChangeArrowheads="1"/>
          </p:cNvSpPr>
          <p:nvPr/>
        </p:nvSpPr>
        <p:spPr bwMode="auto">
          <a:xfrm>
            <a:off x="4838700" y="2400300"/>
            <a:ext cx="114300" cy="114300"/>
          </a:xfrm>
          <a:prstGeom prst="ellipse">
            <a:avLst/>
          </a:pr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892" name="Oval 4"/>
          <p:cNvSpPr>
            <a:spLocks noChangeArrowheads="1"/>
          </p:cNvSpPr>
          <p:nvPr/>
        </p:nvSpPr>
        <p:spPr bwMode="auto">
          <a:xfrm>
            <a:off x="6210300" y="1485900"/>
            <a:ext cx="114300" cy="114300"/>
          </a:xfrm>
          <a:prstGeom prst="ellipse">
            <a:avLst/>
          </a:pr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893" name="Oval 5"/>
          <p:cNvSpPr>
            <a:spLocks noChangeArrowheads="1"/>
          </p:cNvSpPr>
          <p:nvPr/>
        </p:nvSpPr>
        <p:spPr bwMode="auto">
          <a:xfrm>
            <a:off x="6096000" y="1714500"/>
            <a:ext cx="114300" cy="114300"/>
          </a:xfrm>
          <a:prstGeom prst="ellipse">
            <a:avLst/>
          </a:prstGeom>
          <a:solidFill>
            <a:srgbClr val="FF00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894" name="Oval 6"/>
          <p:cNvSpPr>
            <a:spLocks noChangeArrowheads="1"/>
          </p:cNvSpPr>
          <p:nvPr/>
        </p:nvSpPr>
        <p:spPr bwMode="auto">
          <a:xfrm>
            <a:off x="5181600" y="2286000"/>
            <a:ext cx="228600" cy="228600"/>
          </a:xfrm>
          <a:prstGeom prst="ellipse">
            <a:avLst/>
          </a:prstGeom>
          <a:solidFill>
            <a:srgbClr val="008080"/>
          </a:solidFill>
          <a:ln w="9525">
            <a:solidFill>
              <a:srgbClr val="00008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902" name="Oval 14"/>
          <p:cNvSpPr>
            <a:spLocks noChangeArrowheads="1"/>
          </p:cNvSpPr>
          <p:nvPr/>
        </p:nvSpPr>
        <p:spPr bwMode="auto">
          <a:xfrm>
            <a:off x="4838700" y="3429000"/>
            <a:ext cx="228600" cy="228600"/>
          </a:xfrm>
          <a:prstGeom prst="ellipse">
            <a:avLst/>
          </a:prstGeom>
          <a:solidFill>
            <a:srgbClr val="008080"/>
          </a:solidFill>
          <a:ln w="9525">
            <a:solidFill>
              <a:srgbClr val="00008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914" name="Oval 26"/>
          <p:cNvSpPr>
            <a:spLocks noChangeArrowheads="1"/>
          </p:cNvSpPr>
          <p:nvPr/>
        </p:nvSpPr>
        <p:spPr bwMode="auto">
          <a:xfrm>
            <a:off x="7239000" y="1714500"/>
            <a:ext cx="228600" cy="228600"/>
          </a:xfrm>
          <a:prstGeom prst="ellipse">
            <a:avLst/>
          </a:prstGeom>
          <a:solidFill>
            <a:srgbClr val="008080"/>
          </a:solidFill>
          <a:ln w="9525">
            <a:solidFill>
              <a:srgbClr val="00008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917" name="Oval 29"/>
          <p:cNvSpPr>
            <a:spLocks noChangeArrowheads="1"/>
          </p:cNvSpPr>
          <p:nvPr/>
        </p:nvSpPr>
        <p:spPr bwMode="auto">
          <a:xfrm>
            <a:off x="5067300" y="3771900"/>
            <a:ext cx="114300" cy="114300"/>
          </a:xfrm>
          <a:prstGeom prst="ellipse">
            <a:avLst/>
          </a:prstGeom>
          <a:solidFill>
            <a:srgbClr val="FFFF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905" name="Oval 17"/>
          <p:cNvSpPr>
            <a:spLocks noChangeArrowheads="1"/>
          </p:cNvSpPr>
          <p:nvPr/>
        </p:nvSpPr>
        <p:spPr bwMode="auto">
          <a:xfrm>
            <a:off x="4610100" y="3429000"/>
            <a:ext cx="114300" cy="114300"/>
          </a:xfrm>
          <a:prstGeom prst="ellipse">
            <a:avLst/>
          </a:prstGeom>
          <a:solidFill>
            <a:srgbClr val="FFFF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900" name="Oval 12"/>
          <p:cNvSpPr>
            <a:spLocks noChangeArrowheads="1"/>
          </p:cNvSpPr>
          <p:nvPr/>
        </p:nvSpPr>
        <p:spPr bwMode="auto">
          <a:xfrm>
            <a:off x="5067300" y="3086100"/>
            <a:ext cx="114300" cy="114300"/>
          </a:xfrm>
          <a:prstGeom prst="ellipse">
            <a:avLst/>
          </a:prstGeom>
          <a:solidFill>
            <a:srgbClr val="FFFF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921" name="Oval 33"/>
          <p:cNvSpPr>
            <a:spLocks noChangeArrowheads="1"/>
          </p:cNvSpPr>
          <p:nvPr/>
        </p:nvSpPr>
        <p:spPr bwMode="auto">
          <a:xfrm>
            <a:off x="7010400" y="1600200"/>
            <a:ext cx="114300" cy="114300"/>
          </a:xfrm>
          <a:prstGeom prst="ellipse">
            <a:avLst/>
          </a:prstGeom>
          <a:solidFill>
            <a:srgbClr val="FFFF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913" name="Oval 25"/>
          <p:cNvSpPr>
            <a:spLocks noChangeArrowheads="1"/>
          </p:cNvSpPr>
          <p:nvPr/>
        </p:nvSpPr>
        <p:spPr bwMode="auto">
          <a:xfrm>
            <a:off x="7581900" y="2057400"/>
            <a:ext cx="114300" cy="114300"/>
          </a:xfrm>
          <a:prstGeom prst="ellipse">
            <a:avLst/>
          </a:prstGeom>
          <a:solidFill>
            <a:srgbClr val="FFFF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910" name="Oval 22"/>
          <p:cNvSpPr>
            <a:spLocks noChangeArrowheads="1"/>
          </p:cNvSpPr>
          <p:nvPr/>
        </p:nvSpPr>
        <p:spPr bwMode="auto">
          <a:xfrm>
            <a:off x="7581900" y="1600200"/>
            <a:ext cx="114300" cy="114300"/>
          </a:xfrm>
          <a:prstGeom prst="ellipse">
            <a:avLst/>
          </a:prstGeom>
          <a:solidFill>
            <a:srgbClr val="FFFF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908" name="Oval 20"/>
          <p:cNvSpPr>
            <a:spLocks noChangeArrowheads="1"/>
          </p:cNvSpPr>
          <p:nvPr/>
        </p:nvSpPr>
        <p:spPr bwMode="auto">
          <a:xfrm>
            <a:off x="6896100" y="1143000"/>
            <a:ext cx="114300" cy="114300"/>
          </a:xfrm>
          <a:prstGeom prst="ellipse">
            <a:avLst/>
          </a:prstGeom>
          <a:solidFill>
            <a:srgbClr val="FFFF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909" name="Oval 21"/>
          <p:cNvSpPr>
            <a:spLocks noChangeArrowheads="1"/>
          </p:cNvSpPr>
          <p:nvPr/>
        </p:nvSpPr>
        <p:spPr bwMode="auto">
          <a:xfrm>
            <a:off x="6896100" y="2286000"/>
            <a:ext cx="114300" cy="114300"/>
          </a:xfrm>
          <a:prstGeom prst="ellipse">
            <a:avLst/>
          </a:prstGeom>
          <a:solidFill>
            <a:srgbClr val="FFFF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903" name="Oval 15"/>
          <p:cNvSpPr>
            <a:spLocks noChangeArrowheads="1"/>
          </p:cNvSpPr>
          <p:nvPr/>
        </p:nvSpPr>
        <p:spPr bwMode="auto">
          <a:xfrm>
            <a:off x="4724400" y="3200400"/>
            <a:ext cx="114300" cy="114300"/>
          </a:xfrm>
          <a:prstGeom prst="ellipse">
            <a:avLst/>
          </a:prstGeom>
          <a:solidFill>
            <a:srgbClr val="FFFF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906" name="Oval 18"/>
          <p:cNvSpPr>
            <a:spLocks noChangeArrowheads="1"/>
          </p:cNvSpPr>
          <p:nvPr/>
        </p:nvSpPr>
        <p:spPr bwMode="auto">
          <a:xfrm>
            <a:off x="4495800" y="3657600"/>
            <a:ext cx="114300" cy="114300"/>
          </a:xfrm>
          <a:prstGeom prst="ellipse">
            <a:avLst/>
          </a:prstGeom>
          <a:solidFill>
            <a:srgbClr val="FFFF00"/>
          </a:solid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924" name="Oval 36"/>
          <p:cNvSpPr>
            <a:spLocks noChangeArrowheads="1"/>
          </p:cNvSpPr>
          <p:nvPr/>
        </p:nvSpPr>
        <p:spPr bwMode="auto">
          <a:xfrm rot="-893679">
            <a:off x="3582989" y="1912939"/>
            <a:ext cx="3411537" cy="1290637"/>
          </a:xfrm>
          <a:prstGeom prst="ellipse">
            <a:avLst/>
          </a:prstGeom>
          <a:noFill/>
          <a:ln w="28575">
            <a:solidFill>
              <a:srgbClr val="80008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912" name="Oval 24"/>
          <p:cNvSpPr>
            <a:spLocks noChangeArrowheads="1"/>
          </p:cNvSpPr>
          <p:nvPr/>
        </p:nvSpPr>
        <p:spPr bwMode="auto">
          <a:xfrm rot="-5672737">
            <a:off x="5981700" y="1257300"/>
            <a:ext cx="2400300" cy="1485900"/>
          </a:xfrm>
          <a:prstGeom prst="ellipse">
            <a:avLst/>
          </a:prstGeom>
          <a:noFill/>
          <a:ln w="28575">
            <a:solidFill>
              <a:srgbClr val="80008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923" name="Oval 35"/>
          <p:cNvSpPr>
            <a:spLocks noChangeArrowheads="1"/>
          </p:cNvSpPr>
          <p:nvPr/>
        </p:nvSpPr>
        <p:spPr bwMode="auto">
          <a:xfrm rot="5174042">
            <a:off x="3906839" y="3216276"/>
            <a:ext cx="1495425" cy="1463675"/>
          </a:xfrm>
          <a:prstGeom prst="ellipse">
            <a:avLst/>
          </a:prstGeom>
          <a:noFill/>
          <a:ln w="28575">
            <a:solidFill>
              <a:srgbClr val="800080"/>
            </a:solidFill>
            <a:round/>
            <a:headEnd/>
            <a:tailEnd/>
          </a:ln>
        </p:spPr>
        <p:txBody>
          <a:bodyPr vert="horz" wrap="square" lIns="91440" tIns="45720" rIns="91440" bIns="45720" numCol="1" anchor="t" anchorCtr="0" compatLnSpc="1">
            <a:prstTxWarp prst="textNoShape">
              <a:avLst/>
            </a:prstTxWarp>
          </a:bodyPr>
          <a:lstStyle/>
          <a:p>
            <a:endParaRPr lang="fr-FR"/>
          </a:p>
        </p:txBody>
      </p:sp>
      <p:sp>
        <p:nvSpPr>
          <p:cNvPr id="37915" name="Text Box 27"/>
          <p:cNvSpPr txBox="1">
            <a:spLocks noChangeArrowheads="1"/>
          </p:cNvSpPr>
          <p:nvPr/>
        </p:nvSpPr>
        <p:spPr bwMode="auto">
          <a:xfrm>
            <a:off x="7467600" y="2171700"/>
            <a:ext cx="685800" cy="228600"/>
          </a:xfrm>
          <a:prstGeom prst="rect">
            <a:avLst/>
          </a:prstGeom>
          <a:noFill/>
          <a:ln w="9525">
            <a:noFill/>
            <a:miter lim="800000"/>
            <a:headEnd/>
            <a:tailEnd/>
          </a:ln>
        </p:spPr>
        <p:txBody>
          <a:bodyPr vert="horz" wrap="square" lIns="91440" tIns="45720" rIns="91440" bIns="0" numCol="1" anchor="t" anchorCtr="0" compatLnSpc="1">
            <a:prstTxWarp prst="textNoShape">
              <a:avLst/>
            </a:prstTxWarp>
          </a:bodyPr>
          <a:lstStyle/>
          <a:p>
            <a:pPr fontAlgn="base">
              <a:spcBef>
                <a:spcPct val="0"/>
              </a:spcBef>
              <a:spcAft>
                <a:spcPct val="0"/>
              </a:spcAft>
            </a:pPr>
            <a:endParaRPr lang="fr-FR" sz="800" b="1">
              <a:latin typeface="Times New Roman" pitchFamily="18" charset="0"/>
              <a:cs typeface="Times New Roman" pitchFamily="18" charset="0"/>
            </a:endParaRPr>
          </a:p>
          <a:p>
            <a:pPr eaLnBrk="0" fontAlgn="base" hangingPunct="0">
              <a:spcBef>
                <a:spcPct val="0"/>
              </a:spcBef>
              <a:spcAft>
                <a:spcPct val="0"/>
              </a:spcAft>
            </a:pPr>
            <a:r>
              <a:rPr lang="fr-FR" sz="800" b="1">
                <a:latin typeface="Times New Roman" pitchFamily="18" charset="0"/>
                <a:cs typeface="Times New Roman" pitchFamily="18" charset="0"/>
              </a:rPr>
              <a:t>Dabia</a:t>
            </a:r>
            <a:endParaRPr lang="fr-FR" sz="1200" b="1">
              <a:latin typeface="Times New Roman" pitchFamily="18" charset="0"/>
              <a:cs typeface="Times New Roman" pitchFamily="18" charset="0"/>
            </a:endParaRPr>
          </a:p>
          <a:p>
            <a:pPr eaLnBrk="0" fontAlgn="base" hangingPunct="0">
              <a:spcBef>
                <a:spcPct val="0"/>
              </a:spcBef>
              <a:spcAft>
                <a:spcPct val="0"/>
              </a:spcAft>
            </a:pPr>
            <a:endParaRPr lang="fr-FR">
              <a:latin typeface="Arial" pitchFamily="34" charset="0"/>
              <a:cs typeface="Arial" pitchFamily="34" charset="0"/>
            </a:endParaRPr>
          </a:p>
        </p:txBody>
      </p:sp>
      <p:sp>
        <p:nvSpPr>
          <p:cNvPr id="37891" name="Text Box 3"/>
          <p:cNvSpPr txBox="1">
            <a:spLocks noChangeArrowheads="1"/>
          </p:cNvSpPr>
          <p:nvPr/>
        </p:nvSpPr>
        <p:spPr bwMode="auto">
          <a:xfrm>
            <a:off x="5638800" y="1371600"/>
            <a:ext cx="6858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fr-FR" sz="800" b="1">
              <a:latin typeface="Arial" pitchFamily="34" charset="0"/>
              <a:ea typeface="Times New Roman" pitchFamily="18" charset="0"/>
              <a:cs typeface="Arial" pitchFamily="34" charset="0"/>
            </a:endParaRPr>
          </a:p>
          <a:p>
            <a:pPr eaLnBrk="0" fontAlgn="base" hangingPunct="0">
              <a:spcBef>
                <a:spcPct val="0"/>
              </a:spcBef>
              <a:spcAft>
                <a:spcPct val="0"/>
              </a:spcAft>
            </a:pPr>
            <a:r>
              <a:rPr lang="fr-FR" sz="800" b="1">
                <a:latin typeface="Arial" pitchFamily="34" charset="0"/>
                <a:ea typeface="Times New Roman" pitchFamily="18" charset="0"/>
                <a:cs typeface="Arial" pitchFamily="34" charset="0"/>
              </a:rPr>
              <a:t>Kondokho</a:t>
            </a:r>
            <a:endParaRPr lang="fr-FR">
              <a:latin typeface="Arial" pitchFamily="34" charset="0"/>
              <a:cs typeface="Arial" pitchFamily="34" charset="0"/>
            </a:endParaRPr>
          </a:p>
        </p:txBody>
      </p:sp>
      <p:sp>
        <p:nvSpPr>
          <p:cNvPr id="37898" name="Text Box 10"/>
          <p:cNvSpPr txBox="1">
            <a:spLocks noChangeArrowheads="1"/>
          </p:cNvSpPr>
          <p:nvPr/>
        </p:nvSpPr>
        <p:spPr bwMode="auto">
          <a:xfrm>
            <a:off x="3695700" y="2171700"/>
            <a:ext cx="685800" cy="228600"/>
          </a:xfrm>
          <a:prstGeom prst="rect">
            <a:avLst/>
          </a:prstGeom>
          <a:noFill/>
          <a:ln w="9525">
            <a:noFill/>
            <a:miter lim="800000"/>
            <a:headEnd/>
            <a:tailEnd/>
          </a:ln>
        </p:spPr>
        <p:txBody>
          <a:bodyPr vert="horz" wrap="square" lIns="91440" tIns="45720" rIns="91440" bIns="0" numCol="1" anchor="t" anchorCtr="0" compatLnSpc="1">
            <a:prstTxWarp prst="textNoShape">
              <a:avLst/>
            </a:prstTxWarp>
          </a:bodyPr>
          <a:lstStyle/>
          <a:p>
            <a:pPr fontAlgn="base">
              <a:spcBef>
                <a:spcPct val="0"/>
              </a:spcBef>
              <a:spcAft>
                <a:spcPct val="0"/>
              </a:spcAft>
            </a:pPr>
            <a:endParaRPr lang="fr-FR" sz="800" b="1">
              <a:latin typeface="Times New Roman" pitchFamily="18" charset="0"/>
              <a:cs typeface="Times New Roman" pitchFamily="18" charset="0"/>
            </a:endParaRPr>
          </a:p>
          <a:p>
            <a:pPr eaLnBrk="0" fontAlgn="base" hangingPunct="0">
              <a:spcBef>
                <a:spcPct val="0"/>
              </a:spcBef>
              <a:spcAft>
                <a:spcPct val="0"/>
              </a:spcAft>
            </a:pPr>
            <a:r>
              <a:rPr lang="fr-FR" sz="800" b="1">
                <a:latin typeface="Times New Roman" pitchFamily="18" charset="0"/>
                <a:cs typeface="Times New Roman" pitchFamily="18" charset="0"/>
              </a:rPr>
              <a:t>Ninefetcha</a:t>
            </a:r>
            <a:endParaRPr lang="fr-FR" sz="1200" b="1">
              <a:latin typeface="Times New Roman" pitchFamily="18" charset="0"/>
              <a:cs typeface="Times New Roman" pitchFamily="18" charset="0"/>
            </a:endParaRPr>
          </a:p>
          <a:p>
            <a:pPr eaLnBrk="0" fontAlgn="base" hangingPunct="0">
              <a:spcBef>
                <a:spcPct val="0"/>
              </a:spcBef>
              <a:spcAft>
                <a:spcPct val="0"/>
              </a:spcAft>
            </a:pPr>
            <a:endParaRPr lang="fr-FR">
              <a:latin typeface="Arial" pitchFamily="34" charset="0"/>
              <a:cs typeface="Arial" pitchFamily="34" charset="0"/>
            </a:endParaRPr>
          </a:p>
        </p:txBody>
      </p:sp>
      <p:sp>
        <p:nvSpPr>
          <p:cNvPr id="37897" name="Text Box 9"/>
          <p:cNvSpPr txBox="1">
            <a:spLocks noChangeArrowheads="1"/>
          </p:cNvSpPr>
          <p:nvPr/>
        </p:nvSpPr>
        <p:spPr bwMode="auto">
          <a:xfrm>
            <a:off x="4267200" y="2514600"/>
            <a:ext cx="457200" cy="228600"/>
          </a:xfrm>
          <a:prstGeom prst="rect">
            <a:avLst/>
          </a:prstGeom>
          <a:noFill/>
          <a:ln w="9525">
            <a:noFill/>
            <a:miter lim="800000"/>
            <a:headEnd/>
            <a:tailEnd/>
          </a:ln>
        </p:spPr>
        <p:txBody>
          <a:bodyPr vert="horz" wrap="square" lIns="91440" tIns="45720" rIns="91440" bIns="0" numCol="1" anchor="t" anchorCtr="0" compatLnSpc="1">
            <a:prstTxWarp prst="textNoShape">
              <a:avLst/>
            </a:prstTxWarp>
          </a:bodyPr>
          <a:lstStyle/>
          <a:p>
            <a:pPr fontAlgn="base">
              <a:spcBef>
                <a:spcPct val="0"/>
              </a:spcBef>
              <a:spcAft>
                <a:spcPct val="0"/>
              </a:spcAft>
            </a:pPr>
            <a:r>
              <a:rPr lang="fr-FR" sz="800" b="1">
                <a:latin typeface="Times New Roman" pitchFamily="18" charset="0"/>
                <a:cs typeface="Times New Roman" pitchFamily="18" charset="0"/>
              </a:rPr>
              <a:t>Ibel</a:t>
            </a:r>
            <a:endParaRPr lang="fr-FR" sz="1200" b="1">
              <a:latin typeface="Times New Roman" pitchFamily="18" charset="0"/>
              <a:cs typeface="Times New Roman" pitchFamily="18" charset="0"/>
            </a:endParaRPr>
          </a:p>
          <a:p>
            <a:pPr eaLnBrk="0" fontAlgn="base" hangingPunct="0">
              <a:spcBef>
                <a:spcPct val="0"/>
              </a:spcBef>
              <a:spcAft>
                <a:spcPct val="0"/>
              </a:spcAft>
            </a:pPr>
            <a:endParaRPr lang="fr-FR">
              <a:latin typeface="Arial" pitchFamily="34" charset="0"/>
              <a:cs typeface="Arial" pitchFamily="34" charset="0"/>
            </a:endParaRPr>
          </a:p>
        </p:txBody>
      </p:sp>
      <p:sp>
        <p:nvSpPr>
          <p:cNvPr id="37896" name="Text Box 8"/>
          <p:cNvSpPr txBox="1">
            <a:spLocks noChangeArrowheads="1"/>
          </p:cNvSpPr>
          <p:nvPr/>
        </p:nvSpPr>
        <p:spPr bwMode="auto">
          <a:xfrm>
            <a:off x="4724400" y="2514600"/>
            <a:ext cx="6858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fr-FR" sz="800" b="1">
                <a:latin typeface="Arial" pitchFamily="34" charset="0"/>
                <a:ea typeface="Times New Roman" pitchFamily="18" charset="0"/>
                <a:cs typeface="Arial" pitchFamily="34" charset="0"/>
              </a:rPr>
              <a:t>Bandafassi</a:t>
            </a:r>
            <a:endParaRPr lang="fr-FR">
              <a:latin typeface="Arial" pitchFamily="34" charset="0"/>
              <a:cs typeface="Arial" pitchFamily="34" charset="0"/>
            </a:endParaRPr>
          </a:p>
        </p:txBody>
      </p:sp>
      <p:sp>
        <p:nvSpPr>
          <p:cNvPr id="37916" name="Text Box 28"/>
          <p:cNvSpPr txBox="1">
            <a:spLocks noChangeArrowheads="1"/>
          </p:cNvSpPr>
          <p:nvPr/>
        </p:nvSpPr>
        <p:spPr bwMode="auto">
          <a:xfrm>
            <a:off x="2952728" y="857232"/>
            <a:ext cx="1643074" cy="1214446"/>
          </a:xfrm>
          <a:prstGeom prst="rect">
            <a:avLst/>
          </a:prstGeom>
          <a:solidFill>
            <a:srgbClr val="FFFFFF"/>
          </a:solidFill>
          <a:ln w="9525">
            <a:solidFill>
              <a:srgbClr val="000000"/>
            </a:solidFill>
            <a:miter lim="800000"/>
            <a:headEnd/>
            <a:tailEnd/>
          </a:ln>
        </p:spPr>
        <p:txBody>
          <a:bodyPr vert="horz" wrap="square" lIns="91440" tIns="45720" rIns="91440" bIns="0" numCol="1" anchor="t" anchorCtr="0" compatLnSpc="1">
            <a:prstTxWarp prst="textNoShape">
              <a:avLst/>
            </a:prstTxWarp>
          </a:bodyPr>
          <a:lstStyle/>
          <a:p>
            <a:pPr algn="ctr" eaLnBrk="0" fontAlgn="base" hangingPunct="0">
              <a:spcBef>
                <a:spcPct val="0"/>
              </a:spcBef>
              <a:spcAft>
                <a:spcPct val="0"/>
              </a:spcAft>
            </a:pPr>
            <a:r>
              <a:rPr lang="fr-FR" sz="1000" b="1" u="sng" dirty="0">
                <a:solidFill>
                  <a:srgbClr val="993300"/>
                </a:solidFill>
                <a:latin typeface="Times New Roman" pitchFamily="18" charset="0"/>
                <a:cs typeface="Times New Roman" pitchFamily="18" charset="0"/>
              </a:rPr>
              <a:t>SENEGAL</a:t>
            </a:r>
            <a:r>
              <a:rPr lang="fr-FR" sz="1000" b="1" dirty="0">
                <a:solidFill>
                  <a:srgbClr val="993300"/>
                </a:solidFill>
                <a:latin typeface="Times New Roman" pitchFamily="18" charset="0"/>
                <a:cs typeface="Times New Roman" pitchFamily="18" charset="0"/>
              </a:rPr>
              <a:t> (sites retenus)</a:t>
            </a:r>
            <a:endParaRPr lang="de-DE" sz="1000" b="1" u="sng" dirty="0">
              <a:solidFill>
                <a:srgbClr val="993300"/>
              </a:solidFill>
              <a:latin typeface="Times New Roman" pitchFamily="18" charset="0"/>
              <a:cs typeface="Times New Roman" pitchFamily="18" charset="0"/>
            </a:endParaRPr>
          </a:p>
          <a:p>
            <a:pPr algn="ctr" eaLnBrk="0" fontAlgn="base" hangingPunct="0">
              <a:spcBef>
                <a:spcPct val="0"/>
              </a:spcBef>
              <a:spcAft>
                <a:spcPct val="0"/>
              </a:spcAft>
            </a:pPr>
            <a:r>
              <a:rPr lang="fr-FR" sz="1000" b="1" dirty="0">
                <a:latin typeface="Arial" pitchFamily="34" charset="0"/>
                <a:ea typeface="Times New Roman" pitchFamily="18" charset="0"/>
                <a:cs typeface="Arial" pitchFamily="34" charset="0"/>
              </a:rPr>
              <a:t>Centre : </a:t>
            </a:r>
            <a:r>
              <a:rPr lang="fr-FR" sz="1000" b="1" dirty="0" err="1">
                <a:latin typeface="Arial" pitchFamily="34" charset="0"/>
                <a:ea typeface="Times New Roman" pitchFamily="18" charset="0"/>
                <a:cs typeface="Arial" pitchFamily="34" charset="0"/>
              </a:rPr>
              <a:t>Kedougou</a:t>
            </a:r>
            <a:endParaRPr lang="fr-FR" sz="600" dirty="0">
              <a:latin typeface="Arial" pitchFamily="34" charset="0"/>
              <a:cs typeface="Arial" pitchFamily="34" charset="0"/>
            </a:endParaRPr>
          </a:p>
          <a:p>
            <a:pPr algn="ctr" eaLnBrk="0" fontAlgn="base" hangingPunct="0">
              <a:spcBef>
                <a:spcPct val="0"/>
              </a:spcBef>
              <a:spcAft>
                <a:spcPct val="0"/>
              </a:spcAft>
            </a:pPr>
            <a:r>
              <a:rPr lang="fr-FR" sz="1000" b="1" dirty="0" err="1">
                <a:solidFill>
                  <a:srgbClr val="000080"/>
                </a:solidFill>
                <a:latin typeface="Arial" pitchFamily="34" charset="0"/>
                <a:ea typeface="Times New Roman" pitchFamily="18" charset="0"/>
                <a:cs typeface="Arial" pitchFamily="34" charset="0"/>
              </a:rPr>
              <a:t>Ninefetcha</a:t>
            </a:r>
            <a:endParaRPr lang="fr-FR" sz="600" dirty="0">
              <a:latin typeface="Arial" pitchFamily="34" charset="0"/>
              <a:cs typeface="Arial" pitchFamily="34" charset="0"/>
            </a:endParaRPr>
          </a:p>
          <a:p>
            <a:pPr algn="ctr" eaLnBrk="0" fontAlgn="base" hangingPunct="0">
              <a:spcBef>
                <a:spcPct val="0"/>
              </a:spcBef>
              <a:spcAft>
                <a:spcPct val="0"/>
              </a:spcAft>
            </a:pPr>
            <a:r>
              <a:rPr lang="fr-FR" sz="1000" b="1" dirty="0" err="1">
                <a:solidFill>
                  <a:srgbClr val="000080"/>
                </a:solidFill>
                <a:latin typeface="Arial" pitchFamily="34" charset="0"/>
                <a:ea typeface="Times New Roman" pitchFamily="18" charset="0"/>
                <a:cs typeface="Arial" pitchFamily="34" charset="0"/>
              </a:rPr>
              <a:t>Ibel</a:t>
            </a:r>
            <a:endParaRPr lang="fr-FR" sz="600" dirty="0">
              <a:latin typeface="Arial" pitchFamily="34" charset="0"/>
              <a:cs typeface="Arial" pitchFamily="34" charset="0"/>
            </a:endParaRPr>
          </a:p>
          <a:p>
            <a:pPr algn="ctr" eaLnBrk="0" fontAlgn="base" hangingPunct="0">
              <a:spcBef>
                <a:spcPct val="0"/>
              </a:spcBef>
              <a:spcAft>
                <a:spcPct val="0"/>
              </a:spcAft>
            </a:pPr>
            <a:r>
              <a:rPr lang="fr-FR" sz="1000" b="1" dirty="0" err="1">
                <a:solidFill>
                  <a:srgbClr val="000080"/>
                </a:solidFill>
                <a:latin typeface="Arial" pitchFamily="34" charset="0"/>
                <a:ea typeface="Times New Roman" pitchFamily="18" charset="0"/>
                <a:cs typeface="Arial" pitchFamily="34" charset="0"/>
              </a:rPr>
              <a:t>Bandafassi</a:t>
            </a:r>
            <a:endParaRPr lang="fr-FR" sz="600" dirty="0">
              <a:latin typeface="Arial" pitchFamily="34" charset="0"/>
              <a:cs typeface="Arial" pitchFamily="34" charset="0"/>
            </a:endParaRPr>
          </a:p>
          <a:p>
            <a:pPr algn="ctr" eaLnBrk="0" fontAlgn="base" hangingPunct="0">
              <a:spcBef>
                <a:spcPct val="0"/>
              </a:spcBef>
              <a:spcAft>
                <a:spcPct val="0"/>
              </a:spcAft>
            </a:pPr>
            <a:r>
              <a:rPr lang="fr-FR" sz="1000" b="1" dirty="0" err="1">
                <a:solidFill>
                  <a:srgbClr val="000080"/>
                </a:solidFill>
                <a:latin typeface="Arial" pitchFamily="34" charset="0"/>
                <a:ea typeface="Times New Roman" pitchFamily="18" charset="0"/>
                <a:cs typeface="Arial" pitchFamily="34" charset="0"/>
              </a:rPr>
              <a:t>Saraya</a:t>
            </a:r>
            <a:endParaRPr lang="fr-FR" sz="600" dirty="0">
              <a:latin typeface="Arial" pitchFamily="34" charset="0"/>
              <a:cs typeface="Arial" pitchFamily="34" charset="0"/>
            </a:endParaRPr>
          </a:p>
          <a:p>
            <a:pPr algn="ctr" eaLnBrk="0" fontAlgn="base" hangingPunct="0">
              <a:spcBef>
                <a:spcPct val="0"/>
              </a:spcBef>
              <a:spcAft>
                <a:spcPct val="0"/>
              </a:spcAft>
            </a:pPr>
            <a:r>
              <a:rPr lang="de-DE" sz="1000" b="1" dirty="0" err="1">
                <a:solidFill>
                  <a:srgbClr val="000080"/>
                </a:solidFill>
                <a:latin typeface="Arial" pitchFamily="34" charset="0"/>
                <a:ea typeface="Times New Roman" pitchFamily="18" charset="0"/>
                <a:cs typeface="Arial" pitchFamily="34" charset="0"/>
              </a:rPr>
              <a:t>Kondoho</a:t>
            </a:r>
            <a:endParaRPr lang="de-DE" dirty="0">
              <a:latin typeface="Arial" pitchFamily="34" charset="0"/>
              <a:cs typeface="Arial" pitchFamily="34" charset="0"/>
            </a:endParaRPr>
          </a:p>
        </p:txBody>
      </p:sp>
      <p:sp>
        <p:nvSpPr>
          <p:cNvPr id="37911" name="Text Box 23"/>
          <p:cNvSpPr txBox="1">
            <a:spLocks noChangeArrowheads="1"/>
          </p:cNvSpPr>
          <p:nvPr/>
        </p:nvSpPr>
        <p:spPr bwMode="auto">
          <a:xfrm>
            <a:off x="8024826" y="1000108"/>
            <a:ext cx="1843074" cy="1000132"/>
          </a:xfrm>
          <a:prstGeom prst="rect">
            <a:avLst/>
          </a:prstGeom>
          <a:solidFill>
            <a:srgbClr val="FFFFFF"/>
          </a:solidFill>
          <a:ln w="9525">
            <a:solidFill>
              <a:srgbClr val="000000"/>
            </a:solidFill>
            <a:miter lim="800000"/>
            <a:headEnd/>
            <a:tailEnd/>
          </a:ln>
        </p:spPr>
        <p:txBody>
          <a:bodyPr vert="horz" wrap="square" lIns="91440" tIns="45720" rIns="91440" bIns="0" numCol="1" anchor="t" anchorCtr="0" compatLnSpc="1">
            <a:prstTxWarp prst="textNoShape">
              <a:avLst/>
            </a:prstTxWarp>
          </a:bodyPr>
          <a:lstStyle/>
          <a:p>
            <a:pPr algn="ctr" fontAlgn="base">
              <a:spcBef>
                <a:spcPct val="0"/>
              </a:spcBef>
              <a:spcAft>
                <a:spcPct val="0"/>
              </a:spcAft>
            </a:pPr>
            <a:r>
              <a:rPr lang="fr-FR" sz="1000" b="1" u="sng" dirty="0">
                <a:solidFill>
                  <a:srgbClr val="993300"/>
                </a:solidFill>
                <a:latin typeface="Times New Roman" pitchFamily="18" charset="0"/>
                <a:cs typeface="Times New Roman" pitchFamily="18" charset="0"/>
              </a:rPr>
              <a:t>MALI</a:t>
            </a:r>
            <a:endParaRPr lang="de-DE" sz="1000" b="1" u="sng" dirty="0">
              <a:solidFill>
                <a:srgbClr val="993300"/>
              </a:solidFill>
              <a:latin typeface="Times New Roman" pitchFamily="18" charset="0"/>
              <a:cs typeface="Times New Roman" pitchFamily="18" charset="0"/>
            </a:endParaRPr>
          </a:p>
          <a:p>
            <a:pPr algn="ctr" eaLnBrk="0" fontAlgn="base" hangingPunct="0">
              <a:spcBef>
                <a:spcPct val="0"/>
              </a:spcBef>
              <a:spcAft>
                <a:spcPct val="0"/>
              </a:spcAft>
            </a:pPr>
            <a:r>
              <a:rPr lang="nl-NL" sz="1000" b="1" dirty="0">
                <a:latin typeface="Arial" pitchFamily="34" charset="0"/>
                <a:ea typeface="Times New Roman" pitchFamily="18" charset="0"/>
                <a:cs typeface="Arial" pitchFamily="34" charset="0"/>
              </a:rPr>
              <a:t>Centre : </a:t>
            </a:r>
            <a:r>
              <a:rPr lang="nl-NL" sz="1000" b="1" dirty="0" err="1">
                <a:latin typeface="Arial" pitchFamily="34" charset="0"/>
                <a:ea typeface="Times New Roman" pitchFamily="18" charset="0"/>
                <a:cs typeface="Arial" pitchFamily="34" charset="0"/>
              </a:rPr>
              <a:t>Kéniéba</a:t>
            </a:r>
            <a:endParaRPr lang="fr-FR" sz="600" dirty="0">
              <a:latin typeface="Arial" pitchFamily="34" charset="0"/>
              <a:cs typeface="Arial" pitchFamily="34" charset="0"/>
            </a:endParaRPr>
          </a:p>
          <a:p>
            <a:pPr algn="ctr" eaLnBrk="0" fontAlgn="base" hangingPunct="0">
              <a:spcBef>
                <a:spcPct val="0"/>
              </a:spcBef>
              <a:spcAft>
                <a:spcPct val="0"/>
              </a:spcAft>
            </a:pPr>
            <a:r>
              <a:rPr lang="nl-NL" sz="1000" b="1" dirty="0" err="1">
                <a:solidFill>
                  <a:srgbClr val="000080"/>
                </a:solidFill>
                <a:latin typeface="Arial" pitchFamily="34" charset="0"/>
                <a:ea typeface="Times New Roman" pitchFamily="18" charset="0"/>
                <a:cs typeface="Arial" pitchFamily="34" charset="0"/>
              </a:rPr>
              <a:t>Djidian-Kenebia</a:t>
            </a:r>
            <a:endParaRPr lang="fr-FR" sz="600" dirty="0">
              <a:latin typeface="Arial" pitchFamily="34" charset="0"/>
              <a:cs typeface="Arial" pitchFamily="34" charset="0"/>
            </a:endParaRPr>
          </a:p>
          <a:p>
            <a:pPr algn="ctr" eaLnBrk="0" fontAlgn="base" hangingPunct="0">
              <a:spcBef>
                <a:spcPct val="0"/>
              </a:spcBef>
              <a:spcAft>
                <a:spcPct val="0"/>
              </a:spcAft>
            </a:pPr>
            <a:r>
              <a:rPr lang="fr-FR" sz="1000" b="1" dirty="0" err="1">
                <a:solidFill>
                  <a:srgbClr val="000080"/>
                </a:solidFill>
                <a:latin typeface="Arial" pitchFamily="34" charset="0"/>
                <a:ea typeface="Times New Roman" pitchFamily="18" charset="0"/>
                <a:cs typeface="Arial" pitchFamily="34" charset="0"/>
              </a:rPr>
              <a:t>Koundane</a:t>
            </a:r>
            <a:endParaRPr lang="fr-FR" sz="600" dirty="0">
              <a:latin typeface="Arial" pitchFamily="34" charset="0"/>
              <a:cs typeface="Arial" pitchFamily="34" charset="0"/>
            </a:endParaRPr>
          </a:p>
          <a:p>
            <a:pPr algn="ctr" eaLnBrk="0" fontAlgn="base" hangingPunct="0">
              <a:spcBef>
                <a:spcPct val="0"/>
              </a:spcBef>
              <a:spcAft>
                <a:spcPct val="0"/>
              </a:spcAft>
            </a:pPr>
            <a:r>
              <a:rPr lang="fr-FR" sz="1000" b="1" dirty="0" err="1">
                <a:solidFill>
                  <a:srgbClr val="000080"/>
                </a:solidFill>
                <a:latin typeface="Arial" pitchFamily="34" charset="0"/>
                <a:ea typeface="Times New Roman" pitchFamily="18" charset="0"/>
                <a:cs typeface="Arial" pitchFamily="34" charset="0"/>
              </a:rPr>
              <a:t>Satadougou</a:t>
            </a:r>
            <a:endParaRPr lang="fr-FR" sz="600" dirty="0">
              <a:latin typeface="Arial" pitchFamily="34" charset="0"/>
              <a:cs typeface="Arial" pitchFamily="34" charset="0"/>
            </a:endParaRPr>
          </a:p>
          <a:p>
            <a:pPr algn="ctr" eaLnBrk="0" fontAlgn="base" hangingPunct="0">
              <a:spcBef>
                <a:spcPct val="0"/>
              </a:spcBef>
              <a:spcAft>
                <a:spcPct val="0"/>
              </a:spcAft>
            </a:pPr>
            <a:r>
              <a:rPr lang="fr-FR" sz="1000" b="1" dirty="0" err="1">
                <a:solidFill>
                  <a:srgbClr val="000080"/>
                </a:solidFill>
                <a:latin typeface="Arial" pitchFamily="34" charset="0"/>
                <a:ea typeface="Times New Roman" pitchFamily="18" charset="0"/>
                <a:cs typeface="Arial" pitchFamily="34" charset="0"/>
              </a:rPr>
              <a:t>Dioulafoundouba</a:t>
            </a:r>
            <a:endParaRPr lang="fr-FR" sz="600" dirty="0">
              <a:latin typeface="Arial" pitchFamily="34" charset="0"/>
              <a:cs typeface="Arial" pitchFamily="34" charset="0"/>
            </a:endParaRPr>
          </a:p>
          <a:p>
            <a:pPr algn="ctr" eaLnBrk="0" fontAlgn="base" hangingPunct="0">
              <a:spcBef>
                <a:spcPct val="0"/>
              </a:spcBef>
              <a:spcAft>
                <a:spcPct val="0"/>
              </a:spcAft>
            </a:pPr>
            <a:r>
              <a:rPr lang="fr-FR" sz="1000" b="1" dirty="0" err="1">
                <a:solidFill>
                  <a:srgbClr val="000080"/>
                </a:solidFill>
                <a:latin typeface="Arial" pitchFamily="34" charset="0"/>
                <a:ea typeface="Times New Roman" pitchFamily="18" charset="0"/>
                <a:cs typeface="Arial" pitchFamily="34" charset="0"/>
              </a:rPr>
              <a:t>Dabia</a:t>
            </a:r>
            <a:endParaRPr lang="fr-FR" dirty="0">
              <a:latin typeface="Arial" pitchFamily="34" charset="0"/>
              <a:cs typeface="Arial" pitchFamily="34" charset="0"/>
            </a:endParaRPr>
          </a:p>
        </p:txBody>
      </p:sp>
      <p:sp>
        <p:nvSpPr>
          <p:cNvPr id="37922" name="Text Box 34"/>
          <p:cNvSpPr txBox="1">
            <a:spLocks noChangeArrowheads="1"/>
          </p:cNvSpPr>
          <p:nvPr/>
        </p:nvSpPr>
        <p:spPr bwMode="auto">
          <a:xfrm>
            <a:off x="5453058" y="3429000"/>
            <a:ext cx="1571636" cy="1143008"/>
          </a:xfrm>
          <a:prstGeom prst="rect">
            <a:avLst/>
          </a:prstGeom>
          <a:solidFill>
            <a:srgbClr val="FFFFFF"/>
          </a:solidFill>
          <a:ln w="9525">
            <a:solidFill>
              <a:srgbClr val="000000"/>
            </a:solidFill>
            <a:miter lim="800000"/>
            <a:headEnd/>
            <a:tailEnd/>
          </a:ln>
        </p:spPr>
        <p:txBody>
          <a:bodyPr vert="horz" wrap="square" lIns="91440" tIns="45720" rIns="91440" bIns="0" numCol="1" anchor="t" anchorCtr="0" compatLnSpc="1">
            <a:prstTxWarp prst="textNoShape">
              <a:avLst/>
            </a:prstTxWarp>
          </a:bodyPr>
          <a:lstStyle/>
          <a:p>
            <a:pPr algn="ctr" fontAlgn="base">
              <a:spcBef>
                <a:spcPct val="0"/>
              </a:spcBef>
              <a:spcAft>
                <a:spcPct val="0"/>
              </a:spcAft>
            </a:pPr>
            <a:r>
              <a:rPr lang="fr-FR" sz="1000" b="1" u="sng" dirty="0">
                <a:solidFill>
                  <a:srgbClr val="993300"/>
                </a:solidFill>
                <a:latin typeface="Times New Roman" pitchFamily="18" charset="0"/>
                <a:cs typeface="Times New Roman" pitchFamily="18" charset="0"/>
              </a:rPr>
              <a:t>GUINEE</a:t>
            </a:r>
            <a:endParaRPr lang="fr-FR" sz="1000" b="1" u="sng" dirty="0">
              <a:latin typeface="Times New Roman" pitchFamily="18" charset="0"/>
              <a:cs typeface="Times New Roman" pitchFamily="18" charset="0"/>
            </a:endParaRPr>
          </a:p>
          <a:p>
            <a:pPr algn="ctr" eaLnBrk="0" fontAlgn="base" hangingPunct="0">
              <a:spcBef>
                <a:spcPct val="0"/>
              </a:spcBef>
              <a:spcAft>
                <a:spcPct val="0"/>
              </a:spcAft>
            </a:pPr>
            <a:r>
              <a:rPr lang="fr-FR" sz="1000" b="1" dirty="0">
                <a:latin typeface="Arial" pitchFamily="34" charset="0"/>
                <a:ea typeface="Times New Roman" pitchFamily="18" charset="0"/>
                <a:cs typeface="Arial" pitchFamily="34" charset="0"/>
              </a:rPr>
              <a:t>Centre : Mali</a:t>
            </a:r>
            <a:endParaRPr lang="fr-FR" sz="600" dirty="0">
              <a:latin typeface="Arial" pitchFamily="34" charset="0"/>
              <a:cs typeface="Arial" pitchFamily="34" charset="0"/>
            </a:endParaRPr>
          </a:p>
          <a:p>
            <a:pPr algn="ctr" eaLnBrk="0" fontAlgn="base" hangingPunct="0">
              <a:spcBef>
                <a:spcPct val="0"/>
              </a:spcBef>
              <a:spcAft>
                <a:spcPct val="0"/>
              </a:spcAft>
            </a:pPr>
            <a:r>
              <a:rPr lang="en-GB" sz="1000" b="1" dirty="0">
                <a:solidFill>
                  <a:srgbClr val="000080"/>
                </a:solidFill>
                <a:latin typeface="Arial" pitchFamily="34" charset="0"/>
                <a:ea typeface="Times New Roman" pitchFamily="18" charset="0"/>
                <a:cs typeface="Arial" pitchFamily="34" charset="0"/>
              </a:rPr>
              <a:t>Medina-</a:t>
            </a:r>
            <a:r>
              <a:rPr lang="en-GB" sz="1000" b="1" dirty="0" err="1">
                <a:solidFill>
                  <a:srgbClr val="000080"/>
                </a:solidFill>
                <a:latin typeface="Arial" pitchFamily="34" charset="0"/>
                <a:ea typeface="Times New Roman" pitchFamily="18" charset="0"/>
                <a:cs typeface="Arial" pitchFamily="34" charset="0"/>
              </a:rPr>
              <a:t>Kouta</a:t>
            </a:r>
            <a:endParaRPr lang="fr-FR" sz="600" dirty="0">
              <a:latin typeface="Arial" pitchFamily="34" charset="0"/>
              <a:cs typeface="Arial" pitchFamily="34" charset="0"/>
            </a:endParaRPr>
          </a:p>
          <a:p>
            <a:pPr algn="ctr" eaLnBrk="0" fontAlgn="base" hangingPunct="0">
              <a:spcBef>
                <a:spcPct val="0"/>
              </a:spcBef>
              <a:spcAft>
                <a:spcPct val="0"/>
              </a:spcAft>
            </a:pPr>
            <a:r>
              <a:rPr lang="en-GB" sz="1000" b="1" dirty="0" err="1">
                <a:solidFill>
                  <a:srgbClr val="000080"/>
                </a:solidFill>
                <a:latin typeface="Arial" pitchFamily="34" charset="0"/>
                <a:ea typeface="Times New Roman" pitchFamily="18" charset="0"/>
                <a:cs typeface="Arial" pitchFamily="34" charset="0"/>
              </a:rPr>
              <a:t>Lougana</a:t>
            </a:r>
            <a:endParaRPr lang="fr-FR" sz="600" dirty="0">
              <a:latin typeface="Arial" pitchFamily="34" charset="0"/>
              <a:cs typeface="Arial" pitchFamily="34" charset="0"/>
            </a:endParaRPr>
          </a:p>
          <a:p>
            <a:pPr algn="ctr" eaLnBrk="0" fontAlgn="base" hangingPunct="0">
              <a:spcBef>
                <a:spcPct val="0"/>
              </a:spcBef>
              <a:spcAft>
                <a:spcPct val="0"/>
              </a:spcAft>
            </a:pPr>
            <a:r>
              <a:rPr lang="en-GB" sz="1000" b="1" dirty="0" err="1">
                <a:solidFill>
                  <a:srgbClr val="000080"/>
                </a:solidFill>
                <a:latin typeface="Arial" pitchFamily="34" charset="0"/>
                <a:ea typeface="Times New Roman" pitchFamily="18" charset="0"/>
                <a:cs typeface="Arial" pitchFamily="34" charset="0"/>
              </a:rPr>
              <a:t>Dira</a:t>
            </a:r>
            <a:endParaRPr lang="fr-FR" sz="600" dirty="0">
              <a:latin typeface="Arial" pitchFamily="34" charset="0"/>
              <a:cs typeface="Arial" pitchFamily="34" charset="0"/>
            </a:endParaRPr>
          </a:p>
          <a:p>
            <a:pPr algn="ctr" eaLnBrk="0" fontAlgn="base" hangingPunct="0">
              <a:spcBef>
                <a:spcPct val="0"/>
              </a:spcBef>
              <a:spcAft>
                <a:spcPct val="0"/>
              </a:spcAft>
            </a:pPr>
            <a:r>
              <a:rPr lang="en-GB" sz="1000" b="1" dirty="0" err="1">
                <a:solidFill>
                  <a:srgbClr val="000080"/>
                </a:solidFill>
                <a:latin typeface="Arial" pitchFamily="34" charset="0"/>
                <a:ea typeface="Times New Roman" pitchFamily="18" charset="0"/>
                <a:cs typeface="Arial" pitchFamily="34" charset="0"/>
              </a:rPr>
              <a:t>Koundé</a:t>
            </a:r>
            <a:r>
              <a:rPr lang="en-GB" sz="1000" b="1" dirty="0">
                <a:solidFill>
                  <a:srgbClr val="000080"/>
                </a:solidFill>
                <a:latin typeface="Arial" pitchFamily="34" charset="0"/>
                <a:ea typeface="Times New Roman" pitchFamily="18" charset="0"/>
                <a:cs typeface="Arial" pitchFamily="34" charset="0"/>
              </a:rPr>
              <a:t>-Here</a:t>
            </a:r>
            <a:endParaRPr lang="fr-FR" sz="600" dirty="0">
              <a:latin typeface="Arial" pitchFamily="34" charset="0"/>
              <a:cs typeface="Arial" pitchFamily="34" charset="0"/>
            </a:endParaRPr>
          </a:p>
          <a:p>
            <a:pPr algn="ctr" eaLnBrk="0" fontAlgn="base" hangingPunct="0">
              <a:spcBef>
                <a:spcPct val="0"/>
              </a:spcBef>
              <a:spcAft>
                <a:spcPct val="0"/>
              </a:spcAft>
            </a:pPr>
            <a:r>
              <a:rPr lang="en-GB" sz="1000" b="1" dirty="0" err="1">
                <a:solidFill>
                  <a:srgbClr val="000080"/>
                </a:solidFill>
                <a:latin typeface="Arial" pitchFamily="34" charset="0"/>
                <a:ea typeface="Times New Roman" pitchFamily="18" charset="0"/>
                <a:cs typeface="Arial" pitchFamily="34" charset="0"/>
              </a:rPr>
              <a:t>Tieva</a:t>
            </a:r>
            <a:endParaRPr lang="en-GB" dirty="0">
              <a:latin typeface="Arial" pitchFamily="34" charset="0"/>
              <a:cs typeface="Arial" pitchFamily="34" charset="0"/>
            </a:endParaRPr>
          </a:p>
        </p:txBody>
      </p:sp>
      <p:sp>
        <p:nvSpPr>
          <p:cNvPr id="37918" name="Text Box 30"/>
          <p:cNvSpPr txBox="1">
            <a:spLocks noChangeArrowheads="1"/>
          </p:cNvSpPr>
          <p:nvPr/>
        </p:nvSpPr>
        <p:spPr bwMode="auto">
          <a:xfrm flipV="1">
            <a:off x="5067300" y="3657600"/>
            <a:ext cx="4572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fr-FR" sz="800" b="1">
              <a:latin typeface="Arial" pitchFamily="34" charset="0"/>
              <a:ea typeface="Times New Roman" pitchFamily="18" charset="0"/>
              <a:cs typeface="Arial" pitchFamily="34" charset="0"/>
            </a:endParaRPr>
          </a:p>
          <a:p>
            <a:pPr eaLnBrk="0" fontAlgn="base" hangingPunct="0">
              <a:spcBef>
                <a:spcPct val="0"/>
              </a:spcBef>
              <a:spcAft>
                <a:spcPct val="0"/>
              </a:spcAft>
            </a:pPr>
            <a:r>
              <a:rPr lang="fr-FR" sz="800" b="1">
                <a:latin typeface="Arial" pitchFamily="34" charset="0"/>
                <a:ea typeface="Times New Roman" pitchFamily="18" charset="0"/>
                <a:cs typeface="Arial" pitchFamily="34" charset="0"/>
              </a:rPr>
              <a:t>Tieva</a:t>
            </a:r>
            <a:endParaRPr lang="fr-FR">
              <a:latin typeface="Arial" pitchFamily="34" charset="0"/>
              <a:cs typeface="Arial" pitchFamily="34" charset="0"/>
            </a:endParaRPr>
          </a:p>
        </p:txBody>
      </p:sp>
      <p:sp>
        <p:nvSpPr>
          <p:cNvPr id="37919" name="Text Box 31"/>
          <p:cNvSpPr txBox="1">
            <a:spLocks noChangeArrowheads="1"/>
          </p:cNvSpPr>
          <p:nvPr/>
        </p:nvSpPr>
        <p:spPr bwMode="auto">
          <a:xfrm>
            <a:off x="3810000" y="3657600"/>
            <a:ext cx="8001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fr-FR" sz="800" b="1">
              <a:latin typeface="Arial" pitchFamily="34" charset="0"/>
              <a:ea typeface="Times New Roman" pitchFamily="18" charset="0"/>
              <a:cs typeface="Arial" pitchFamily="34" charset="0"/>
            </a:endParaRPr>
          </a:p>
          <a:p>
            <a:pPr eaLnBrk="0" fontAlgn="base" hangingPunct="0">
              <a:spcBef>
                <a:spcPct val="0"/>
              </a:spcBef>
              <a:spcAft>
                <a:spcPct val="0"/>
              </a:spcAft>
            </a:pPr>
            <a:r>
              <a:rPr lang="fr-FR" sz="800" b="1">
                <a:latin typeface="Arial" pitchFamily="34" charset="0"/>
                <a:ea typeface="Times New Roman" pitchFamily="18" charset="0"/>
                <a:cs typeface="Arial" pitchFamily="34" charset="0"/>
              </a:rPr>
              <a:t>Koundé-Here</a:t>
            </a:r>
            <a:endParaRPr lang="fr-FR">
              <a:latin typeface="Arial" pitchFamily="34" charset="0"/>
              <a:cs typeface="Arial" pitchFamily="34" charset="0"/>
            </a:endParaRPr>
          </a:p>
        </p:txBody>
      </p:sp>
      <p:sp>
        <p:nvSpPr>
          <p:cNvPr id="37907" name="Text Box 19"/>
          <p:cNvSpPr txBox="1">
            <a:spLocks noChangeArrowheads="1"/>
          </p:cNvSpPr>
          <p:nvPr/>
        </p:nvSpPr>
        <p:spPr bwMode="auto">
          <a:xfrm>
            <a:off x="4267200" y="3314700"/>
            <a:ext cx="457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fr-FR" sz="800" b="1">
              <a:latin typeface="Arial" pitchFamily="34" charset="0"/>
              <a:ea typeface="Times New Roman" pitchFamily="18" charset="0"/>
              <a:cs typeface="Arial" pitchFamily="34" charset="0"/>
            </a:endParaRPr>
          </a:p>
          <a:p>
            <a:pPr eaLnBrk="0" fontAlgn="base" hangingPunct="0">
              <a:spcBef>
                <a:spcPct val="0"/>
              </a:spcBef>
              <a:spcAft>
                <a:spcPct val="0"/>
              </a:spcAft>
            </a:pPr>
            <a:r>
              <a:rPr lang="fr-FR" sz="800" b="1">
                <a:latin typeface="Arial" pitchFamily="34" charset="0"/>
                <a:ea typeface="Times New Roman" pitchFamily="18" charset="0"/>
                <a:cs typeface="Arial" pitchFamily="34" charset="0"/>
              </a:rPr>
              <a:t>Dira</a:t>
            </a:r>
            <a:endParaRPr lang="fr-FR">
              <a:latin typeface="Arial" pitchFamily="34" charset="0"/>
              <a:cs typeface="Arial" pitchFamily="34" charset="0"/>
            </a:endParaRPr>
          </a:p>
        </p:txBody>
      </p:sp>
      <p:sp>
        <p:nvSpPr>
          <p:cNvPr id="37904" name="Text Box 16"/>
          <p:cNvSpPr txBox="1">
            <a:spLocks noChangeArrowheads="1"/>
          </p:cNvSpPr>
          <p:nvPr/>
        </p:nvSpPr>
        <p:spPr bwMode="auto">
          <a:xfrm>
            <a:off x="4152900" y="3086100"/>
            <a:ext cx="5715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fr-FR" sz="800" b="1">
              <a:latin typeface="Arial" pitchFamily="34" charset="0"/>
              <a:ea typeface="Times New Roman" pitchFamily="18" charset="0"/>
              <a:cs typeface="Arial" pitchFamily="34" charset="0"/>
            </a:endParaRPr>
          </a:p>
          <a:p>
            <a:pPr eaLnBrk="0" fontAlgn="base" hangingPunct="0">
              <a:spcBef>
                <a:spcPct val="0"/>
              </a:spcBef>
              <a:spcAft>
                <a:spcPct val="0"/>
              </a:spcAft>
            </a:pPr>
            <a:r>
              <a:rPr lang="fr-FR" sz="800" b="1">
                <a:latin typeface="Arial" pitchFamily="34" charset="0"/>
                <a:ea typeface="Times New Roman" pitchFamily="18" charset="0"/>
                <a:cs typeface="Arial" pitchFamily="34" charset="0"/>
              </a:rPr>
              <a:t>Lougana</a:t>
            </a:r>
            <a:endParaRPr lang="fr-FR">
              <a:latin typeface="Arial" pitchFamily="34" charset="0"/>
              <a:cs typeface="Arial" pitchFamily="34" charset="0"/>
            </a:endParaRPr>
          </a:p>
        </p:txBody>
      </p:sp>
      <p:sp>
        <p:nvSpPr>
          <p:cNvPr id="37901" name="Text Box 13"/>
          <p:cNvSpPr txBox="1">
            <a:spLocks noChangeArrowheads="1"/>
          </p:cNvSpPr>
          <p:nvPr/>
        </p:nvSpPr>
        <p:spPr bwMode="auto">
          <a:xfrm>
            <a:off x="5181600" y="3086100"/>
            <a:ext cx="9144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fr-FR" sz="800" b="1" dirty="0">
              <a:latin typeface="Arial" pitchFamily="34" charset="0"/>
              <a:ea typeface="Times New Roman" pitchFamily="18" charset="0"/>
              <a:cs typeface="Arial" pitchFamily="34" charset="0"/>
            </a:endParaRPr>
          </a:p>
          <a:p>
            <a:pPr eaLnBrk="0" fontAlgn="base" hangingPunct="0">
              <a:spcBef>
                <a:spcPct val="0"/>
              </a:spcBef>
              <a:spcAft>
                <a:spcPct val="0"/>
              </a:spcAft>
            </a:pPr>
            <a:r>
              <a:rPr lang="fr-FR" sz="800" b="1" dirty="0">
                <a:latin typeface="Arial" pitchFamily="34" charset="0"/>
                <a:ea typeface="Times New Roman" pitchFamily="18" charset="0"/>
                <a:cs typeface="Arial" pitchFamily="34" charset="0"/>
              </a:rPr>
              <a:t>Medina-</a:t>
            </a:r>
            <a:r>
              <a:rPr lang="fr-FR" sz="800" b="1" dirty="0" err="1">
                <a:latin typeface="Arial" pitchFamily="34" charset="0"/>
                <a:ea typeface="Times New Roman" pitchFamily="18" charset="0"/>
                <a:cs typeface="Arial" pitchFamily="34" charset="0"/>
              </a:rPr>
              <a:t>Kouta</a:t>
            </a:r>
            <a:endParaRPr lang="fr-FR" dirty="0">
              <a:latin typeface="Arial" pitchFamily="34" charset="0"/>
              <a:cs typeface="Arial" pitchFamily="34" charset="0"/>
            </a:endParaRPr>
          </a:p>
        </p:txBody>
      </p:sp>
      <p:sp>
        <p:nvSpPr>
          <p:cNvPr id="37925" name="Rectangle 37"/>
          <p:cNvSpPr>
            <a:spLocks noChangeArrowheads="1"/>
          </p:cNvSpPr>
          <p:nvPr/>
        </p:nvSpPr>
        <p:spPr bwMode="auto">
          <a:xfrm>
            <a:off x="2881290" y="1"/>
            <a:ext cx="71438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fr-FR" sz="2400" b="1" dirty="0">
                <a:solidFill>
                  <a:srgbClr val="FF0000"/>
                </a:solidFill>
              </a:rPr>
              <a:t>Déploiement de la Télémédecine dans les autres                Pays Francophones en Afrique</a:t>
            </a:r>
          </a:p>
        </p:txBody>
      </p:sp>
      <p:sp>
        <p:nvSpPr>
          <p:cNvPr id="37926" name="Rectangle 38"/>
          <p:cNvSpPr>
            <a:spLocks noChangeArrowheads="1"/>
          </p:cNvSpPr>
          <p:nvPr/>
        </p:nvSpPr>
        <p:spPr bwMode="auto">
          <a:xfrm>
            <a:off x="1524001" y="5440918"/>
            <a:ext cx="184731"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fr-FR" sz="1200">
              <a:latin typeface="Arial" pitchFamily="34" charset="0"/>
              <a:ea typeface="Times New Roman" pitchFamily="18" charset="0"/>
              <a:cs typeface="Arial" pitchFamily="34" charset="0"/>
            </a:endParaRPr>
          </a:p>
          <a:p>
            <a:pPr eaLnBrk="0" fontAlgn="base" hangingPunct="0">
              <a:spcBef>
                <a:spcPct val="0"/>
              </a:spcBef>
              <a:spcAft>
                <a:spcPct val="0"/>
              </a:spcAft>
            </a:pPr>
            <a:br>
              <a:rPr lang="fr-FR" sz="1200">
                <a:latin typeface="Arial" pitchFamily="34" charset="0"/>
                <a:ea typeface="Times New Roman" pitchFamily="18" charset="0"/>
                <a:cs typeface="Arial" pitchFamily="34" charset="0"/>
              </a:rPr>
            </a:br>
            <a:endParaRPr lang="fr-FR">
              <a:latin typeface="Arial" pitchFamily="34" charset="0"/>
              <a:cs typeface="Arial" pitchFamily="34" charset="0"/>
            </a:endParaRPr>
          </a:p>
        </p:txBody>
      </p:sp>
      <p:pic>
        <p:nvPicPr>
          <p:cNvPr id="12289" name="Picture 1" descr="logofissa"/>
          <p:cNvPicPr>
            <a:picLocks noChangeAspect="1" noChangeArrowheads="1"/>
          </p:cNvPicPr>
          <p:nvPr/>
        </p:nvPicPr>
        <p:blipFill>
          <a:blip r:embed="rId3" cstate="print"/>
          <a:srcRect/>
          <a:stretch>
            <a:fillRect/>
          </a:stretch>
        </p:blipFill>
        <p:spPr bwMode="auto">
          <a:xfrm>
            <a:off x="401288" y="214290"/>
            <a:ext cx="1262482" cy="1785950"/>
          </a:xfrm>
          <a:prstGeom prst="rect">
            <a:avLst/>
          </a:prstGeom>
          <a:noFill/>
          <a:ln w="9525">
            <a:noFill/>
            <a:miter lim="800000"/>
            <a:headEnd/>
            <a:tailEnd/>
          </a:ln>
        </p:spPr>
      </p:pic>
      <p:pic>
        <p:nvPicPr>
          <p:cNvPr id="41" name="Picture 1" descr="4"/>
          <p:cNvPicPr>
            <a:picLocks noChangeAspect="1" noChangeArrowheads="1"/>
          </p:cNvPicPr>
          <p:nvPr/>
        </p:nvPicPr>
        <p:blipFill>
          <a:blip r:embed="rId4"/>
          <a:srcRect/>
          <a:stretch>
            <a:fillRect/>
          </a:stretch>
        </p:blipFill>
        <p:spPr bwMode="auto">
          <a:xfrm>
            <a:off x="8081966" y="4011517"/>
            <a:ext cx="3571868" cy="26990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372" y="1928787"/>
            <a:ext cx="6295120" cy="2031325"/>
          </a:xfrm>
          <a:prstGeom prst="rect">
            <a:avLst/>
          </a:prstGeom>
        </p:spPr>
        <p:txBody>
          <a:bodyPr wrap="square">
            <a:spAutoFit/>
          </a:bodyPr>
          <a:lstStyle/>
          <a:p>
            <a:r>
              <a:rPr lang="fr-FR" dirty="0"/>
              <a:t>Aujourd’hui, ce sont plus d’un millier de professionnels qui participent au </a:t>
            </a:r>
            <a:r>
              <a:rPr lang="fr-FR" b="1" dirty="0"/>
              <a:t>RAFT</a:t>
            </a:r>
            <a:r>
              <a:rPr lang="fr-FR" dirty="0"/>
              <a:t>, dans une vingtaine de pays d’Afrique : on y suit des cours de formation continue, en particulier avec l’</a:t>
            </a:r>
            <a:r>
              <a:rPr lang="fr-FR" b="1" dirty="0"/>
              <a:t>UNFM</a:t>
            </a:r>
            <a:r>
              <a:rPr lang="fr-FR" dirty="0"/>
              <a:t>, on demande de l’aide, à distance, pour interpréter une radiographie, une image d’échographie, un tracé d’électrocardiogramme, une photo de lésion cutanée, ou pour obtenir un conseil …</a:t>
            </a:r>
          </a:p>
        </p:txBody>
      </p:sp>
      <p:sp>
        <p:nvSpPr>
          <p:cNvPr id="48130" name="AutoShape 2" descr="Résultat de recherche d'images pour &quot;Logo RAFT réseau&quo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8132" name="AutoShape 4" descr="Résultat de recherche d'images pour &quot;Logo RAFT réseau&quot;"/>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5" name="ZoneTexte 4"/>
          <p:cNvSpPr txBox="1"/>
          <p:nvPr/>
        </p:nvSpPr>
        <p:spPr>
          <a:xfrm rot="10800000" flipV="1">
            <a:off x="3095604" y="-123110"/>
            <a:ext cx="7286676" cy="954107"/>
          </a:xfrm>
          <a:prstGeom prst="rect">
            <a:avLst/>
          </a:prstGeom>
          <a:noFill/>
        </p:spPr>
        <p:txBody>
          <a:bodyPr wrap="square" rtlCol="0">
            <a:spAutoFit/>
          </a:bodyPr>
          <a:lstStyle/>
          <a:p>
            <a:pPr algn="ctr"/>
            <a:r>
              <a:rPr lang="fr-FR" sz="2800" b="1" dirty="0">
                <a:solidFill>
                  <a:srgbClr val="FF0000"/>
                </a:solidFill>
              </a:rPr>
              <a:t>Déploiement de la Télémédecine dans une vingtaine de pays Francophones</a:t>
            </a:r>
          </a:p>
        </p:txBody>
      </p:sp>
      <p:pic>
        <p:nvPicPr>
          <p:cNvPr id="6" name="Picture 2" descr="C:\Users\Ghislaine\Desktop\AGENTIS.jpg"/>
          <p:cNvPicPr>
            <a:picLocks noChangeAspect="1" noChangeArrowheads="1"/>
          </p:cNvPicPr>
          <p:nvPr/>
        </p:nvPicPr>
        <p:blipFill>
          <a:blip r:embed="rId2" cstate="print"/>
          <a:srcRect/>
          <a:stretch>
            <a:fillRect/>
          </a:stretch>
        </p:blipFill>
        <p:spPr bwMode="auto">
          <a:xfrm rot="5400000">
            <a:off x="1309691" y="214312"/>
            <a:ext cx="1714470" cy="1285852"/>
          </a:xfrm>
          <a:prstGeom prst="rect">
            <a:avLst/>
          </a:prstGeom>
          <a:noFill/>
        </p:spPr>
      </p:pic>
      <p:pic>
        <p:nvPicPr>
          <p:cNvPr id="7" name="Picture 1" descr="C:\Users\Ghislaine\Desktop\download.jpg"/>
          <p:cNvPicPr>
            <a:picLocks noChangeAspect="1" noChangeArrowheads="1"/>
          </p:cNvPicPr>
          <p:nvPr/>
        </p:nvPicPr>
        <p:blipFill>
          <a:blip r:embed="rId3"/>
          <a:srcRect/>
          <a:stretch>
            <a:fillRect/>
          </a:stretch>
        </p:blipFill>
        <p:spPr bwMode="auto">
          <a:xfrm>
            <a:off x="2881290" y="785795"/>
            <a:ext cx="3571900" cy="928694"/>
          </a:xfrm>
          <a:prstGeom prst="rect">
            <a:avLst/>
          </a:prstGeom>
          <a:noFill/>
        </p:spPr>
      </p:pic>
      <p:pic>
        <p:nvPicPr>
          <p:cNvPr id="8" name="Image 7" descr="Résultat de recherche d'images pour &quot;Logo RAFT réseau&quot;"/>
          <p:cNvPicPr/>
          <p:nvPr/>
        </p:nvPicPr>
        <p:blipFill>
          <a:blip r:embed="rId4"/>
          <a:srcRect/>
          <a:stretch>
            <a:fillRect/>
          </a:stretch>
        </p:blipFill>
        <p:spPr bwMode="auto">
          <a:xfrm>
            <a:off x="8476582" y="785795"/>
            <a:ext cx="2643206" cy="928694"/>
          </a:xfrm>
          <a:prstGeom prst="rect">
            <a:avLst/>
          </a:prstGeom>
          <a:noFill/>
          <a:ln w="9525">
            <a:noFill/>
            <a:miter lim="800000"/>
            <a:headEnd/>
            <a:tailEnd/>
          </a:ln>
        </p:spPr>
      </p:pic>
      <p:pic>
        <p:nvPicPr>
          <p:cNvPr id="9" name="Picture 2" descr="Résultat de recherche d'images pour &quot;drapeau afrique francophone&quot;"/>
          <p:cNvPicPr>
            <a:picLocks noChangeAspect="1" noChangeArrowheads="1"/>
          </p:cNvPicPr>
          <p:nvPr/>
        </p:nvPicPr>
        <p:blipFill>
          <a:blip r:embed="rId5"/>
          <a:srcRect/>
          <a:stretch>
            <a:fillRect/>
          </a:stretch>
        </p:blipFill>
        <p:spPr bwMode="auto">
          <a:xfrm>
            <a:off x="6453190" y="1714488"/>
            <a:ext cx="5202656" cy="5286412"/>
          </a:xfrm>
          <a:prstGeom prst="rect">
            <a:avLst/>
          </a:prstGeom>
          <a:noFill/>
        </p:spPr>
      </p:pic>
      <p:pic>
        <p:nvPicPr>
          <p:cNvPr id="10" name="Image 9" descr="Projet RAFT"/>
          <p:cNvPicPr/>
          <p:nvPr/>
        </p:nvPicPr>
        <p:blipFill>
          <a:blip r:embed="rId6"/>
          <a:srcRect/>
          <a:stretch>
            <a:fillRect/>
          </a:stretch>
        </p:blipFill>
        <p:spPr bwMode="auto">
          <a:xfrm>
            <a:off x="791030" y="4071930"/>
            <a:ext cx="1785918" cy="1071558"/>
          </a:xfrm>
          <a:prstGeom prst="rect">
            <a:avLst/>
          </a:prstGeom>
          <a:noFill/>
          <a:ln w="9525">
            <a:noFill/>
            <a:miter lim="800000"/>
            <a:headEnd/>
            <a:tailEnd/>
          </a:ln>
        </p:spPr>
      </p:pic>
      <p:pic>
        <p:nvPicPr>
          <p:cNvPr id="11" name="Image 10" descr="Projet RAFT"/>
          <p:cNvPicPr/>
          <p:nvPr/>
        </p:nvPicPr>
        <p:blipFill>
          <a:blip r:embed="rId7"/>
          <a:srcRect/>
          <a:stretch>
            <a:fillRect/>
          </a:stretch>
        </p:blipFill>
        <p:spPr bwMode="auto">
          <a:xfrm>
            <a:off x="4202349" y="5357826"/>
            <a:ext cx="2322279" cy="1357322"/>
          </a:xfrm>
          <a:prstGeom prst="rect">
            <a:avLst/>
          </a:prstGeom>
          <a:noFill/>
          <a:ln w="9525">
            <a:noFill/>
            <a:miter lim="800000"/>
            <a:headEnd/>
            <a:tailEnd/>
          </a:ln>
        </p:spPr>
      </p:pic>
      <p:pic>
        <p:nvPicPr>
          <p:cNvPr id="12" name="Picture 1" descr="logofissa"/>
          <p:cNvPicPr>
            <a:picLocks noChangeAspect="1" noChangeArrowheads="1"/>
          </p:cNvPicPr>
          <p:nvPr/>
        </p:nvPicPr>
        <p:blipFill>
          <a:blip r:embed="rId8" cstate="print"/>
          <a:srcRect/>
          <a:stretch>
            <a:fillRect/>
          </a:stretch>
        </p:blipFill>
        <p:spPr bwMode="auto">
          <a:xfrm>
            <a:off x="6966120" y="734840"/>
            <a:ext cx="1000132" cy="1357322"/>
          </a:xfrm>
          <a:prstGeom prst="rect">
            <a:avLst/>
          </a:prstGeom>
          <a:noFill/>
          <a:ln w="9525">
            <a:noFill/>
            <a:miter lim="800000"/>
            <a:headEnd/>
            <a:tailEnd/>
          </a:ln>
        </p:spPr>
      </p:pic>
      <p:pic>
        <p:nvPicPr>
          <p:cNvPr id="13" name="Image 12" descr="Projet RAFT"/>
          <p:cNvPicPr/>
          <p:nvPr/>
        </p:nvPicPr>
        <p:blipFill>
          <a:blip r:embed="rId9"/>
          <a:srcRect/>
          <a:stretch>
            <a:fillRect/>
          </a:stretch>
        </p:blipFill>
        <p:spPr bwMode="auto">
          <a:xfrm>
            <a:off x="2754514" y="4071930"/>
            <a:ext cx="1785918" cy="1071558"/>
          </a:xfrm>
          <a:prstGeom prst="rect">
            <a:avLst/>
          </a:prstGeom>
          <a:noFill/>
          <a:ln w="9525">
            <a:noFill/>
            <a:miter lim="800000"/>
            <a:headEnd/>
            <a:tailEnd/>
          </a:ln>
        </p:spPr>
      </p:pic>
      <p:pic>
        <p:nvPicPr>
          <p:cNvPr id="14" name="Image 13" descr="Projet RAFT"/>
          <p:cNvPicPr/>
          <p:nvPr/>
        </p:nvPicPr>
        <p:blipFill>
          <a:blip r:embed="rId10"/>
          <a:srcRect/>
          <a:stretch>
            <a:fillRect/>
          </a:stretch>
        </p:blipFill>
        <p:spPr bwMode="auto">
          <a:xfrm>
            <a:off x="651753" y="5255330"/>
            <a:ext cx="3404681" cy="1602670"/>
          </a:xfrm>
          <a:prstGeom prst="rect">
            <a:avLst/>
          </a:prstGeom>
          <a:noFill/>
          <a:ln w="9525">
            <a:noFill/>
            <a:miter lim="800000"/>
            <a:headEnd/>
            <a:tailEnd/>
          </a:ln>
        </p:spPr>
      </p:pic>
      <p:pic>
        <p:nvPicPr>
          <p:cNvPr id="15" name="Image 14" descr="Projet RAFT"/>
          <p:cNvPicPr/>
          <p:nvPr/>
        </p:nvPicPr>
        <p:blipFill>
          <a:blip r:embed="rId11"/>
          <a:srcRect/>
          <a:stretch>
            <a:fillRect/>
          </a:stretch>
        </p:blipFill>
        <p:spPr bwMode="auto">
          <a:xfrm>
            <a:off x="4669277" y="4071942"/>
            <a:ext cx="1855351" cy="1214446"/>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E5E5E5-AD36-F54D-B037-565B5F06F4BC}" type="slidenum">
              <a:rPr lang="fr-FR" smtClean="0"/>
              <a:pPr/>
              <a:t>18</a:t>
            </a:fld>
            <a:endParaRPr lang="fr-FR"/>
          </a:p>
        </p:txBody>
      </p:sp>
      <p:sp>
        <p:nvSpPr>
          <p:cNvPr id="102408" name="Rectangle 8"/>
          <p:cNvSpPr>
            <a:spLocks noChangeArrowheads="1"/>
          </p:cNvSpPr>
          <p:nvPr/>
        </p:nvSpPr>
        <p:spPr bwMode="auto">
          <a:xfrm>
            <a:off x="3752850" y="1871663"/>
            <a:ext cx="9144000" cy="369332"/>
          </a:xfrm>
          <a:prstGeom prst="rect">
            <a:avLst/>
          </a:prstGeom>
          <a:noFill/>
          <a:ln w="9525">
            <a:noFill/>
            <a:miter lim="800000"/>
            <a:headEnd/>
            <a:tailEnd/>
          </a:ln>
          <a:effectLst/>
        </p:spPr>
        <p:txBody>
          <a:bodyPr>
            <a:spAutoFit/>
          </a:bodyPr>
          <a:lstStyle/>
          <a:p>
            <a:endParaRPr lang="fr-FR"/>
          </a:p>
        </p:txBody>
      </p:sp>
      <p:pic>
        <p:nvPicPr>
          <p:cNvPr id="102407" name="Picture 7" descr="DSC_0284"/>
          <p:cNvPicPr>
            <a:picLocks noChangeAspect="1" noChangeArrowheads="1"/>
          </p:cNvPicPr>
          <p:nvPr/>
        </p:nvPicPr>
        <p:blipFill>
          <a:blip r:embed="rId2" cstate="print"/>
          <a:srcRect/>
          <a:stretch>
            <a:fillRect/>
          </a:stretch>
        </p:blipFill>
        <p:spPr bwMode="auto">
          <a:xfrm>
            <a:off x="411062" y="21460"/>
            <a:ext cx="5889070" cy="3469492"/>
          </a:xfrm>
          <a:prstGeom prst="rect">
            <a:avLst/>
          </a:prstGeom>
          <a:noFill/>
        </p:spPr>
      </p:pic>
      <p:sp>
        <p:nvSpPr>
          <p:cNvPr id="102409" name="Rectangle 9"/>
          <p:cNvSpPr>
            <a:spLocks noGrp="1" noChangeArrowheads="1"/>
          </p:cNvSpPr>
          <p:nvPr>
            <p:ph type="title"/>
          </p:nvPr>
        </p:nvSpPr>
        <p:spPr>
          <a:xfrm>
            <a:off x="6670102" y="21460"/>
            <a:ext cx="5521897" cy="4855339"/>
          </a:xfrm>
          <a:noFill/>
          <a:ln/>
        </p:spPr>
        <p:txBody>
          <a:bodyPr>
            <a:normAutofit fontScale="90000"/>
          </a:bodyPr>
          <a:lstStyle/>
          <a:p>
            <a:pPr>
              <a:spcBef>
                <a:spcPct val="50000"/>
              </a:spcBef>
            </a:pPr>
            <a:r>
              <a:rPr lang="fr-FR" sz="1800" b="1" dirty="0">
                <a:latin typeface="Times New Roman" pitchFamily="18" charset="0"/>
                <a:cs typeface="Times New Roman" pitchFamily="18" charset="0"/>
              </a:rPr>
              <a:t>Mme Ghislaine </a:t>
            </a:r>
            <a:r>
              <a:rPr lang="fr-FR" sz="1800" b="1" dirty="0" err="1">
                <a:latin typeface="Times New Roman" pitchFamily="18" charset="0"/>
                <a:cs typeface="Times New Roman" pitchFamily="18" charset="0"/>
              </a:rPr>
              <a:t>Alajouanine</a:t>
            </a:r>
            <a:r>
              <a:rPr lang="fr-FR" sz="1800" b="1" dirty="0">
                <a:latin typeface="Times New Roman" pitchFamily="18" charset="0"/>
                <a:cs typeface="Times New Roman" pitchFamily="18" charset="0"/>
              </a:rPr>
              <a:t> </a:t>
            </a:r>
            <a:r>
              <a:rPr lang="fr-FR" sz="1800" i="1" dirty="0">
                <a:latin typeface="Times New Roman" pitchFamily="18" charset="0"/>
                <a:cs typeface="Times New Roman" pitchFamily="18" charset="0"/>
              </a:rPr>
              <a:t>MC Institut de France</a:t>
            </a:r>
            <a:br>
              <a:rPr lang="fr-FR" sz="1800" b="1" dirty="0">
                <a:latin typeface="Times New Roman" pitchFamily="18" charset="0"/>
                <a:cs typeface="Times New Roman" pitchFamily="18" charset="0"/>
              </a:rPr>
            </a:br>
            <a:r>
              <a:rPr lang="fr-FR" sz="1800" dirty="0">
                <a:cs typeface="Times New Roman" pitchFamily="18" charset="0"/>
              </a:rPr>
              <a:t>- Est une pionnière de la Télémédecine. - Elle a réalisée les premières Télésurveillances de la grossesse via satellite , dont on parle encore aujourd’hui au SMSI.</a:t>
            </a:r>
            <a:br>
              <a:rPr lang="fr-FR" sz="1800" dirty="0">
                <a:cs typeface="Times New Roman" pitchFamily="18" charset="0"/>
              </a:rPr>
            </a:br>
            <a:r>
              <a:rPr lang="fr-FR" sz="1800" dirty="0">
                <a:cs typeface="Times New Roman" pitchFamily="18" charset="0"/>
              </a:rPr>
              <a:t>- Se battant sur tous les fronts contre l’isolement, l’exclusion et l’ignorance, Ses armes favorites sont les nouvelles technologies. </a:t>
            </a:r>
            <a:br>
              <a:rPr lang="fr-FR" sz="1800" dirty="0">
                <a:cs typeface="Times New Roman" pitchFamily="18" charset="0"/>
              </a:rPr>
            </a:br>
            <a:r>
              <a:rPr lang="fr-FR" sz="1800" dirty="0">
                <a:cs typeface="Times New Roman" pitchFamily="18" charset="0"/>
              </a:rPr>
              <a:t>- Elle dirige aujourd’hui la </a:t>
            </a:r>
            <a:r>
              <a:rPr lang="fr-FR" sz="1800" b="1" dirty="0">
                <a:cs typeface="Times New Roman" pitchFamily="18" charset="0"/>
              </a:rPr>
              <a:t>Fondation pour La Recherche Médicale </a:t>
            </a:r>
            <a:r>
              <a:rPr lang="fr-FR" sz="1800" dirty="0">
                <a:cs typeface="Times New Roman" pitchFamily="18" charset="0"/>
              </a:rPr>
              <a:t>en France</a:t>
            </a:r>
            <a:br>
              <a:rPr lang="fr-FR" sz="1800" dirty="0">
                <a:cs typeface="Times New Roman" pitchFamily="18" charset="0"/>
              </a:rPr>
            </a:br>
            <a:r>
              <a:rPr lang="fr-FR" sz="1800" dirty="0">
                <a:cs typeface="Times New Roman" pitchFamily="18" charset="0"/>
              </a:rPr>
              <a:t>- Elle est la dépositaire du concept Kit SOS</a:t>
            </a:r>
            <a:br>
              <a:rPr lang="fr-FR" sz="1600" dirty="0">
                <a:cs typeface="Times New Roman" pitchFamily="18" charset="0"/>
              </a:rPr>
            </a:br>
            <a:br>
              <a:rPr lang="fr-FR" sz="1600" dirty="0">
                <a:cs typeface="Times New Roman" pitchFamily="18" charset="0"/>
              </a:rPr>
            </a:br>
            <a:r>
              <a:rPr lang="fr-FR" sz="1800" b="1" dirty="0">
                <a:latin typeface="Times New Roman" pitchFamily="18" charset="0"/>
                <a:cs typeface="Times New Roman" pitchFamily="18" charset="0"/>
              </a:rPr>
              <a:t>Dr </a:t>
            </a:r>
            <a:r>
              <a:rPr lang="fr-FR" sz="1800" b="1" dirty="0" err="1">
                <a:latin typeface="Times New Roman" pitchFamily="18" charset="0"/>
                <a:cs typeface="Times New Roman" pitchFamily="18" charset="0"/>
              </a:rPr>
              <a:t>Sayavé</a:t>
            </a:r>
            <a:r>
              <a:rPr lang="fr-FR" sz="1800" b="1" dirty="0">
                <a:latin typeface="Times New Roman" pitchFamily="18" charset="0"/>
                <a:cs typeface="Times New Roman" pitchFamily="18" charset="0"/>
              </a:rPr>
              <a:t> </a:t>
            </a:r>
            <a:r>
              <a:rPr lang="fr-FR" sz="1800" b="1" dirty="0" err="1">
                <a:latin typeface="Times New Roman" pitchFamily="18" charset="0"/>
                <a:cs typeface="Times New Roman" pitchFamily="18" charset="0"/>
              </a:rPr>
              <a:t>Gnoumou</a:t>
            </a:r>
            <a:r>
              <a:rPr lang="fr-FR" sz="1800" b="1" dirty="0">
                <a:latin typeface="Times New Roman" pitchFamily="18" charset="0"/>
                <a:cs typeface="Times New Roman" pitchFamily="18" charset="0"/>
              </a:rPr>
              <a:t> ( Burkina)</a:t>
            </a:r>
            <a:br>
              <a:rPr lang="fr-FR" sz="1800" b="1" dirty="0">
                <a:latin typeface="Times New Roman" pitchFamily="18" charset="0"/>
                <a:cs typeface="Times New Roman" pitchFamily="18" charset="0"/>
              </a:rPr>
            </a:br>
            <a:r>
              <a:rPr lang="fr-FR" sz="1800" dirty="0">
                <a:cs typeface="Times New Roman" pitchFamily="18" charset="0"/>
              </a:rPr>
              <a:t>Chirurgien, est à l’origine des premières actions de télésurveillance cardiaque en Afrique.</a:t>
            </a:r>
            <a:br>
              <a:rPr lang="fr-FR" sz="1800" dirty="0">
                <a:cs typeface="Times New Roman" pitchFamily="18" charset="0"/>
              </a:rPr>
            </a:br>
            <a:r>
              <a:rPr lang="fr-FR" sz="1800" dirty="0">
                <a:cs typeface="Times New Roman" pitchFamily="18" charset="0"/>
              </a:rPr>
              <a:t>- Pionnier du dossier patient électronique il a créé un des tout premiers logiciels de partage de dossiers patients. Son système </a:t>
            </a:r>
            <a:r>
              <a:rPr lang="fr-FR" sz="1800" dirty="0" err="1">
                <a:cs typeface="Times New Roman" pitchFamily="18" charset="0"/>
              </a:rPr>
              <a:t>Nazounki</a:t>
            </a:r>
            <a:r>
              <a:rPr lang="fr-FR" sz="1800" dirty="0">
                <a:cs typeface="Times New Roman" pitchFamily="18" charset="0"/>
              </a:rPr>
              <a:t> est actuellement utilisé via Internet par plusieurs médecins de part le monde.</a:t>
            </a:r>
            <a:br>
              <a:rPr lang="fr-FR" sz="1800" dirty="0">
                <a:cs typeface="Times New Roman" pitchFamily="18" charset="0"/>
              </a:rPr>
            </a:br>
            <a:r>
              <a:rPr lang="fr-FR" sz="1800" dirty="0">
                <a:cs typeface="Times New Roman" pitchFamily="18" charset="0"/>
              </a:rPr>
              <a:t>- Concepteur de S.A.G.E.S.S.E il a avec ses équipes Asiatiques entièrement mis au point ce système global de santé qu’il a présenté au SMSI  avec le Kit SOS</a:t>
            </a:r>
            <a:br>
              <a:rPr lang="fr-FR" sz="1400" dirty="0">
                <a:cs typeface="Times New Roman" pitchFamily="18" charset="0"/>
              </a:rPr>
            </a:br>
            <a:endParaRPr lang="fr-FR" sz="1400" dirty="0">
              <a:cs typeface="Times New Roman" pitchFamily="18" charset="0"/>
            </a:endParaRPr>
          </a:p>
        </p:txBody>
      </p:sp>
      <p:sp>
        <p:nvSpPr>
          <p:cNvPr id="102412" name="Text Box 12"/>
          <p:cNvSpPr txBox="1">
            <a:spLocks noChangeArrowheads="1"/>
          </p:cNvSpPr>
          <p:nvPr/>
        </p:nvSpPr>
        <p:spPr bwMode="auto">
          <a:xfrm>
            <a:off x="221673" y="5286388"/>
            <a:ext cx="11748653" cy="1738938"/>
          </a:xfrm>
          <a:prstGeom prst="rect">
            <a:avLst/>
          </a:prstGeom>
          <a:noFill/>
          <a:ln w="9525">
            <a:noFill/>
            <a:miter lim="800000"/>
            <a:headEnd/>
            <a:tailEnd/>
          </a:ln>
          <a:effectLst/>
        </p:spPr>
        <p:txBody>
          <a:bodyPr wrap="square">
            <a:spAutoFit/>
          </a:bodyPr>
          <a:lstStyle/>
          <a:p>
            <a:pPr algn="just">
              <a:spcBef>
                <a:spcPct val="50000"/>
              </a:spcBef>
            </a:pPr>
            <a:r>
              <a:rPr lang="fr-FR" sz="2000" b="1" dirty="0">
                <a:cs typeface="Times New Roman" pitchFamily="18" charset="0"/>
              </a:rPr>
              <a:t>2005 : Sous l’égide de l’</a:t>
            </a:r>
            <a:r>
              <a:rPr lang="fr-FR" sz="2000" b="1" dirty="0">
                <a:solidFill>
                  <a:srgbClr val="0070C0"/>
                </a:solidFill>
                <a:cs typeface="Times New Roman" pitchFamily="18" charset="0"/>
              </a:rPr>
              <a:t>ONU </a:t>
            </a:r>
            <a:r>
              <a:rPr lang="fr-FR" sz="2000" b="1" dirty="0">
                <a:cs typeface="Times New Roman" pitchFamily="18" charset="0"/>
              </a:rPr>
              <a:t>Au </a:t>
            </a:r>
            <a:r>
              <a:rPr lang="fr-FR" sz="2000" b="1" dirty="0">
                <a:solidFill>
                  <a:srgbClr val="0070C0"/>
                </a:solidFill>
                <a:cs typeface="Times New Roman" pitchFamily="18" charset="0"/>
              </a:rPr>
              <a:t>SMSI Sommet Mondial de la Société de l’Information </a:t>
            </a:r>
            <a:r>
              <a:rPr lang="fr-FR" sz="2000" b="1" dirty="0">
                <a:cs typeface="Times New Roman" pitchFamily="18" charset="0"/>
              </a:rPr>
              <a:t>à </a:t>
            </a:r>
            <a:r>
              <a:rPr lang="fr-FR" sz="2000" b="1" dirty="0">
                <a:solidFill>
                  <a:srgbClr val="00B050"/>
                </a:solidFill>
                <a:cs typeface="Times New Roman" pitchFamily="18" charset="0"/>
              </a:rPr>
              <a:t>TUNIS</a:t>
            </a:r>
            <a:r>
              <a:rPr lang="fr-FR" sz="2000" b="1" dirty="0">
                <a:cs typeface="Times New Roman" pitchFamily="18" charset="0"/>
              </a:rPr>
              <a:t>, notre programme </a:t>
            </a:r>
            <a:r>
              <a:rPr lang="fr-FR" sz="2000" b="1" dirty="0" err="1">
                <a:solidFill>
                  <a:schemeClr val="accent6">
                    <a:lumMod val="50000"/>
                  </a:schemeClr>
                </a:solidFill>
                <a:cs typeface="Times New Roman" pitchFamily="18" charset="0"/>
              </a:rPr>
              <a:t>KitSOS</a:t>
            </a:r>
            <a:r>
              <a:rPr lang="fr-FR" sz="2000" b="1" dirty="0">
                <a:cs typeface="Times New Roman" pitchFamily="18" charset="0"/>
              </a:rPr>
              <a:t> (FISSA: Télémédecine sans Frontières) a été remarqué et plébiscité comme étant le meilleur système innovant, opérationnel, Ainsi que </a:t>
            </a:r>
            <a:r>
              <a:rPr lang="fr-FR" sz="2000" b="1" dirty="0">
                <a:solidFill>
                  <a:schemeClr val="accent6">
                    <a:lumMod val="50000"/>
                  </a:schemeClr>
                </a:solidFill>
                <a:cs typeface="Times New Roman" pitchFamily="18" charset="0"/>
              </a:rPr>
              <a:t>SAGESSE</a:t>
            </a:r>
            <a:r>
              <a:rPr lang="fr-FR" sz="2000" b="1" dirty="0">
                <a:cs typeface="Times New Roman" pitchFamily="18" charset="0"/>
              </a:rPr>
              <a:t> : Ils sont devenus des partenaires privilégiés du </a:t>
            </a:r>
            <a:r>
              <a:rPr lang="fr-FR" sz="2000" b="1" dirty="0">
                <a:solidFill>
                  <a:schemeClr val="tx2">
                    <a:lumMod val="60000"/>
                    <a:lumOff val="40000"/>
                  </a:schemeClr>
                </a:solidFill>
                <a:cs typeface="Times New Roman" pitchFamily="18" charset="0"/>
              </a:rPr>
              <a:t>Fond de Solidarité Numérique.</a:t>
            </a:r>
            <a:endParaRPr lang="fr-FR" sz="2000" b="1" dirty="0">
              <a:cs typeface="Times New Roman" pitchFamily="18" charset="0"/>
            </a:endParaRPr>
          </a:p>
          <a:p>
            <a:pPr>
              <a:spcBef>
                <a:spcPct val="50000"/>
              </a:spcBef>
            </a:pPr>
            <a:endParaRPr lang="fr-FR" b="1" dirty="0"/>
          </a:p>
        </p:txBody>
      </p:sp>
      <p:pic>
        <p:nvPicPr>
          <p:cNvPr id="8194" name="Picture 2" descr="Convenção da Organização das Nações Unidas (ONU)"/>
          <p:cNvPicPr>
            <a:picLocks noChangeAspect="1" noChangeArrowheads="1"/>
          </p:cNvPicPr>
          <p:nvPr/>
        </p:nvPicPr>
        <p:blipFill>
          <a:blip r:embed="rId3"/>
          <a:srcRect/>
          <a:stretch>
            <a:fillRect/>
          </a:stretch>
        </p:blipFill>
        <p:spPr bwMode="auto">
          <a:xfrm>
            <a:off x="2612227" y="3564599"/>
            <a:ext cx="1571636" cy="1721789"/>
          </a:xfrm>
          <a:prstGeom prst="rect">
            <a:avLst/>
          </a:prstGeom>
          <a:noFill/>
        </p:spPr>
      </p:pic>
      <p:sp>
        <p:nvSpPr>
          <p:cNvPr id="2" name="ZoneTexte 1">
            <a:extLst>
              <a:ext uri="{FF2B5EF4-FFF2-40B4-BE49-F238E27FC236}">
                <a16:creationId xmlns:a16="http://schemas.microsoft.com/office/drawing/2014/main" id="{0E46716E-480B-4407-BFB9-BE85051A6B74}"/>
              </a:ext>
            </a:extLst>
          </p:cNvPr>
          <p:cNvSpPr txBox="1"/>
          <p:nvPr/>
        </p:nvSpPr>
        <p:spPr>
          <a:xfrm>
            <a:off x="0" y="3667208"/>
            <a:ext cx="2612225" cy="1200329"/>
          </a:xfrm>
          <a:prstGeom prst="rect">
            <a:avLst/>
          </a:prstGeom>
          <a:noFill/>
        </p:spPr>
        <p:txBody>
          <a:bodyPr wrap="square" rtlCol="0">
            <a:spAutoFit/>
          </a:bodyPr>
          <a:lstStyle/>
          <a:p>
            <a:pPr algn="ctr"/>
            <a:r>
              <a:rPr lang="fr-FR" dirty="0"/>
              <a:t> FISSA :Télémédecine sans Frontières    </a:t>
            </a:r>
          </a:p>
          <a:p>
            <a:pPr algn="ctr"/>
            <a:r>
              <a:rPr lang="fr-FR" dirty="0"/>
              <a:t>Dr </a:t>
            </a:r>
            <a:r>
              <a:rPr lang="fr-FR" b="1" dirty="0"/>
              <a:t>Line</a:t>
            </a:r>
            <a:r>
              <a:rPr lang="fr-FR" dirty="0"/>
              <a:t> </a:t>
            </a:r>
            <a:r>
              <a:rPr lang="fr-FR" b="1" dirty="0" err="1"/>
              <a:t>Kleinebreil</a:t>
            </a:r>
            <a:endParaRPr lang="fr-FR" b="1" dirty="0"/>
          </a:p>
          <a:p>
            <a:pPr algn="ctr"/>
            <a:r>
              <a:rPr lang="fr-FR" dirty="0"/>
              <a:t>   Dr </a:t>
            </a:r>
            <a:r>
              <a:rPr lang="fr-FR" b="1" dirty="0" err="1"/>
              <a:t>Sayavé</a:t>
            </a:r>
            <a:r>
              <a:rPr lang="fr-FR" dirty="0"/>
              <a:t> </a:t>
            </a:r>
            <a:r>
              <a:rPr lang="fr-FR" b="1" dirty="0" err="1"/>
              <a:t>Gnoumou</a:t>
            </a:r>
            <a:endParaRPr lang="fr-FR" b="1" dirty="0"/>
          </a:p>
        </p:txBody>
      </p:sp>
      <p:sp>
        <p:nvSpPr>
          <p:cNvPr id="3" name="ZoneTexte 2">
            <a:extLst>
              <a:ext uri="{FF2B5EF4-FFF2-40B4-BE49-F238E27FC236}">
                <a16:creationId xmlns:a16="http://schemas.microsoft.com/office/drawing/2014/main" id="{4A5DEB2B-FE08-4ECD-89C4-E85081BD18E2}"/>
              </a:ext>
            </a:extLst>
          </p:cNvPr>
          <p:cNvSpPr txBox="1"/>
          <p:nvPr/>
        </p:nvSpPr>
        <p:spPr>
          <a:xfrm>
            <a:off x="4183863" y="3667208"/>
            <a:ext cx="2269326" cy="1200329"/>
          </a:xfrm>
          <a:prstGeom prst="rect">
            <a:avLst/>
          </a:prstGeom>
          <a:noFill/>
        </p:spPr>
        <p:txBody>
          <a:bodyPr wrap="square" rtlCol="0">
            <a:spAutoFit/>
          </a:bodyPr>
          <a:lstStyle/>
          <a:p>
            <a:pPr algn="ctr"/>
            <a:r>
              <a:rPr lang="fr-FR" dirty="0"/>
              <a:t>Président du Sénégal </a:t>
            </a:r>
            <a:r>
              <a:rPr lang="fr-FR" b="1" dirty="0"/>
              <a:t>Abdoulaye</a:t>
            </a:r>
            <a:r>
              <a:rPr lang="fr-FR" dirty="0"/>
              <a:t> </a:t>
            </a:r>
            <a:r>
              <a:rPr lang="fr-FR" b="1" dirty="0"/>
              <a:t>Wade</a:t>
            </a:r>
          </a:p>
          <a:p>
            <a:pPr algn="ctr"/>
            <a:r>
              <a:rPr lang="fr-FR" dirty="0"/>
              <a:t>Président du Nigéria </a:t>
            </a:r>
            <a:r>
              <a:rPr lang="fr-FR" b="1" dirty="0" err="1"/>
              <a:t>Olusegun</a:t>
            </a:r>
            <a:r>
              <a:rPr lang="fr-FR" dirty="0"/>
              <a:t> </a:t>
            </a:r>
            <a:r>
              <a:rPr lang="fr-FR" b="1" dirty="0"/>
              <a:t>Obasanjo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2794" y="571480"/>
            <a:ext cx="3571900" cy="5539978"/>
          </a:xfrm>
          <a:prstGeom prst="rect">
            <a:avLst/>
          </a:prstGeom>
        </p:spPr>
        <p:txBody>
          <a:bodyPr wrap="square">
            <a:spAutoFit/>
          </a:bodyPr>
          <a:lstStyle/>
          <a:p>
            <a:r>
              <a:rPr lang="fr-FR" sz="1400" dirty="0"/>
              <a:t>Dans </a:t>
            </a:r>
            <a:r>
              <a:rPr lang="fr-FR" sz="1400" b="1" dirty="0"/>
              <a:t>les années </a:t>
            </a:r>
            <a:r>
              <a:rPr lang="fr-FR" b="1" dirty="0"/>
              <a:t>2000</a:t>
            </a:r>
            <a:r>
              <a:rPr lang="fr-FR" sz="1400" b="1" dirty="0"/>
              <a:t>,</a:t>
            </a:r>
            <a:r>
              <a:rPr lang="fr-FR" sz="1400" i="1" dirty="0"/>
              <a:t> je deviens sous l’égide de </a:t>
            </a:r>
            <a:r>
              <a:rPr lang="fr-FR" sz="1400" b="1" i="1" dirty="0"/>
              <a:t>l’ONU Délégué Général d’AGENTIS à l’Institut des Nations Unies pour la Formation et la Recherche</a:t>
            </a:r>
            <a:r>
              <a:rPr lang="fr-FR" sz="1400" b="1" dirty="0"/>
              <a:t> </a:t>
            </a:r>
            <a:r>
              <a:rPr lang="fr-FR" sz="1400" b="1" i="1" dirty="0"/>
              <a:t>UNITAR </a:t>
            </a:r>
            <a:r>
              <a:rPr lang="fr-FR" sz="1400" i="1" dirty="0"/>
              <a:t>(voir ma publication aux PUF- Les Nouvelles Technologies au service de la Santé en Afrique): les expériences pionnières </a:t>
            </a:r>
            <a:r>
              <a:rPr lang="fr-FR" sz="1400" dirty="0"/>
              <a:t>de Télémédecine se sont  alors développées, en particulier en Afrique avec la création du réseau </a:t>
            </a:r>
            <a:r>
              <a:rPr lang="fr-FR" sz="1400" b="1" dirty="0"/>
              <a:t>RAFT</a:t>
            </a:r>
            <a:r>
              <a:rPr lang="fr-FR" sz="1400" dirty="0"/>
              <a:t> </a:t>
            </a:r>
            <a:r>
              <a:rPr lang="fr-FR" sz="1400" i="1" dirty="0"/>
              <a:t>(Réseau en Afrique Francophone de Télémédecine</a:t>
            </a:r>
            <a:r>
              <a:rPr lang="fr-FR" sz="1400" dirty="0"/>
              <a:t>), animé par le </a:t>
            </a:r>
            <a:r>
              <a:rPr lang="fr-FR" sz="1400" b="1" dirty="0"/>
              <a:t>Pr. Antoine </a:t>
            </a:r>
            <a:r>
              <a:rPr lang="fr-FR" sz="1400" b="1" dirty="0" err="1"/>
              <a:t>Geissbulher</a:t>
            </a:r>
            <a:r>
              <a:rPr lang="fr-FR" sz="1400" b="1" dirty="0"/>
              <a:t> et le Dr Line </a:t>
            </a:r>
            <a:r>
              <a:rPr lang="fr-FR" sz="1400" b="1" dirty="0" err="1"/>
              <a:t>Kleinebreil</a:t>
            </a:r>
            <a:r>
              <a:rPr lang="fr-FR" sz="1400" b="1" dirty="0"/>
              <a:t> </a:t>
            </a:r>
            <a:r>
              <a:rPr lang="fr-FR" sz="1400" dirty="0"/>
              <a:t>pour l’Université Numérique Francophone Mondiale </a:t>
            </a:r>
            <a:r>
              <a:rPr lang="fr-FR" sz="1400" b="1" i="1" dirty="0"/>
              <a:t>(UNFM) </a:t>
            </a:r>
            <a:r>
              <a:rPr lang="fr-FR" sz="1400" dirty="0"/>
              <a:t>et</a:t>
            </a:r>
            <a:r>
              <a:rPr lang="fr-FR" sz="1400" i="1" dirty="0"/>
              <a:t> </a:t>
            </a:r>
            <a:r>
              <a:rPr lang="fr-FR" sz="1400" dirty="0"/>
              <a:t>l’Hôpital Européen George Pompidou, mais aussi avec </a:t>
            </a:r>
            <a:r>
              <a:rPr lang="fr-FR" sz="1400" b="1" dirty="0"/>
              <a:t>Hélène Faure-</a:t>
            </a:r>
            <a:r>
              <a:rPr lang="fr-FR" sz="1400" b="1" dirty="0" err="1"/>
              <a:t>Poitout</a:t>
            </a:r>
            <a:r>
              <a:rPr lang="fr-FR" sz="1400" b="1" dirty="0"/>
              <a:t> pour le Ministère de la Santé </a:t>
            </a:r>
            <a:r>
              <a:rPr lang="fr-FR" sz="1400" dirty="0"/>
              <a:t>dans lequel elle avait introduit la Télémédecine en soutenant des opérations pionnières de Télémédecine</a:t>
            </a:r>
            <a:r>
              <a:rPr lang="fr-FR" sz="1400" i="1" dirty="0"/>
              <a:t>(en </a:t>
            </a:r>
            <a:r>
              <a:rPr lang="fr-FR" sz="1400" b="1" i="1" dirty="0"/>
              <a:t>« IN »  </a:t>
            </a:r>
            <a:r>
              <a:rPr lang="fr-FR" sz="1400" i="1" dirty="0"/>
              <a:t>jusqu’au foyer</a:t>
            </a:r>
            <a:r>
              <a:rPr lang="fr-FR" sz="1400" dirty="0"/>
              <a:t>) entre autres, en </a:t>
            </a:r>
            <a:r>
              <a:rPr lang="fr-FR" sz="1600" b="1" dirty="0"/>
              <a:t>Guyane</a:t>
            </a:r>
            <a:r>
              <a:rPr lang="fr-FR" sz="1400" dirty="0"/>
              <a:t>. Tandis que le </a:t>
            </a:r>
            <a:r>
              <a:rPr lang="fr-FR" sz="1400" b="1" dirty="0"/>
              <a:t>Pr. Louis </a:t>
            </a:r>
            <a:r>
              <a:rPr lang="fr-FR" sz="1400" b="1" dirty="0" err="1"/>
              <a:t>Lareng</a:t>
            </a:r>
            <a:r>
              <a:rPr lang="fr-FR" sz="1400" b="1" dirty="0"/>
              <a:t> </a:t>
            </a:r>
            <a:r>
              <a:rPr lang="fr-FR" sz="1400" dirty="0" err="1"/>
              <a:t>oeuvrait</a:t>
            </a:r>
            <a:r>
              <a:rPr lang="fr-FR" sz="1400" dirty="0"/>
              <a:t> en Télémédecine en </a:t>
            </a:r>
            <a:r>
              <a:rPr lang="fr-FR" sz="1400" b="1" dirty="0"/>
              <a:t>(« OUT » </a:t>
            </a:r>
            <a:r>
              <a:rPr lang="fr-FR" sz="1400" b="1" i="1" dirty="0"/>
              <a:t>d’hôpitaux à hôpitaux) et</a:t>
            </a:r>
          </a:p>
          <a:p>
            <a:r>
              <a:rPr lang="fr-FR" sz="1400" dirty="0"/>
              <a:t>le </a:t>
            </a:r>
            <a:r>
              <a:rPr lang="fr-FR" sz="1400" b="1" dirty="0"/>
              <a:t>Pr. Jacques </a:t>
            </a:r>
            <a:r>
              <a:rPr lang="fr-FR" sz="1400" b="1" dirty="0" err="1"/>
              <a:t>Marescaux</a:t>
            </a:r>
            <a:r>
              <a:rPr lang="fr-FR" sz="1400" b="1" dirty="0"/>
              <a:t> </a:t>
            </a:r>
            <a:r>
              <a:rPr lang="fr-FR" sz="1400" dirty="0"/>
              <a:t>réalisait la fameuse </a:t>
            </a:r>
            <a:r>
              <a:rPr lang="fr-FR" sz="1400" b="1" dirty="0"/>
              <a:t>opération LINDBERG </a:t>
            </a:r>
            <a:r>
              <a:rPr lang="fr-FR" sz="1400" dirty="0"/>
              <a:t>de</a:t>
            </a:r>
            <a:r>
              <a:rPr lang="fr-FR" sz="1400" b="1" dirty="0"/>
              <a:t> </a:t>
            </a:r>
            <a:r>
              <a:rPr lang="fr-FR" sz="1400" dirty="0" err="1"/>
              <a:t>Téléchirurgie</a:t>
            </a:r>
            <a:r>
              <a:rPr lang="fr-FR" sz="1400" dirty="0"/>
              <a:t> entre la France et les USA.</a:t>
            </a:r>
          </a:p>
        </p:txBody>
      </p:sp>
      <p:pic>
        <p:nvPicPr>
          <p:cNvPr id="3" name="Image 2"/>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774529" y="1678769"/>
            <a:ext cx="6143668" cy="3929090"/>
          </a:xfrm>
          <a:prstGeom prst="rect">
            <a:avLst/>
          </a:prstGeom>
          <a:noFill/>
          <a:ln>
            <a:noFill/>
          </a:ln>
        </p:spPr>
      </p:pic>
      <p:pic>
        <p:nvPicPr>
          <p:cNvPr id="4" name="Picture 2" descr="C:\Users\Ghislaine\Desktop\ONU Agentis Ghislaine Alajouanine 001.jpg"/>
          <p:cNvPicPr>
            <a:picLocks noChangeAspect="1" noChangeArrowheads="1"/>
          </p:cNvPicPr>
          <p:nvPr/>
        </p:nvPicPr>
        <p:blipFill>
          <a:blip r:embed="rId4" cstate="print"/>
          <a:srcRect/>
          <a:stretch>
            <a:fillRect/>
          </a:stretch>
        </p:blipFill>
        <p:spPr bwMode="auto">
          <a:xfrm>
            <a:off x="6953256" y="71414"/>
            <a:ext cx="1000133" cy="1411708"/>
          </a:xfrm>
          <a:prstGeom prst="rect">
            <a:avLst/>
          </a:prstGeom>
          <a:noFill/>
        </p:spPr>
      </p:pic>
      <p:pic>
        <p:nvPicPr>
          <p:cNvPr id="35842" name="Picture 2" descr="C:\Users\Ghislaine\Desktop\AGENTIS.jpg"/>
          <p:cNvPicPr>
            <a:picLocks noChangeAspect="1" noChangeArrowheads="1"/>
          </p:cNvPicPr>
          <p:nvPr/>
        </p:nvPicPr>
        <p:blipFill>
          <a:blip r:embed="rId5"/>
          <a:srcRect/>
          <a:stretch>
            <a:fillRect/>
          </a:stretch>
        </p:blipFill>
        <p:spPr bwMode="auto">
          <a:xfrm rot="5400000">
            <a:off x="1202534" y="321469"/>
            <a:ext cx="2571726" cy="1928794"/>
          </a:xfrm>
          <a:prstGeom prst="rect">
            <a:avLst/>
          </a:prstGeom>
          <a:noFill/>
        </p:spPr>
      </p:pic>
      <p:sp>
        <p:nvSpPr>
          <p:cNvPr id="6" name="ZoneTexte 5"/>
          <p:cNvSpPr txBox="1"/>
          <p:nvPr/>
        </p:nvSpPr>
        <p:spPr>
          <a:xfrm>
            <a:off x="1666844" y="2643183"/>
            <a:ext cx="1643074" cy="3816429"/>
          </a:xfrm>
          <a:prstGeom prst="rect">
            <a:avLst/>
          </a:prstGeom>
          <a:noFill/>
        </p:spPr>
        <p:txBody>
          <a:bodyPr wrap="square" rtlCol="0">
            <a:spAutoFit/>
          </a:bodyPr>
          <a:lstStyle/>
          <a:p>
            <a:r>
              <a:rPr lang="fr-FR" sz="1400" b="1" dirty="0">
                <a:solidFill>
                  <a:srgbClr val="0070C0"/>
                </a:solidFill>
              </a:rPr>
              <a:t>En </a:t>
            </a:r>
            <a:r>
              <a:rPr lang="fr-FR" b="1" dirty="0">
                <a:solidFill>
                  <a:srgbClr val="0070C0"/>
                </a:solidFill>
              </a:rPr>
              <a:t>2003</a:t>
            </a:r>
            <a:r>
              <a:rPr lang="fr-FR" sz="1400" b="1" dirty="0">
                <a:solidFill>
                  <a:srgbClr val="0070C0"/>
                </a:solidFill>
              </a:rPr>
              <a:t>, l’ONU au Sommet Mondial de la Société d’Information a distingué</a:t>
            </a:r>
          </a:p>
          <a:p>
            <a:r>
              <a:rPr lang="fr-FR" sz="1400" dirty="0">
                <a:solidFill>
                  <a:srgbClr val="0070C0"/>
                </a:solidFill>
              </a:rPr>
              <a:t>nos expériences pionnières de Télé-échographie en Zone de Solidarité</a:t>
            </a:r>
          </a:p>
          <a:p>
            <a:r>
              <a:rPr lang="fr-FR" sz="1400" dirty="0">
                <a:solidFill>
                  <a:srgbClr val="0070C0"/>
                </a:solidFill>
              </a:rPr>
              <a:t>Prioritaire. A noter aussi, celles que nous avons faites entre l’Ile</a:t>
            </a:r>
          </a:p>
          <a:p>
            <a:r>
              <a:rPr lang="fr-FR" sz="1400" dirty="0">
                <a:solidFill>
                  <a:srgbClr val="0070C0"/>
                </a:solidFill>
              </a:rPr>
              <a:t>d’Aix et le cabinet médical de Fouras. Une grande première en France.</a:t>
            </a:r>
          </a:p>
        </p:txBody>
      </p:sp>
      <p:pic>
        <p:nvPicPr>
          <p:cNvPr id="7" name="Picture 1"/>
          <p:cNvPicPr>
            <a:picLocks noChangeAspect="1" noChangeArrowheads="1"/>
          </p:cNvPicPr>
          <p:nvPr/>
        </p:nvPicPr>
        <p:blipFill>
          <a:blip r:embed="rId6"/>
          <a:srcRect/>
          <a:stretch>
            <a:fillRect/>
          </a:stretch>
        </p:blipFill>
        <p:spPr bwMode="auto">
          <a:xfrm>
            <a:off x="0" y="0"/>
            <a:ext cx="12192000" cy="6858000"/>
          </a:xfrm>
          <a:prstGeom prst="rect">
            <a:avLst/>
          </a:prstGeom>
          <a:noFill/>
          <a:ln w="9525" cap="flat">
            <a:noFill/>
            <a:round/>
            <a:headEnd/>
            <a:tailEnd/>
          </a:ln>
          <a:effectLst/>
        </p:spPr>
      </p:pic>
    </p:spTree>
    <p:extLst>
      <p:ext uri="{BB962C8B-B14F-4D97-AF65-F5344CB8AC3E}">
        <p14:creationId xmlns:p14="http://schemas.microsoft.com/office/powerpoint/2010/main" val="1889078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D9D6C-8A64-4D18-8FD1-3DA53B959EF8}"/>
              </a:ext>
            </a:extLst>
          </p:cNvPr>
          <p:cNvSpPr>
            <a:spLocks noGrp="1"/>
          </p:cNvSpPr>
          <p:nvPr>
            <p:ph type="ctrTitle"/>
          </p:nvPr>
        </p:nvSpPr>
        <p:spPr>
          <a:xfrm>
            <a:off x="2161309" y="2960229"/>
            <a:ext cx="8006203" cy="937544"/>
          </a:xfrm>
        </p:spPr>
        <p:txBody>
          <a:bodyPr/>
          <a:lstStyle/>
          <a:p>
            <a:br>
              <a:rPr lang="fr-FR" dirty="0"/>
            </a:br>
            <a:br>
              <a:rPr lang="fr-FR" dirty="0"/>
            </a:br>
            <a:r>
              <a:rPr lang="fr-FR" sz="3200" dirty="0"/>
              <a:t>La Télémédecine</a:t>
            </a:r>
            <a:br>
              <a:rPr lang="fr-FR" sz="3200" dirty="0"/>
            </a:br>
            <a:r>
              <a:rPr lang="fr-FR" sz="3200" dirty="0"/>
              <a:t>Hier, Aujourd’hui, Demain…</a:t>
            </a:r>
          </a:p>
        </p:txBody>
      </p:sp>
      <p:sp>
        <p:nvSpPr>
          <p:cNvPr id="3" name="Sous-titre 2">
            <a:extLst>
              <a:ext uri="{FF2B5EF4-FFF2-40B4-BE49-F238E27FC236}">
                <a16:creationId xmlns:a16="http://schemas.microsoft.com/office/drawing/2014/main" id="{4F9C9560-1580-4CEA-9192-D698AB88E45D}"/>
              </a:ext>
            </a:extLst>
          </p:cNvPr>
          <p:cNvSpPr>
            <a:spLocks noGrp="1"/>
          </p:cNvSpPr>
          <p:nvPr>
            <p:ph type="subTitle" idx="1"/>
          </p:nvPr>
        </p:nvSpPr>
        <p:spPr/>
        <p:txBody>
          <a:bodyPr>
            <a:normAutofit lnSpcReduction="10000"/>
          </a:bodyPr>
          <a:lstStyle/>
          <a:p>
            <a:r>
              <a:rPr lang="fr-FR" dirty="0">
                <a:solidFill>
                  <a:srgbClr val="C00000"/>
                </a:solidFill>
              </a:rPr>
              <a:t>Et la Relation Soignant-Soigné RSS</a:t>
            </a:r>
          </a:p>
          <a:p>
            <a:r>
              <a:rPr lang="fr-FR" dirty="0">
                <a:solidFill>
                  <a:srgbClr val="C00000"/>
                </a:solidFill>
              </a:rPr>
              <a:t>L’Empathie!</a:t>
            </a:r>
          </a:p>
        </p:txBody>
      </p:sp>
      <p:sp>
        <p:nvSpPr>
          <p:cNvPr id="4" name="Espace réservé de la date 3">
            <a:extLst>
              <a:ext uri="{FF2B5EF4-FFF2-40B4-BE49-F238E27FC236}">
                <a16:creationId xmlns:a16="http://schemas.microsoft.com/office/drawing/2014/main" id="{C3F6DF34-3DF2-4EB8-B7A4-11827EC35E11}"/>
              </a:ext>
            </a:extLst>
          </p:cNvPr>
          <p:cNvSpPr>
            <a:spLocks noGrp="1"/>
          </p:cNvSpPr>
          <p:nvPr>
            <p:ph type="dt" sz="half" idx="2"/>
          </p:nvPr>
        </p:nvSpPr>
        <p:spPr>
          <a:xfrm>
            <a:off x="4727643" y="6410328"/>
            <a:ext cx="4541888" cy="365125"/>
          </a:xfrm>
        </p:spPr>
        <p:txBody>
          <a:bodyPr/>
          <a:lstStyle/>
          <a:p>
            <a:r>
              <a:rPr lang="fr-FR" dirty="0"/>
              <a:t>Ghislaine </a:t>
            </a:r>
            <a:r>
              <a:rPr lang="fr-FR" dirty="0" err="1"/>
              <a:t>Alajouanine</a:t>
            </a:r>
            <a:r>
              <a:rPr lang="fr-FR" dirty="0"/>
              <a:t> @ Copyright 2020 - Webinaire – 15/10/2020 – 17h30 à 19h30</a:t>
            </a:r>
            <a:endParaRPr lang="en-US" dirty="0"/>
          </a:p>
        </p:txBody>
      </p:sp>
      <p:sp>
        <p:nvSpPr>
          <p:cNvPr id="5" name="Espace réservé du pied de page 4">
            <a:extLst>
              <a:ext uri="{FF2B5EF4-FFF2-40B4-BE49-F238E27FC236}">
                <a16:creationId xmlns:a16="http://schemas.microsoft.com/office/drawing/2014/main" id="{0AF56DA6-ABA0-47F4-928F-06CDAD0682C8}"/>
              </a:ext>
            </a:extLst>
          </p:cNvPr>
          <p:cNvSpPr>
            <a:spLocks noGrp="1"/>
          </p:cNvSpPr>
          <p:nvPr>
            <p:ph type="ftr" sz="quarter" idx="3"/>
          </p:nvPr>
        </p:nvSpPr>
        <p:spPr/>
        <p:txBody>
          <a:bodyPr/>
          <a:lstStyle/>
          <a:p>
            <a:r>
              <a:rPr lang="fr-FR" b="1"/>
              <a:t>La télémédecine en chirurgie en IDF</a:t>
            </a:r>
            <a:endParaRPr lang="fr-FR" b="1" dirty="0"/>
          </a:p>
        </p:txBody>
      </p:sp>
      <p:sp>
        <p:nvSpPr>
          <p:cNvPr id="6" name="Espace réservé du numéro de diapositive 5">
            <a:extLst>
              <a:ext uri="{FF2B5EF4-FFF2-40B4-BE49-F238E27FC236}">
                <a16:creationId xmlns:a16="http://schemas.microsoft.com/office/drawing/2014/main" id="{C43AE9AC-7329-47CA-BB93-4E3EAD0961B4}"/>
              </a:ext>
            </a:extLst>
          </p:cNvPr>
          <p:cNvSpPr>
            <a:spLocks noGrp="1"/>
          </p:cNvSpPr>
          <p:nvPr>
            <p:ph type="sldNum" sz="quarter" idx="4"/>
          </p:nvPr>
        </p:nvSpPr>
        <p:spPr/>
        <p:txBody>
          <a:bodyPr/>
          <a:lstStyle/>
          <a:p>
            <a:fld id="{D57F1E4F-1CFF-5643-939E-217C01CDF565}" type="slidenum">
              <a:rPr lang="en-US" smtClean="0"/>
              <a:pPr/>
              <a:t>2</a:t>
            </a:fld>
            <a:endParaRPr lang="en-US" dirty="0"/>
          </a:p>
        </p:txBody>
      </p:sp>
      <p:pic>
        <p:nvPicPr>
          <p:cNvPr id="8" name="Image 7">
            <a:extLst>
              <a:ext uri="{FF2B5EF4-FFF2-40B4-BE49-F238E27FC236}">
                <a16:creationId xmlns:a16="http://schemas.microsoft.com/office/drawing/2014/main" id="{7B119146-E0E9-4BFD-87FF-27450ACE7F39}"/>
              </a:ext>
            </a:extLst>
          </p:cNvPr>
          <p:cNvPicPr>
            <a:picLocks noChangeAspect="1"/>
          </p:cNvPicPr>
          <p:nvPr/>
        </p:nvPicPr>
        <p:blipFill>
          <a:blip r:embed="rId2"/>
          <a:stretch>
            <a:fillRect/>
          </a:stretch>
        </p:blipFill>
        <p:spPr>
          <a:xfrm>
            <a:off x="2355475" y="3524577"/>
            <a:ext cx="926987" cy="1230923"/>
          </a:xfrm>
          <a:prstGeom prst="rect">
            <a:avLst/>
          </a:prstGeom>
        </p:spPr>
      </p:pic>
      <p:pic>
        <p:nvPicPr>
          <p:cNvPr id="12" name="Image 11">
            <a:extLst>
              <a:ext uri="{FF2B5EF4-FFF2-40B4-BE49-F238E27FC236}">
                <a16:creationId xmlns:a16="http://schemas.microsoft.com/office/drawing/2014/main" id="{1E705EAB-33D2-4224-AC0F-9BB3DEA02B28}"/>
              </a:ext>
            </a:extLst>
          </p:cNvPr>
          <p:cNvPicPr>
            <a:picLocks noChangeAspect="1"/>
          </p:cNvPicPr>
          <p:nvPr/>
        </p:nvPicPr>
        <p:blipFill>
          <a:blip r:embed="rId3"/>
          <a:stretch>
            <a:fillRect/>
          </a:stretch>
        </p:blipFill>
        <p:spPr>
          <a:xfrm>
            <a:off x="3927230" y="187569"/>
            <a:ext cx="3317631" cy="2335139"/>
          </a:xfrm>
          <a:prstGeom prst="rect">
            <a:avLst/>
          </a:prstGeom>
        </p:spPr>
      </p:pic>
      <p:pic>
        <p:nvPicPr>
          <p:cNvPr id="14" name="Image 13">
            <a:extLst>
              <a:ext uri="{FF2B5EF4-FFF2-40B4-BE49-F238E27FC236}">
                <a16:creationId xmlns:a16="http://schemas.microsoft.com/office/drawing/2014/main" id="{4971F82F-4EC9-4B0F-B4E0-E2F5F16E3F5B}"/>
              </a:ext>
            </a:extLst>
          </p:cNvPr>
          <p:cNvPicPr>
            <a:picLocks noChangeAspect="1"/>
          </p:cNvPicPr>
          <p:nvPr/>
        </p:nvPicPr>
        <p:blipFill>
          <a:blip r:embed="rId4"/>
          <a:stretch>
            <a:fillRect/>
          </a:stretch>
        </p:blipFill>
        <p:spPr>
          <a:xfrm>
            <a:off x="1119344" y="178578"/>
            <a:ext cx="2472261" cy="2344130"/>
          </a:xfrm>
          <a:prstGeom prst="rect">
            <a:avLst/>
          </a:prstGeom>
        </p:spPr>
      </p:pic>
      <p:pic>
        <p:nvPicPr>
          <p:cNvPr id="16" name="Image 15">
            <a:extLst>
              <a:ext uri="{FF2B5EF4-FFF2-40B4-BE49-F238E27FC236}">
                <a16:creationId xmlns:a16="http://schemas.microsoft.com/office/drawing/2014/main" id="{DE675ACB-4DE2-402E-994A-3B53FC20BB56}"/>
              </a:ext>
            </a:extLst>
          </p:cNvPr>
          <p:cNvPicPr>
            <a:picLocks noChangeAspect="1"/>
          </p:cNvPicPr>
          <p:nvPr/>
        </p:nvPicPr>
        <p:blipFill>
          <a:blip r:embed="rId5"/>
          <a:stretch>
            <a:fillRect/>
          </a:stretch>
        </p:blipFill>
        <p:spPr>
          <a:xfrm>
            <a:off x="7688057" y="178578"/>
            <a:ext cx="2560843" cy="2342572"/>
          </a:xfrm>
          <a:prstGeom prst="rect">
            <a:avLst/>
          </a:prstGeom>
        </p:spPr>
      </p:pic>
      <p:sp>
        <p:nvSpPr>
          <p:cNvPr id="7" name="ZoneTexte 6">
            <a:extLst>
              <a:ext uri="{FF2B5EF4-FFF2-40B4-BE49-F238E27FC236}">
                <a16:creationId xmlns:a16="http://schemas.microsoft.com/office/drawing/2014/main" id="{23549030-D35F-46A5-A930-CCCA69CD456D}"/>
              </a:ext>
            </a:extLst>
          </p:cNvPr>
          <p:cNvSpPr txBox="1"/>
          <p:nvPr/>
        </p:nvSpPr>
        <p:spPr>
          <a:xfrm>
            <a:off x="3511684" y="5486716"/>
            <a:ext cx="6021421" cy="375552"/>
          </a:xfrm>
          <a:prstGeom prst="rect">
            <a:avLst/>
          </a:prstGeom>
          <a:noFill/>
        </p:spPr>
        <p:txBody>
          <a:bodyPr wrap="square" rtlCol="0">
            <a:spAutoFit/>
          </a:bodyPr>
          <a:lstStyle/>
          <a:p>
            <a:pPr>
              <a:lnSpc>
                <a:spcPct val="107000"/>
              </a:lnSpc>
              <a:spcAft>
                <a:spcPts val="800"/>
              </a:spcAft>
            </a:pPr>
            <a:r>
              <a:rPr lang="fr-FR" u="sng"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https://academie-francophone-telemedecine-et-e-sante.org</a:t>
            </a:r>
            <a:endParaRPr lang="fr-FR"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11716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5.jpeg"/>
          <p:cNvPicPr>
            <a:picLocks/>
          </p:cNvPicPr>
          <p:nvPr/>
        </p:nvPicPr>
        <p:blipFill>
          <a:blip r:embed="rId2" cstate="print"/>
          <a:stretch>
            <a:fillRect/>
          </a:stretch>
        </p:blipFill>
        <p:spPr>
          <a:xfrm>
            <a:off x="2005121" y="58511"/>
            <a:ext cx="3571868" cy="5072074"/>
          </a:xfrm>
          <a:prstGeom prst="rect">
            <a:avLst/>
          </a:prstGeom>
        </p:spPr>
      </p:pic>
      <p:pic>
        <p:nvPicPr>
          <p:cNvPr id="3" name="Picture 2"/>
          <p:cNvPicPr>
            <a:picLocks noChangeAspect="1" noChangeArrowheads="1"/>
          </p:cNvPicPr>
          <p:nvPr/>
        </p:nvPicPr>
        <p:blipFill>
          <a:blip r:embed="rId3" cstate="print"/>
          <a:srcRect/>
          <a:stretch>
            <a:fillRect/>
          </a:stretch>
        </p:blipFill>
        <p:spPr bwMode="auto">
          <a:xfrm>
            <a:off x="2553478" y="4580898"/>
            <a:ext cx="2475154" cy="2357430"/>
          </a:xfrm>
          <a:prstGeom prst="rect">
            <a:avLst/>
          </a:prstGeom>
          <a:noFill/>
          <a:ln w="9525">
            <a:noFill/>
            <a:miter lim="800000"/>
            <a:headEnd/>
            <a:tailEnd/>
          </a:ln>
        </p:spPr>
      </p:pic>
      <p:sp>
        <p:nvSpPr>
          <p:cNvPr id="4" name="Rectangle 3"/>
          <p:cNvSpPr/>
          <p:nvPr/>
        </p:nvSpPr>
        <p:spPr>
          <a:xfrm>
            <a:off x="5576988" y="184557"/>
            <a:ext cx="6244109" cy="2862322"/>
          </a:xfrm>
          <a:prstGeom prst="rect">
            <a:avLst/>
          </a:prstGeom>
        </p:spPr>
        <p:txBody>
          <a:bodyPr wrap="square">
            <a:spAutoFit/>
          </a:bodyPr>
          <a:lstStyle/>
          <a:p>
            <a:r>
              <a:rPr lang="fr-FR" b="1" dirty="0">
                <a:solidFill>
                  <a:srgbClr val="002060"/>
                </a:solidFill>
              </a:rPr>
              <a:t>en 2005, </a:t>
            </a:r>
            <a:r>
              <a:rPr lang="fr-FR" dirty="0">
                <a:solidFill>
                  <a:srgbClr val="002060"/>
                </a:solidFill>
              </a:rPr>
              <a:t>c ’est aussi en France, en Bretagne à </a:t>
            </a:r>
            <a:r>
              <a:rPr lang="fr-FR" b="1" dirty="0">
                <a:solidFill>
                  <a:srgbClr val="002060"/>
                </a:solidFill>
              </a:rPr>
              <a:t>l’Ile d’Hoëdic </a:t>
            </a:r>
            <a:r>
              <a:rPr lang="fr-FR" dirty="0">
                <a:solidFill>
                  <a:srgbClr val="002060"/>
                </a:solidFill>
              </a:rPr>
              <a:t>avec son infirmière </a:t>
            </a:r>
            <a:r>
              <a:rPr lang="fr-FR" b="1" dirty="0">
                <a:solidFill>
                  <a:srgbClr val="002060"/>
                </a:solidFill>
              </a:rPr>
              <a:t>Macha du SDIS 56 </a:t>
            </a:r>
            <a:r>
              <a:rPr lang="fr-FR" dirty="0">
                <a:solidFill>
                  <a:srgbClr val="002060"/>
                </a:solidFill>
              </a:rPr>
              <a:t>qui équipée du </a:t>
            </a:r>
            <a:r>
              <a:rPr lang="fr-FR" dirty="0" err="1">
                <a:solidFill>
                  <a:srgbClr val="002060"/>
                </a:solidFill>
              </a:rPr>
              <a:t>Visiocor</a:t>
            </a:r>
            <a:r>
              <a:rPr lang="fr-FR" dirty="0">
                <a:solidFill>
                  <a:srgbClr val="002060"/>
                </a:solidFill>
              </a:rPr>
              <a:t>, inventé par deux autres pionniers</a:t>
            </a:r>
          </a:p>
          <a:p>
            <a:r>
              <a:rPr lang="fr-FR" dirty="0">
                <a:solidFill>
                  <a:srgbClr val="002060"/>
                </a:solidFill>
              </a:rPr>
              <a:t>Membres Fondateurs de notre Académie Francophone de Télémédecine et </a:t>
            </a:r>
            <a:r>
              <a:rPr lang="fr-FR" dirty="0" err="1">
                <a:solidFill>
                  <a:srgbClr val="002060"/>
                </a:solidFill>
              </a:rPr>
              <a:t>eSanté</a:t>
            </a:r>
            <a:r>
              <a:rPr lang="fr-FR" dirty="0">
                <a:solidFill>
                  <a:srgbClr val="002060"/>
                </a:solidFill>
              </a:rPr>
              <a:t>; </a:t>
            </a:r>
            <a:r>
              <a:rPr lang="fr-FR" b="1" dirty="0">
                <a:solidFill>
                  <a:srgbClr val="002060"/>
                </a:solidFill>
              </a:rPr>
              <a:t>Suzy </a:t>
            </a:r>
            <a:r>
              <a:rPr lang="fr-FR" b="1" dirty="0" err="1">
                <a:solidFill>
                  <a:srgbClr val="002060"/>
                </a:solidFill>
              </a:rPr>
              <a:t>Vaysse</a:t>
            </a:r>
            <a:r>
              <a:rPr lang="fr-FR" b="1" dirty="0">
                <a:solidFill>
                  <a:srgbClr val="002060"/>
                </a:solidFill>
              </a:rPr>
              <a:t> et Jean Luc </a:t>
            </a:r>
            <a:r>
              <a:rPr lang="fr-FR" b="1" dirty="0" err="1">
                <a:solidFill>
                  <a:srgbClr val="002060"/>
                </a:solidFill>
              </a:rPr>
              <a:t>Rebière</a:t>
            </a:r>
            <a:r>
              <a:rPr lang="fr-FR" b="1" dirty="0">
                <a:solidFill>
                  <a:srgbClr val="002060"/>
                </a:solidFill>
              </a:rPr>
              <a:t>, </a:t>
            </a:r>
            <a:r>
              <a:rPr lang="fr-FR" dirty="0">
                <a:solidFill>
                  <a:srgbClr val="002060"/>
                </a:solidFill>
              </a:rPr>
              <a:t>que se pratiquait la </a:t>
            </a:r>
            <a:r>
              <a:rPr lang="fr-FR" dirty="0" err="1">
                <a:solidFill>
                  <a:srgbClr val="002060"/>
                </a:solidFill>
              </a:rPr>
              <a:t>Télécardiologie</a:t>
            </a:r>
            <a:r>
              <a:rPr lang="fr-FR" dirty="0">
                <a:solidFill>
                  <a:srgbClr val="002060"/>
                </a:solidFill>
              </a:rPr>
              <a:t> au quotidien en lien avec le Médecin Colonel du SDIS 56 et le </a:t>
            </a:r>
            <a:r>
              <a:rPr lang="fr-FR" b="1" dirty="0">
                <a:solidFill>
                  <a:srgbClr val="002060"/>
                </a:solidFill>
              </a:rPr>
              <a:t>Lt. Colonel Bruno </a:t>
            </a:r>
            <a:r>
              <a:rPr lang="fr-FR" b="1" dirty="0" err="1">
                <a:solidFill>
                  <a:srgbClr val="002060"/>
                </a:solidFill>
              </a:rPr>
              <a:t>Leblais</a:t>
            </a:r>
            <a:r>
              <a:rPr lang="fr-FR" b="1" dirty="0">
                <a:solidFill>
                  <a:srgbClr val="002060"/>
                </a:solidFill>
              </a:rPr>
              <a:t> </a:t>
            </a:r>
            <a:r>
              <a:rPr lang="fr-FR" dirty="0">
                <a:solidFill>
                  <a:srgbClr val="002060"/>
                </a:solidFill>
              </a:rPr>
              <a:t>à Vannes</a:t>
            </a:r>
            <a:r>
              <a:rPr lang="fr-FR" b="1" dirty="0">
                <a:solidFill>
                  <a:srgbClr val="002060"/>
                </a:solidFill>
              </a:rPr>
              <a:t>. Le </a:t>
            </a:r>
            <a:r>
              <a:rPr lang="fr-FR" b="1" dirty="0" err="1">
                <a:solidFill>
                  <a:srgbClr val="002060"/>
                </a:solidFill>
              </a:rPr>
              <a:t>Visiocor</a:t>
            </a:r>
            <a:r>
              <a:rPr lang="fr-FR" b="1" dirty="0">
                <a:solidFill>
                  <a:srgbClr val="002060"/>
                </a:solidFill>
              </a:rPr>
              <a:t> </a:t>
            </a:r>
            <a:r>
              <a:rPr lang="fr-FR" dirty="0">
                <a:solidFill>
                  <a:srgbClr val="002060"/>
                </a:solidFill>
              </a:rPr>
              <a:t>va équiper</a:t>
            </a:r>
            <a:r>
              <a:rPr lang="fr-FR" b="1" dirty="0">
                <a:solidFill>
                  <a:srgbClr val="002060"/>
                </a:solidFill>
              </a:rPr>
              <a:t> le </a:t>
            </a:r>
            <a:r>
              <a:rPr lang="fr-FR" b="1" dirty="0" err="1">
                <a:solidFill>
                  <a:srgbClr val="002060"/>
                </a:solidFill>
              </a:rPr>
              <a:t>KitSos</a:t>
            </a:r>
            <a:r>
              <a:rPr lang="fr-FR" b="1" dirty="0">
                <a:solidFill>
                  <a:srgbClr val="002060"/>
                </a:solidFill>
              </a:rPr>
              <a:t>: La Valise de Télémédecine </a:t>
            </a:r>
            <a:r>
              <a:rPr lang="fr-FR" dirty="0">
                <a:solidFill>
                  <a:srgbClr val="002060"/>
                </a:solidFill>
              </a:rPr>
              <a:t>avec tous les autres capteurs qui prennent les paramètres médicaux vitaux .</a:t>
            </a:r>
          </a:p>
        </p:txBody>
      </p:sp>
      <p:pic>
        <p:nvPicPr>
          <p:cNvPr id="5" name="Picture 6" descr="Fichier:Quiberon Belle-Ile Houat Hoedic.png"/>
          <p:cNvPicPr>
            <a:picLocks noChangeAspect="1" noChangeArrowheads="1"/>
          </p:cNvPicPr>
          <p:nvPr/>
        </p:nvPicPr>
        <p:blipFill>
          <a:blip r:embed="rId4"/>
          <a:srcRect/>
          <a:stretch>
            <a:fillRect/>
          </a:stretch>
        </p:blipFill>
        <p:spPr bwMode="auto">
          <a:xfrm>
            <a:off x="8135395" y="3286136"/>
            <a:ext cx="3577147" cy="3714740"/>
          </a:xfrm>
          <a:prstGeom prst="rect">
            <a:avLst/>
          </a:prstGeom>
          <a:noFill/>
          <a:ln w="9525">
            <a:noFill/>
            <a:miter lim="800000"/>
            <a:headEnd/>
            <a:tailEnd/>
          </a:ln>
        </p:spPr>
      </p:pic>
      <p:pic>
        <p:nvPicPr>
          <p:cNvPr id="6" name="Picture 5" descr="C:\Users\Ghislaine\Desktop\Télémédecine 2018-2019 Nouveau dossier\Photos SDIS 56 Colonel Vercel et Macha Nouveau dossier\projet tele2.png"/>
          <p:cNvPicPr>
            <a:picLocks noChangeAspect="1" noChangeArrowheads="1"/>
          </p:cNvPicPr>
          <p:nvPr/>
        </p:nvPicPr>
        <p:blipFill>
          <a:blip r:embed="rId5"/>
          <a:srcRect/>
          <a:stretch>
            <a:fillRect/>
          </a:stretch>
        </p:blipFill>
        <p:spPr bwMode="auto">
          <a:xfrm>
            <a:off x="5766814" y="3286136"/>
            <a:ext cx="2368581" cy="3571876"/>
          </a:xfrm>
          <a:prstGeom prst="rect">
            <a:avLst/>
          </a:prstGeom>
          <a:noFill/>
        </p:spPr>
      </p:pic>
      <p:sp>
        <p:nvSpPr>
          <p:cNvPr id="7" name="ZoneTexte 6"/>
          <p:cNvSpPr txBox="1"/>
          <p:nvPr/>
        </p:nvSpPr>
        <p:spPr>
          <a:xfrm>
            <a:off x="7096132" y="4429132"/>
            <a:ext cx="1500198" cy="369332"/>
          </a:xfrm>
          <a:prstGeom prst="rect">
            <a:avLst/>
          </a:prstGeom>
          <a:noFill/>
        </p:spPr>
        <p:txBody>
          <a:bodyPr wrap="square" rtlCol="0">
            <a:spAutoFit/>
          </a:bodyPr>
          <a:lstStyle/>
          <a:p>
            <a:r>
              <a:rPr lang="fr-FR" dirty="0">
                <a:solidFill>
                  <a:schemeClr val="bg1"/>
                </a:solidFill>
              </a:rPr>
              <a:t>Ile  d’Hoëdic</a:t>
            </a:r>
          </a:p>
        </p:txBody>
      </p:sp>
      <p:sp>
        <p:nvSpPr>
          <p:cNvPr id="10" name="ZoneTexte 9">
            <a:extLst>
              <a:ext uri="{FF2B5EF4-FFF2-40B4-BE49-F238E27FC236}">
                <a16:creationId xmlns:a16="http://schemas.microsoft.com/office/drawing/2014/main" id="{6CA7A0AD-2A21-4498-BEEF-6C153689B22A}"/>
              </a:ext>
            </a:extLst>
          </p:cNvPr>
          <p:cNvSpPr txBox="1"/>
          <p:nvPr/>
        </p:nvSpPr>
        <p:spPr>
          <a:xfrm>
            <a:off x="117445" y="3429000"/>
            <a:ext cx="1887675" cy="3170099"/>
          </a:xfrm>
          <a:prstGeom prst="rect">
            <a:avLst/>
          </a:prstGeom>
          <a:noFill/>
        </p:spPr>
        <p:txBody>
          <a:bodyPr wrap="square" rtlCol="0">
            <a:spAutoFit/>
          </a:bodyPr>
          <a:lstStyle/>
          <a:p>
            <a:r>
              <a:rPr lang="fr-FR" sz="2000" dirty="0">
                <a:solidFill>
                  <a:srgbClr val="FF0000"/>
                </a:solidFill>
                <a:latin typeface="Brush Script MT" panose="03060802040406070304" pitchFamily="66" charset="0"/>
              </a:rPr>
              <a:t>SVP et en France quels ont été les premiers pas de la Télémédecine  en dit: « OUT » jusqu’au foyer du patient, hormis d’ Hôpitaux à Hôpitaux, dit en « In </a:t>
            </a:r>
            <a:r>
              <a:rPr lang="fr-FR" sz="2000" dirty="0">
                <a:solidFill>
                  <a:schemeClr val="accent2">
                    <a:lumMod val="75000"/>
                  </a:schemeClr>
                </a:solidFill>
                <a:latin typeface="Brush Script MT" panose="03060802040406070304" pitchFamily="66" charset="0"/>
              </a:rPr>
              <a:t>»?</a:t>
            </a:r>
          </a:p>
        </p:txBody>
      </p:sp>
      <p:pic>
        <p:nvPicPr>
          <p:cNvPr id="13" name="Image 12" descr="Une image contenant dessin&#10;&#10;Description générée automatiquement">
            <a:extLst>
              <a:ext uri="{FF2B5EF4-FFF2-40B4-BE49-F238E27FC236}">
                <a16:creationId xmlns:a16="http://schemas.microsoft.com/office/drawing/2014/main" id="{8B9F5FC2-1806-4F0A-8CB5-1EEABCF5C076}"/>
              </a:ext>
            </a:extLst>
          </p:cNvPr>
          <p:cNvPicPr>
            <a:picLocks noChangeAspect="1"/>
          </p:cNvPicPr>
          <p:nvPr/>
        </p:nvPicPr>
        <p:blipFill>
          <a:blip r:embed="rId6"/>
          <a:stretch>
            <a:fillRect/>
          </a:stretch>
        </p:blipFill>
        <p:spPr>
          <a:xfrm>
            <a:off x="263032" y="462596"/>
            <a:ext cx="1552264" cy="258428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HOTOS NEXITY 11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0380" y="1"/>
            <a:ext cx="3857620" cy="2490547"/>
          </a:xfrm>
          <a:prstGeom prst="rect">
            <a:avLst/>
          </a:prstGeom>
          <a:noFill/>
          <a:ln>
            <a:noFill/>
          </a:ln>
        </p:spPr>
      </p:pic>
      <p:pic>
        <p:nvPicPr>
          <p:cNvPr id="3" name="Image 2" descr="C:\Users\Ghislaine\Desktop\Photos Hoêdic\SDIS 56 1 20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3124" y="3571877"/>
            <a:ext cx="4714876" cy="3286125"/>
          </a:xfrm>
          <a:prstGeom prst="rect">
            <a:avLst/>
          </a:prstGeom>
          <a:noFill/>
          <a:ln>
            <a:noFill/>
          </a:ln>
        </p:spPr>
      </p:pic>
      <p:pic>
        <p:nvPicPr>
          <p:cNvPr id="5" name="Picture 3"/>
          <p:cNvPicPr>
            <a:picLocks noChangeAspect="1" noChangeArrowheads="1"/>
          </p:cNvPicPr>
          <p:nvPr/>
        </p:nvPicPr>
        <p:blipFill>
          <a:blip r:embed="rId4"/>
          <a:srcRect/>
          <a:stretch>
            <a:fillRect/>
          </a:stretch>
        </p:blipFill>
        <p:spPr bwMode="auto">
          <a:xfrm>
            <a:off x="1524000" y="3736946"/>
            <a:ext cx="4429124" cy="3121055"/>
          </a:xfrm>
          <a:prstGeom prst="rect">
            <a:avLst/>
          </a:prstGeom>
          <a:noFill/>
          <a:ln w="9525">
            <a:noFill/>
            <a:miter lim="800000"/>
            <a:headEnd/>
            <a:tailEnd/>
          </a:ln>
        </p:spPr>
      </p:pic>
      <p:pic>
        <p:nvPicPr>
          <p:cNvPr id="6" name="Image 5" descr="C:\Users\Ghislaine\Desktop\Photos Hoêdic\SDIS 56 1 14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0"/>
            <a:ext cx="4214810" cy="3014668"/>
          </a:xfrm>
          <a:prstGeom prst="rect">
            <a:avLst/>
          </a:prstGeom>
          <a:noFill/>
          <a:ln>
            <a:noFill/>
          </a:ln>
        </p:spPr>
      </p:pic>
      <p:pic>
        <p:nvPicPr>
          <p:cNvPr id="7" name="Picture 4"/>
          <p:cNvPicPr>
            <a:picLocks noChangeAspect="1" noChangeArrowheads="1"/>
          </p:cNvPicPr>
          <p:nvPr/>
        </p:nvPicPr>
        <p:blipFill>
          <a:blip r:embed="rId6"/>
          <a:srcRect/>
          <a:stretch>
            <a:fillRect/>
          </a:stretch>
        </p:blipFill>
        <p:spPr bwMode="auto">
          <a:xfrm>
            <a:off x="5738810" y="2285993"/>
            <a:ext cx="2863850" cy="2147887"/>
          </a:xfrm>
          <a:prstGeom prst="rect">
            <a:avLst/>
          </a:prstGeom>
          <a:noFill/>
          <a:ln w="9525">
            <a:noFill/>
            <a:miter lim="800000"/>
            <a:headEnd/>
            <a:tailEnd/>
          </a:ln>
        </p:spPr>
      </p:pic>
      <p:sp>
        <p:nvSpPr>
          <p:cNvPr id="104450"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pic>
        <p:nvPicPr>
          <p:cNvPr id="104449" name="Picture 8"/>
          <p:cNvPicPr>
            <a:picLocks noChangeAspect="1" noChangeArrowheads="1"/>
          </p:cNvPicPr>
          <p:nvPr/>
        </p:nvPicPr>
        <p:blipFill>
          <a:blip r:embed="rId7"/>
          <a:srcRect/>
          <a:stretch>
            <a:fillRect/>
          </a:stretch>
        </p:blipFill>
        <p:spPr bwMode="auto">
          <a:xfrm>
            <a:off x="5453058" y="1"/>
            <a:ext cx="1485900" cy="2219325"/>
          </a:xfrm>
          <a:prstGeom prst="rect">
            <a:avLst/>
          </a:prstGeom>
          <a:noFill/>
          <a:ln w="31680">
            <a:solidFill>
              <a:srgbClr val="FFFF00"/>
            </a:solidFill>
            <a:miter lim="800000"/>
            <a:headEnd/>
            <a:tailEnd/>
          </a:ln>
        </p:spPr>
      </p:pic>
      <p:sp>
        <p:nvSpPr>
          <p:cNvPr id="10" name="ZoneTexte 9"/>
          <p:cNvSpPr txBox="1"/>
          <p:nvPr/>
        </p:nvSpPr>
        <p:spPr>
          <a:xfrm>
            <a:off x="1738313" y="3071810"/>
            <a:ext cx="4078265" cy="707886"/>
          </a:xfrm>
          <a:prstGeom prst="rect">
            <a:avLst/>
          </a:prstGeom>
          <a:noFill/>
        </p:spPr>
        <p:txBody>
          <a:bodyPr wrap="square" rtlCol="0">
            <a:spAutoFit/>
          </a:bodyPr>
          <a:lstStyle/>
          <a:p>
            <a:r>
              <a:rPr lang="fr-FR" sz="4000" b="1" dirty="0">
                <a:solidFill>
                  <a:schemeClr val="accent6">
                    <a:lumMod val="50000"/>
                  </a:schemeClr>
                </a:solidFill>
              </a:rPr>
              <a:t>Télémédecine</a:t>
            </a:r>
          </a:p>
        </p:txBody>
      </p:sp>
      <p:pic>
        <p:nvPicPr>
          <p:cNvPr id="12" name="Picture 7"/>
          <p:cNvPicPr>
            <a:picLocks noChangeAspect="1" noChangeArrowheads="1"/>
          </p:cNvPicPr>
          <p:nvPr/>
        </p:nvPicPr>
        <p:blipFill>
          <a:blip r:embed="rId8" cstate="print"/>
          <a:srcRect/>
          <a:stretch>
            <a:fillRect/>
          </a:stretch>
        </p:blipFill>
        <p:spPr bwMode="auto">
          <a:xfrm>
            <a:off x="8739206" y="2626459"/>
            <a:ext cx="1785950" cy="780311"/>
          </a:xfrm>
          <a:prstGeom prst="rect">
            <a:avLst/>
          </a:prstGeom>
          <a:noFill/>
          <a:ln w="9525" cap="flat">
            <a:noFill/>
            <a:round/>
            <a:headEnd/>
            <a:tailEnd/>
          </a:ln>
          <a:effectLst/>
        </p:spPr>
      </p:pic>
      <p:pic>
        <p:nvPicPr>
          <p:cNvPr id="4" name="Image 3">
            <a:extLst>
              <a:ext uri="{FF2B5EF4-FFF2-40B4-BE49-F238E27FC236}">
                <a16:creationId xmlns:a16="http://schemas.microsoft.com/office/drawing/2014/main" id="{370CDD38-0F60-4306-A079-46B7EB60954E}"/>
              </a:ext>
            </a:extLst>
          </p:cNvPr>
          <p:cNvPicPr>
            <a:picLocks noChangeAspect="1"/>
          </p:cNvPicPr>
          <p:nvPr/>
        </p:nvPicPr>
        <p:blipFill>
          <a:blip r:embed="rId9"/>
          <a:stretch>
            <a:fillRect/>
          </a:stretch>
        </p:blipFill>
        <p:spPr>
          <a:xfrm>
            <a:off x="94331" y="1109663"/>
            <a:ext cx="1429668" cy="1831520"/>
          </a:xfrm>
          <a:prstGeom prst="rect">
            <a:avLst/>
          </a:prstGeom>
        </p:spPr>
      </p:pic>
      <p:sp>
        <p:nvSpPr>
          <p:cNvPr id="8" name="ZoneTexte 7">
            <a:extLst>
              <a:ext uri="{FF2B5EF4-FFF2-40B4-BE49-F238E27FC236}">
                <a16:creationId xmlns:a16="http://schemas.microsoft.com/office/drawing/2014/main" id="{008C282F-E606-4ED2-B6B2-E77886057FCB}"/>
              </a:ext>
            </a:extLst>
          </p:cNvPr>
          <p:cNvSpPr txBox="1"/>
          <p:nvPr/>
        </p:nvSpPr>
        <p:spPr>
          <a:xfrm>
            <a:off x="94331" y="3179737"/>
            <a:ext cx="1429668" cy="2031325"/>
          </a:xfrm>
          <a:prstGeom prst="rect">
            <a:avLst/>
          </a:prstGeom>
          <a:noFill/>
        </p:spPr>
        <p:txBody>
          <a:bodyPr wrap="square" rtlCol="0">
            <a:spAutoFit/>
          </a:bodyPr>
          <a:lstStyle/>
          <a:p>
            <a:r>
              <a:rPr lang="fr-FR" b="1" dirty="0">
                <a:solidFill>
                  <a:srgbClr val="FF0000"/>
                </a:solidFill>
                <a:latin typeface="Brush Script MT" panose="03060802040406070304" pitchFamily="66" charset="0"/>
              </a:rPr>
              <a:t>C’était HIER et Aujourd’hui où en sommes nous avec la Télémédecine dans notre Pays de France ?</a:t>
            </a:r>
            <a:endParaRPr lang="fr-FR" b="1" dirty="0">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6498" name="Object 2"/>
          <p:cNvGraphicFramePr>
            <a:graphicFrameLocks noChangeAspect="1"/>
          </p:cNvGraphicFramePr>
          <p:nvPr/>
        </p:nvGraphicFramePr>
        <p:xfrm>
          <a:off x="8466584" y="6739021"/>
          <a:ext cx="2201414" cy="118973"/>
        </p:xfrm>
        <a:graphic>
          <a:graphicData uri="http://schemas.openxmlformats.org/presentationml/2006/ole">
            <mc:AlternateContent xmlns:mc="http://schemas.openxmlformats.org/markup-compatibility/2006">
              <mc:Choice xmlns:v="urn:schemas-microsoft-com:vml" Requires="v">
                <p:oleObj spid="_x0000_s1044" name="Objet d’environnement du Gestionnaire de liaisons" showAsIcon="1" r:id="rId3" imgW="4150440" imgH="385200" progId="Package">
                  <p:embed/>
                </p:oleObj>
              </mc:Choice>
              <mc:Fallback>
                <p:oleObj name="Objet d’environnement du Gestionnaire de liaisons" showAsIcon="1" r:id="rId3" imgW="4150440" imgH="385200" progId="Package">
                  <p:embed/>
                  <p:pic>
                    <p:nvPicPr>
                      <p:cNvPr id="10649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6584" y="6739021"/>
                        <a:ext cx="2201414" cy="118973"/>
                      </a:xfrm>
                      <a:prstGeom prst="rect">
                        <a:avLst/>
                      </a:prstGeom>
                      <a:noFill/>
                      <a:ln>
                        <a:noFill/>
                      </a:ln>
                      <a:effectLst/>
                    </p:spPr>
                  </p:pic>
                </p:oleObj>
              </mc:Fallback>
            </mc:AlternateContent>
          </a:graphicData>
        </a:graphic>
      </p:graphicFrame>
      <p:pic>
        <p:nvPicPr>
          <p:cNvPr id="5" name="Image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6987" y="1206230"/>
            <a:ext cx="3298107" cy="2351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564" y="2071666"/>
            <a:ext cx="3071834" cy="2071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p:cNvPicPr/>
          <p:nvPr/>
        </p:nvPicPr>
        <p:blipFill>
          <a:blip r:embed="rId7">
            <a:extLst>
              <a:ext uri="{28A0092B-C50C-407E-A947-70E740481C1C}">
                <a14:useLocalDpi xmlns:a14="http://schemas.microsoft.com/office/drawing/2010/main" val="0"/>
              </a:ext>
            </a:extLst>
          </a:blip>
          <a:srcRect/>
          <a:stretch>
            <a:fillRect/>
          </a:stretch>
        </p:blipFill>
        <p:spPr bwMode="auto">
          <a:xfrm>
            <a:off x="3044325" y="3557646"/>
            <a:ext cx="4303925" cy="3090485"/>
          </a:xfrm>
          <a:prstGeom prst="rect">
            <a:avLst/>
          </a:prstGeom>
          <a:ln>
            <a:noFill/>
          </a:ln>
          <a:effectLst>
            <a:softEdge rad="112500"/>
          </a:effectLst>
        </p:spPr>
      </p:pic>
      <p:pic>
        <p:nvPicPr>
          <p:cNvPr id="8" name="Image 7"/>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9" y="0"/>
            <a:ext cx="1500166" cy="1500174"/>
          </a:xfrm>
          <a:prstGeom prst="rect">
            <a:avLst/>
          </a:prstGeom>
          <a:noFill/>
          <a:ln>
            <a:noFill/>
          </a:ln>
        </p:spPr>
      </p:pic>
      <p:pic>
        <p:nvPicPr>
          <p:cNvPr id="11" name="Image 10"/>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31168" y="1206230"/>
            <a:ext cx="3188158" cy="2351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 1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8317" y="4714860"/>
            <a:ext cx="3005168" cy="2143140"/>
          </a:xfrm>
          <a:prstGeom prst="rect">
            <a:avLst/>
          </a:prstGeom>
          <a:ln>
            <a:noFill/>
          </a:ln>
          <a:effectLst>
            <a:softEdge rad="112500"/>
          </a:effectLst>
        </p:spPr>
      </p:pic>
      <p:pic>
        <p:nvPicPr>
          <p:cNvPr id="2" name="Image 1">
            <a:extLst>
              <a:ext uri="{FF2B5EF4-FFF2-40B4-BE49-F238E27FC236}">
                <a16:creationId xmlns:a16="http://schemas.microsoft.com/office/drawing/2014/main" id="{940E64D4-3A2C-4B53-A54F-2DCDF69FF16F}"/>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7634023" y="3781100"/>
            <a:ext cx="4157672" cy="2867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ZoneTexte 2">
            <a:extLst>
              <a:ext uri="{FF2B5EF4-FFF2-40B4-BE49-F238E27FC236}">
                <a16:creationId xmlns:a16="http://schemas.microsoft.com/office/drawing/2014/main" id="{31463E48-BE78-4B45-933E-9B9A39B2DB35}"/>
              </a:ext>
            </a:extLst>
          </p:cNvPr>
          <p:cNvSpPr txBox="1"/>
          <p:nvPr/>
        </p:nvSpPr>
        <p:spPr>
          <a:xfrm>
            <a:off x="1421176" y="286439"/>
            <a:ext cx="10036366" cy="1200329"/>
          </a:xfrm>
          <a:prstGeom prst="rect">
            <a:avLst/>
          </a:prstGeom>
          <a:noFill/>
        </p:spPr>
        <p:txBody>
          <a:bodyPr wrap="square" rtlCol="0">
            <a:spAutoFit/>
          </a:bodyPr>
          <a:lstStyle/>
          <a:p>
            <a:r>
              <a:rPr lang="fr-FR" dirty="0">
                <a:solidFill>
                  <a:srgbClr val="7030A0"/>
                </a:solidFill>
              </a:rPr>
              <a:t>Aujourd’hui avec la bienveillance de l’Académie Nationale de Médecine nous avons pu organiser le Grand Prix Mondial de Télémédecine qui a eu lieu le 5 décembre 2019                                                   </a:t>
            </a:r>
            <a:r>
              <a:rPr lang="fr-FR" sz="1800" u="sng" dirty="0">
                <a:effectLst/>
                <a:latin typeface="Calibri" panose="020F0502020204030204" pitchFamily="34" charset="0"/>
                <a:ea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https://academie-francophone-telemedecine-et-e-sante.org</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4" name="Image 3">
            <a:extLst>
              <a:ext uri="{FF2B5EF4-FFF2-40B4-BE49-F238E27FC236}">
                <a16:creationId xmlns:a16="http://schemas.microsoft.com/office/drawing/2014/main" id="{10C8212D-2C80-4C00-9671-A9804A91A45D}"/>
              </a:ext>
            </a:extLst>
          </p:cNvPr>
          <p:cNvPicPr>
            <a:picLocks noChangeAspect="1"/>
          </p:cNvPicPr>
          <p:nvPr/>
        </p:nvPicPr>
        <p:blipFill>
          <a:blip r:embed="rId13"/>
          <a:stretch>
            <a:fillRect/>
          </a:stretch>
        </p:blipFill>
        <p:spPr>
          <a:xfrm>
            <a:off x="10381561" y="566328"/>
            <a:ext cx="1303662" cy="1670096"/>
          </a:xfrm>
          <a:prstGeom prst="rect">
            <a:avLst/>
          </a:prstGeom>
        </p:spPr>
      </p:pic>
      <p:sp>
        <p:nvSpPr>
          <p:cNvPr id="9" name="ZoneTexte 8">
            <a:extLst>
              <a:ext uri="{FF2B5EF4-FFF2-40B4-BE49-F238E27FC236}">
                <a16:creationId xmlns:a16="http://schemas.microsoft.com/office/drawing/2014/main" id="{E595899D-DD36-487D-914F-416A89E621E2}"/>
              </a:ext>
            </a:extLst>
          </p:cNvPr>
          <p:cNvSpPr txBox="1"/>
          <p:nvPr/>
        </p:nvSpPr>
        <p:spPr>
          <a:xfrm>
            <a:off x="9988597" y="2026774"/>
            <a:ext cx="2356906" cy="1754326"/>
          </a:xfrm>
          <a:prstGeom prst="rect">
            <a:avLst/>
          </a:prstGeom>
          <a:noFill/>
        </p:spPr>
        <p:txBody>
          <a:bodyPr wrap="square" rtlCol="0">
            <a:spAutoFit/>
          </a:bodyPr>
          <a:lstStyle/>
          <a:p>
            <a:r>
              <a:rPr lang="fr-FR" dirty="0">
                <a:solidFill>
                  <a:srgbClr val="FF0000"/>
                </a:solidFill>
                <a:latin typeface="Brush Script MT" panose="03060802040406070304" pitchFamily="66" charset="0"/>
              </a:rPr>
              <a:t>C’était une belle cérémonie présidée par le Professeur </a:t>
            </a:r>
            <a:r>
              <a:rPr lang="fr-FR" b="1" dirty="0">
                <a:solidFill>
                  <a:srgbClr val="FF0000"/>
                </a:solidFill>
                <a:latin typeface="Brush Script MT" panose="03060802040406070304" pitchFamily="66" charset="0"/>
              </a:rPr>
              <a:t>Emmanuel Alain Cabanis</a:t>
            </a:r>
          </a:p>
          <a:p>
            <a:r>
              <a:rPr lang="fr-FR" dirty="0">
                <a:solidFill>
                  <a:srgbClr val="FF0000"/>
                </a:solidFill>
                <a:latin typeface="Brush Script MT" panose="03060802040406070304" pitchFamily="66" charset="0"/>
              </a:rPr>
              <a:t>Président 2019 de l4académie Nationale de Médecine</a:t>
            </a:r>
            <a:endParaRPr lang="fr-FR" dirty="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7E8235-D7B7-7244-8CFD-757EC55956B2}"/>
              </a:ext>
            </a:extLst>
          </p:cNvPr>
          <p:cNvSpPr>
            <a:spLocks noGrp="1"/>
          </p:cNvSpPr>
          <p:nvPr>
            <p:ph type="title"/>
          </p:nvPr>
        </p:nvSpPr>
        <p:spPr>
          <a:xfrm>
            <a:off x="384312" y="1"/>
            <a:ext cx="8812697" cy="1272208"/>
          </a:xfrm>
        </p:spPr>
        <p:txBody>
          <a:bodyPr>
            <a:normAutofit fontScale="90000"/>
          </a:bodyPr>
          <a:lstStyle/>
          <a:p>
            <a:r>
              <a:rPr lang="fr-FR" sz="3200" b="1" dirty="0"/>
              <a:t>État des lieux de la Télémédecine aujourd'hui </a:t>
            </a:r>
            <a:br>
              <a:rPr lang="fr-FR" sz="3600" dirty="0"/>
            </a:br>
            <a:r>
              <a:rPr lang="fr-FR" sz="2000" dirty="0"/>
              <a:t>(Les chiffres clés de la CNAM)</a:t>
            </a:r>
          </a:p>
        </p:txBody>
      </p:sp>
      <p:graphicFrame>
        <p:nvGraphicFramePr>
          <p:cNvPr id="4" name="Tableau 4">
            <a:extLst>
              <a:ext uri="{FF2B5EF4-FFF2-40B4-BE49-F238E27FC236}">
                <a16:creationId xmlns:a16="http://schemas.microsoft.com/office/drawing/2014/main" id="{AA4DA66D-8284-8140-BE27-AB07BBC86573}"/>
              </a:ext>
            </a:extLst>
          </p:cNvPr>
          <p:cNvGraphicFramePr>
            <a:graphicFrameLocks noGrp="1"/>
          </p:cNvGraphicFramePr>
          <p:nvPr>
            <p:ph idx="1"/>
          </p:nvPr>
        </p:nvGraphicFramePr>
        <p:xfrm>
          <a:off x="169795" y="1080713"/>
          <a:ext cx="8020048" cy="2599041"/>
        </p:xfrm>
        <a:graphic>
          <a:graphicData uri="http://schemas.openxmlformats.org/drawingml/2006/table">
            <a:tbl>
              <a:tblPr firstRow="1" bandRow="1">
                <a:tableStyleId>{5C22544A-7EE6-4342-B048-85BDC9FD1C3A}</a:tableStyleId>
              </a:tblPr>
              <a:tblGrid>
                <a:gridCol w="2652918">
                  <a:extLst>
                    <a:ext uri="{9D8B030D-6E8A-4147-A177-3AD203B41FA5}">
                      <a16:colId xmlns:a16="http://schemas.microsoft.com/office/drawing/2014/main" val="3181451800"/>
                    </a:ext>
                  </a:extLst>
                </a:gridCol>
                <a:gridCol w="1775791">
                  <a:extLst>
                    <a:ext uri="{9D8B030D-6E8A-4147-A177-3AD203B41FA5}">
                      <a16:colId xmlns:a16="http://schemas.microsoft.com/office/drawing/2014/main" val="617149271"/>
                    </a:ext>
                  </a:extLst>
                </a:gridCol>
                <a:gridCol w="1616767">
                  <a:extLst>
                    <a:ext uri="{9D8B030D-6E8A-4147-A177-3AD203B41FA5}">
                      <a16:colId xmlns:a16="http://schemas.microsoft.com/office/drawing/2014/main" val="942998505"/>
                    </a:ext>
                  </a:extLst>
                </a:gridCol>
                <a:gridCol w="1974572">
                  <a:extLst>
                    <a:ext uri="{9D8B030D-6E8A-4147-A177-3AD203B41FA5}">
                      <a16:colId xmlns:a16="http://schemas.microsoft.com/office/drawing/2014/main" val="2331136373"/>
                    </a:ext>
                  </a:extLst>
                </a:gridCol>
              </a:tblGrid>
              <a:tr h="173147">
                <a:tc>
                  <a:txBody>
                    <a:bodyPr/>
                    <a:lstStyle/>
                    <a:p>
                      <a:endParaRPr lang="fr-FR"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Décembre 2019</a:t>
                      </a:r>
                    </a:p>
                    <a:p>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Février 2020</a:t>
                      </a:r>
                    </a:p>
                    <a:p>
                      <a:endParaRPr lang="fr-F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Avril 2020</a:t>
                      </a:r>
                    </a:p>
                    <a:p>
                      <a:endParaRPr lang="fr-FR" dirty="0"/>
                    </a:p>
                  </a:txBody>
                  <a:tcPr/>
                </a:tc>
                <a:extLst>
                  <a:ext uri="{0D108BD9-81ED-4DB2-BD59-A6C34878D82A}">
                    <a16:rowId xmlns:a16="http://schemas.microsoft.com/office/drawing/2014/main" val="665084179"/>
                  </a:ext>
                </a:extLst>
              </a:tr>
              <a:tr h="593077">
                <a:tc>
                  <a:txBody>
                    <a:bodyPr/>
                    <a:lstStyle/>
                    <a:p>
                      <a:r>
                        <a:rPr lang="fr-FR" dirty="0"/>
                        <a:t>Nombre de téléconsultations</a:t>
                      </a:r>
                    </a:p>
                  </a:txBody>
                  <a:tcPr/>
                </a:tc>
                <a:tc>
                  <a:txBody>
                    <a:bodyPr/>
                    <a:lstStyle/>
                    <a:p>
                      <a:pPr algn="ctr"/>
                      <a:endParaRPr lang="fr-FR" dirty="0"/>
                    </a:p>
                    <a:p>
                      <a:pPr algn="ctr"/>
                      <a:r>
                        <a:rPr lang="fr-FR" dirty="0"/>
                        <a:t>25 000 </a:t>
                      </a:r>
                    </a:p>
                  </a:txBody>
                  <a:tcPr/>
                </a:tc>
                <a:tc>
                  <a:txBody>
                    <a:bodyPr/>
                    <a:lstStyle/>
                    <a:p>
                      <a:pPr algn="ctr"/>
                      <a:endParaRPr lang="fr-FR" dirty="0"/>
                    </a:p>
                    <a:p>
                      <a:pPr algn="ctr"/>
                      <a:r>
                        <a:rPr lang="fr-FR" dirty="0"/>
                        <a:t>40 000</a:t>
                      </a:r>
                    </a:p>
                  </a:txBody>
                  <a:tcPr/>
                </a:tc>
                <a:tc>
                  <a:txBody>
                    <a:bodyPr/>
                    <a:lstStyle/>
                    <a:p>
                      <a:pPr algn="ctr"/>
                      <a:endParaRPr lang="fr-FR" dirty="0"/>
                    </a:p>
                    <a:p>
                      <a:pPr algn="ctr"/>
                      <a:r>
                        <a:rPr lang="fr-FR" dirty="0"/>
                        <a:t>4,52 millions</a:t>
                      </a:r>
                    </a:p>
                  </a:txBody>
                  <a:tcPr/>
                </a:tc>
                <a:extLst>
                  <a:ext uri="{0D108BD9-81ED-4DB2-BD59-A6C34878D82A}">
                    <a16:rowId xmlns:a16="http://schemas.microsoft.com/office/drawing/2014/main" val="2954929974"/>
                  </a:ext>
                </a:extLst>
              </a:tr>
              <a:tr h="770241">
                <a:tc>
                  <a:txBody>
                    <a:bodyPr/>
                    <a:lstStyle/>
                    <a:p>
                      <a:r>
                        <a:rPr lang="fr-FR" dirty="0"/>
                        <a:t>Nombre de médecins </a:t>
                      </a:r>
                      <a:r>
                        <a:rPr lang="fr-FR" dirty="0" err="1"/>
                        <a:t>téléconsultants</a:t>
                      </a:r>
                      <a:r>
                        <a:rPr lang="fr-FR" dirty="0"/>
                        <a:t> </a:t>
                      </a:r>
                    </a:p>
                  </a:txBody>
                  <a:tcPr/>
                </a:tc>
                <a:tc>
                  <a:txBody>
                    <a:bodyPr/>
                    <a:lstStyle/>
                    <a:p>
                      <a:endParaRPr lang="fr-FR" dirty="0"/>
                    </a:p>
                  </a:txBody>
                  <a:tcPr/>
                </a:tc>
                <a:tc>
                  <a:txBody>
                    <a:bodyPr/>
                    <a:lstStyle/>
                    <a:p>
                      <a:pPr algn="ctr"/>
                      <a:endParaRPr lang="fr-FR" dirty="0"/>
                    </a:p>
                    <a:p>
                      <a:pPr algn="ctr"/>
                      <a:r>
                        <a:rPr lang="fr-FR" dirty="0"/>
                        <a:t>3000</a:t>
                      </a:r>
                    </a:p>
                  </a:txBody>
                  <a:tcPr/>
                </a:tc>
                <a:tc>
                  <a:txBody>
                    <a:bodyPr/>
                    <a:lstStyle/>
                    <a:p>
                      <a:pPr algn="ctr"/>
                      <a:endParaRPr lang="fr-FR" dirty="0"/>
                    </a:p>
                    <a:p>
                      <a:pPr algn="ctr"/>
                      <a:r>
                        <a:rPr lang="fr-FR" dirty="0"/>
                        <a:t>56 000</a:t>
                      </a:r>
                    </a:p>
                  </a:txBody>
                  <a:tcPr/>
                </a:tc>
                <a:extLst>
                  <a:ext uri="{0D108BD9-81ED-4DB2-BD59-A6C34878D82A}">
                    <a16:rowId xmlns:a16="http://schemas.microsoft.com/office/drawing/2014/main" val="2354609772"/>
                  </a:ext>
                </a:extLst>
              </a:tr>
            </a:tbl>
          </a:graphicData>
        </a:graphic>
      </p:graphicFrame>
      <p:pic>
        <p:nvPicPr>
          <p:cNvPr id="6" name="Image 5">
            <a:extLst>
              <a:ext uri="{FF2B5EF4-FFF2-40B4-BE49-F238E27FC236}">
                <a16:creationId xmlns:a16="http://schemas.microsoft.com/office/drawing/2014/main" id="{76C89B7B-91E3-4246-978F-960E6B31C90C}"/>
              </a:ext>
            </a:extLst>
          </p:cNvPr>
          <p:cNvPicPr>
            <a:picLocks noChangeAspect="1"/>
          </p:cNvPicPr>
          <p:nvPr/>
        </p:nvPicPr>
        <p:blipFill>
          <a:blip r:embed="rId2"/>
          <a:stretch>
            <a:fillRect/>
          </a:stretch>
        </p:blipFill>
        <p:spPr>
          <a:xfrm>
            <a:off x="9278569" y="1719438"/>
            <a:ext cx="1400633" cy="1831520"/>
          </a:xfrm>
          <a:prstGeom prst="rect">
            <a:avLst/>
          </a:prstGeom>
        </p:spPr>
      </p:pic>
      <p:sp>
        <p:nvSpPr>
          <p:cNvPr id="10" name="ZoneTexte 9">
            <a:extLst>
              <a:ext uri="{FF2B5EF4-FFF2-40B4-BE49-F238E27FC236}">
                <a16:creationId xmlns:a16="http://schemas.microsoft.com/office/drawing/2014/main" id="{36A544B5-471B-473B-8FBA-E9E5F1E90002}"/>
              </a:ext>
            </a:extLst>
          </p:cNvPr>
          <p:cNvSpPr txBox="1"/>
          <p:nvPr/>
        </p:nvSpPr>
        <p:spPr>
          <a:xfrm>
            <a:off x="8596917" y="305936"/>
            <a:ext cx="3425288" cy="1200329"/>
          </a:xfrm>
          <a:prstGeom prst="rect">
            <a:avLst/>
          </a:prstGeom>
          <a:noFill/>
        </p:spPr>
        <p:txBody>
          <a:bodyPr wrap="square" rtlCol="0">
            <a:spAutoFit/>
          </a:bodyPr>
          <a:lstStyle/>
          <a:p>
            <a:r>
              <a:rPr lang="fr-FR" dirty="0">
                <a:solidFill>
                  <a:srgbClr val="C00000"/>
                </a:solidFill>
                <a:latin typeface="Bradley Hand" pitchFamily="2" charset="77"/>
              </a:rPr>
              <a:t>Grand Merci pour ces Chiffres révélateurs j’aimerais connaître aussi les pourcentages par spécialité médicale</a:t>
            </a:r>
          </a:p>
        </p:txBody>
      </p:sp>
      <p:sp>
        <p:nvSpPr>
          <p:cNvPr id="3" name="Larme 2">
            <a:extLst>
              <a:ext uri="{FF2B5EF4-FFF2-40B4-BE49-F238E27FC236}">
                <a16:creationId xmlns:a16="http://schemas.microsoft.com/office/drawing/2014/main" id="{04434574-0987-2E4A-932A-BA0034F39EC9}"/>
              </a:ext>
            </a:extLst>
          </p:cNvPr>
          <p:cNvSpPr/>
          <p:nvPr/>
        </p:nvSpPr>
        <p:spPr>
          <a:xfrm rot="10800000">
            <a:off x="8309113" y="92762"/>
            <a:ext cx="3713092" cy="1413501"/>
          </a:xfrm>
          <a:prstGeom prst="teardrop">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7" name="Tableau 5">
            <a:extLst>
              <a:ext uri="{FF2B5EF4-FFF2-40B4-BE49-F238E27FC236}">
                <a16:creationId xmlns:a16="http://schemas.microsoft.com/office/drawing/2014/main" id="{F8A657A5-5819-5B42-B223-6DDC924B53C7}"/>
              </a:ext>
            </a:extLst>
          </p:cNvPr>
          <p:cNvGraphicFramePr>
            <a:graphicFrameLocks/>
          </p:cNvGraphicFramePr>
          <p:nvPr/>
        </p:nvGraphicFramePr>
        <p:xfrm>
          <a:off x="158759" y="4157214"/>
          <a:ext cx="11863446" cy="2203518"/>
        </p:xfrm>
        <a:graphic>
          <a:graphicData uri="http://schemas.openxmlformats.org/drawingml/2006/table">
            <a:tbl>
              <a:tblPr firstRow="1" bandRow="1">
                <a:tableStyleId>{5C22544A-7EE6-4342-B048-85BDC9FD1C3A}</a:tableStyleId>
              </a:tblPr>
              <a:tblGrid>
                <a:gridCol w="2743467">
                  <a:extLst>
                    <a:ext uri="{9D8B030D-6E8A-4147-A177-3AD203B41FA5}">
                      <a16:colId xmlns:a16="http://schemas.microsoft.com/office/drawing/2014/main" val="2612014956"/>
                    </a:ext>
                  </a:extLst>
                </a:gridCol>
                <a:gridCol w="1417983">
                  <a:extLst>
                    <a:ext uri="{9D8B030D-6E8A-4147-A177-3AD203B41FA5}">
                      <a16:colId xmlns:a16="http://schemas.microsoft.com/office/drawing/2014/main" val="1651557158"/>
                    </a:ext>
                  </a:extLst>
                </a:gridCol>
                <a:gridCol w="1258956">
                  <a:extLst>
                    <a:ext uri="{9D8B030D-6E8A-4147-A177-3AD203B41FA5}">
                      <a16:colId xmlns:a16="http://schemas.microsoft.com/office/drawing/2014/main" val="3778006454"/>
                    </a:ext>
                  </a:extLst>
                </a:gridCol>
                <a:gridCol w="1182273">
                  <a:extLst>
                    <a:ext uri="{9D8B030D-6E8A-4147-A177-3AD203B41FA5}">
                      <a16:colId xmlns:a16="http://schemas.microsoft.com/office/drawing/2014/main" val="3743220024"/>
                    </a:ext>
                  </a:extLst>
                </a:gridCol>
                <a:gridCol w="1686297">
                  <a:extLst>
                    <a:ext uri="{9D8B030D-6E8A-4147-A177-3AD203B41FA5}">
                      <a16:colId xmlns:a16="http://schemas.microsoft.com/office/drawing/2014/main" val="426417227"/>
                    </a:ext>
                  </a:extLst>
                </a:gridCol>
                <a:gridCol w="1698171">
                  <a:extLst>
                    <a:ext uri="{9D8B030D-6E8A-4147-A177-3AD203B41FA5}">
                      <a16:colId xmlns:a16="http://schemas.microsoft.com/office/drawing/2014/main" val="3146361472"/>
                    </a:ext>
                  </a:extLst>
                </a:gridCol>
                <a:gridCol w="1876299">
                  <a:extLst>
                    <a:ext uri="{9D8B030D-6E8A-4147-A177-3AD203B41FA5}">
                      <a16:colId xmlns:a16="http://schemas.microsoft.com/office/drawing/2014/main" val="2707801045"/>
                    </a:ext>
                  </a:extLst>
                </a:gridCol>
              </a:tblGrid>
              <a:tr h="1071534">
                <a:tc>
                  <a:txBody>
                    <a:bodyPr/>
                    <a:lstStyle/>
                    <a:p>
                      <a:r>
                        <a:rPr lang="fr-FR" dirty="0"/>
                        <a:t>Médecins </a:t>
                      </a:r>
                      <a:r>
                        <a:rPr lang="fr-FR" dirty="0" err="1"/>
                        <a:t>téléconsultants</a:t>
                      </a:r>
                      <a:r>
                        <a:rPr lang="fr-FR" dirty="0"/>
                        <a:t> par spécialités</a:t>
                      </a:r>
                    </a:p>
                  </a:txBody>
                  <a:tcPr/>
                </a:tc>
                <a:tc>
                  <a:txBody>
                    <a:bodyPr/>
                    <a:lstStyle/>
                    <a:p>
                      <a:pPr algn="ctr"/>
                      <a:r>
                        <a:rPr lang="fr-FR" dirty="0"/>
                        <a:t>Généralistes libéraux </a:t>
                      </a:r>
                    </a:p>
                  </a:txBody>
                  <a:tcPr/>
                </a:tc>
                <a:tc>
                  <a:txBody>
                    <a:bodyPr/>
                    <a:lstStyle/>
                    <a:p>
                      <a:pPr algn="ctr"/>
                      <a:r>
                        <a:rPr lang="fr-FR" dirty="0"/>
                        <a:t>Psychiatres</a:t>
                      </a:r>
                    </a:p>
                  </a:txBody>
                  <a:tcPr/>
                </a:tc>
                <a:tc>
                  <a:txBody>
                    <a:bodyPr/>
                    <a:lstStyle/>
                    <a:p>
                      <a:pPr algn="ctr"/>
                      <a:r>
                        <a:rPr lang="fr-FR" dirty="0"/>
                        <a:t>Pédiatres</a:t>
                      </a:r>
                    </a:p>
                  </a:txBody>
                  <a:tcPr/>
                </a:tc>
                <a:tc>
                  <a:txBody>
                    <a:bodyPr/>
                    <a:lstStyle/>
                    <a:p>
                      <a:pPr algn="ctr"/>
                      <a:r>
                        <a:rPr lang="fr-FR" dirty="0"/>
                        <a:t>Gynécologues</a:t>
                      </a:r>
                    </a:p>
                  </a:txBody>
                  <a:tcPr/>
                </a:tc>
                <a:tc>
                  <a:txBody>
                    <a:bodyPr/>
                    <a:lstStyle/>
                    <a:p>
                      <a:pPr algn="ctr"/>
                      <a:r>
                        <a:rPr lang="fr-FR" dirty="0"/>
                        <a:t>Dermatologues</a:t>
                      </a:r>
                    </a:p>
                  </a:txBody>
                  <a:tcPr/>
                </a:tc>
                <a:tc>
                  <a:txBody>
                    <a:bodyPr/>
                    <a:lstStyle/>
                    <a:p>
                      <a:pPr algn="ctr"/>
                      <a:r>
                        <a:rPr lang="fr-FR" dirty="0"/>
                        <a:t>Endocrinologues</a:t>
                      </a:r>
                    </a:p>
                  </a:txBody>
                  <a:tcPr/>
                </a:tc>
                <a:extLst>
                  <a:ext uri="{0D108BD9-81ED-4DB2-BD59-A6C34878D82A}">
                    <a16:rowId xmlns:a16="http://schemas.microsoft.com/office/drawing/2014/main" val="850852827"/>
                  </a:ext>
                </a:extLst>
              </a:tr>
              <a:tr h="1131984">
                <a:tc>
                  <a:txBody>
                    <a:bodyPr/>
                    <a:lstStyle/>
                    <a:p>
                      <a:r>
                        <a:rPr lang="fr-FR" dirty="0"/>
                        <a:t>Participation en % entre septembre 2019 et avril 2020</a:t>
                      </a:r>
                    </a:p>
                  </a:txBody>
                  <a:tcPr/>
                </a:tc>
                <a:tc>
                  <a:txBody>
                    <a:bodyPr/>
                    <a:lstStyle/>
                    <a:p>
                      <a:pPr algn="ctr"/>
                      <a:endParaRPr lang="fr-FR" dirty="0"/>
                    </a:p>
                    <a:p>
                      <a:pPr algn="ctr"/>
                      <a:r>
                        <a:rPr lang="fr-FR" dirty="0"/>
                        <a:t>82,6%</a:t>
                      </a:r>
                    </a:p>
                  </a:txBody>
                  <a:tcPr/>
                </a:tc>
                <a:tc>
                  <a:txBody>
                    <a:bodyPr/>
                    <a:lstStyle/>
                    <a:p>
                      <a:pPr algn="ctr"/>
                      <a:endParaRPr lang="fr-FR" dirty="0"/>
                    </a:p>
                    <a:p>
                      <a:pPr algn="ctr"/>
                      <a:r>
                        <a:rPr lang="fr-FR" dirty="0"/>
                        <a:t>6,4%</a:t>
                      </a:r>
                    </a:p>
                  </a:txBody>
                  <a:tcPr/>
                </a:tc>
                <a:tc>
                  <a:txBody>
                    <a:bodyPr/>
                    <a:lstStyle/>
                    <a:p>
                      <a:pPr algn="ctr"/>
                      <a:endParaRPr lang="fr-FR" dirty="0"/>
                    </a:p>
                    <a:p>
                      <a:pPr algn="ctr"/>
                      <a:r>
                        <a:rPr lang="fr-FR" dirty="0"/>
                        <a:t>2%</a:t>
                      </a:r>
                    </a:p>
                  </a:txBody>
                  <a:tcPr/>
                </a:tc>
                <a:tc>
                  <a:txBody>
                    <a:bodyPr/>
                    <a:lstStyle/>
                    <a:p>
                      <a:pPr algn="ctr"/>
                      <a:endParaRPr lang="fr-FR" dirty="0"/>
                    </a:p>
                    <a:p>
                      <a:pPr algn="ctr"/>
                      <a:r>
                        <a:rPr lang="fr-FR" dirty="0"/>
                        <a:t>1,3%</a:t>
                      </a:r>
                    </a:p>
                  </a:txBody>
                  <a:tcPr/>
                </a:tc>
                <a:tc>
                  <a:txBody>
                    <a:bodyPr/>
                    <a:lstStyle/>
                    <a:p>
                      <a:pPr algn="ctr"/>
                      <a:endParaRPr lang="fr-FR" dirty="0"/>
                    </a:p>
                    <a:p>
                      <a:pPr algn="ctr"/>
                      <a:r>
                        <a:rPr lang="fr-FR" dirty="0"/>
                        <a:t>1,1%</a:t>
                      </a:r>
                    </a:p>
                  </a:txBody>
                  <a:tcPr/>
                </a:tc>
                <a:tc>
                  <a:txBody>
                    <a:bodyPr/>
                    <a:lstStyle/>
                    <a:p>
                      <a:pPr algn="ctr"/>
                      <a:endParaRPr lang="fr-FR" dirty="0"/>
                    </a:p>
                    <a:p>
                      <a:pPr algn="ctr"/>
                      <a:r>
                        <a:rPr lang="fr-FR" dirty="0"/>
                        <a:t>1,1%</a:t>
                      </a:r>
                    </a:p>
                  </a:txBody>
                  <a:tcPr/>
                </a:tc>
                <a:extLst>
                  <a:ext uri="{0D108BD9-81ED-4DB2-BD59-A6C34878D82A}">
                    <a16:rowId xmlns:a16="http://schemas.microsoft.com/office/drawing/2014/main" val="1360495661"/>
                  </a:ext>
                </a:extLst>
              </a:tr>
            </a:tbl>
          </a:graphicData>
        </a:graphic>
      </p:graphicFrame>
      <p:cxnSp>
        <p:nvCxnSpPr>
          <p:cNvPr id="8" name="Connecteur droit 7">
            <a:extLst>
              <a:ext uri="{FF2B5EF4-FFF2-40B4-BE49-F238E27FC236}">
                <a16:creationId xmlns:a16="http://schemas.microsoft.com/office/drawing/2014/main" id="{A6543568-A3C8-964A-863D-1305C4D62DAE}"/>
              </a:ext>
            </a:extLst>
          </p:cNvPr>
          <p:cNvCxnSpPr>
            <a:cxnSpLocks/>
          </p:cNvCxnSpPr>
          <p:nvPr/>
        </p:nvCxnSpPr>
        <p:spPr>
          <a:xfrm>
            <a:off x="2796209" y="2637183"/>
            <a:ext cx="1815548" cy="76825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19831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a:extLst>
              <a:ext uri="{FF2B5EF4-FFF2-40B4-BE49-F238E27FC236}">
                <a16:creationId xmlns:a16="http://schemas.microsoft.com/office/drawing/2014/main" id="{D02406E6-D16F-43E8-8C49-65E63A4CBB54}"/>
              </a:ext>
            </a:extLst>
          </p:cNvPr>
          <p:cNvSpPr>
            <a:spLocks noGrp="1"/>
          </p:cNvSpPr>
          <p:nvPr>
            <p:ph type="title"/>
          </p:nvPr>
        </p:nvSpPr>
        <p:spPr>
          <a:xfrm>
            <a:off x="1661030" y="0"/>
            <a:ext cx="8869943" cy="1844824"/>
          </a:xfrm>
          <a:prstGeom prst="ellipse">
            <a:avLst/>
          </a:prstGeom>
          <a:solidFill>
            <a:schemeClr val="accent6">
              <a:lumMod val="20000"/>
              <a:lumOff val="80000"/>
            </a:schemeClr>
          </a:solidFill>
          <a:ln w="174625" cmpd="thinThick">
            <a:solidFill>
              <a:schemeClr val="bg1"/>
            </a:solidFill>
          </a:ln>
        </p:spPr>
        <p:txBody>
          <a:bodyPr vert="horz" lIns="68580" tIns="34291" rIns="68580" bIns="34291" rtlCol="0" anchor="ctr">
            <a:normAutofit fontScale="90000"/>
          </a:bodyPr>
          <a:lstStyle/>
          <a:p>
            <a:r>
              <a:rPr lang="fr-FR" b="1" dirty="0"/>
              <a:t>La télémédecine, plébiscitée par les patients et les médecins</a:t>
            </a:r>
          </a:p>
        </p:txBody>
      </p:sp>
      <p:pic>
        <p:nvPicPr>
          <p:cNvPr id="13" name="Espace réservé du contenu 12" descr="Une image contenant capture d’écran&#10;&#10;Description générée avec un niveau de confiance très élevé">
            <a:extLst>
              <a:ext uri="{FF2B5EF4-FFF2-40B4-BE49-F238E27FC236}">
                <a16:creationId xmlns:a16="http://schemas.microsoft.com/office/drawing/2014/main" id="{7EE97052-A787-4B5B-BC23-803923D6DFE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09" t="18692" r="2938" b="-1689"/>
          <a:stretch/>
        </p:blipFill>
        <p:spPr>
          <a:xfrm>
            <a:off x="1" y="1513259"/>
            <a:ext cx="12192000" cy="5468136"/>
          </a:xfrm>
          <a:prstGeom prst="rect">
            <a:avLst/>
          </a:prstGeom>
        </p:spPr>
      </p:pic>
      <p:sp>
        <p:nvSpPr>
          <p:cNvPr id="4" name="Espace réservé du pied de page 3">
            <a:extLst>
              <a:ext uri="{FF2B5EF4-FFF2-40B4-BE49-F238E27FC236}">
                <a16:creationId xmlns:a16="http://schemas.microsoft.com/office/drawing/2014/main" id="{135D9725-865E-47F5-911B-32509BC395BF}"/>
              </a:ext>
            </a:extLst>
          </p:cNvPr>
          <p:cNvSpPr>
            <a:spLocks noGrp="1"/>
          </p:cNvSpPr>
          <p:nvPr>
            <p:ph type="ftr" sz="quarter" idx="11"/>
          </p:nvPr>
        </p:nvSpPr>
        <p:spPr>
          <a:xfrm>
            <a:off x="3124200" y="4767263"/>
            <a:ext cx="2895600" cy="273844"/>
          </a:xfrm>
          <a:prstGeom prst="rect">
            <a:avLst/>
          </a:prstGeom>
        </p:spPr>
        <p:txBody>
          <a:bodyPr vert="horz" lIns="91440" tIns="45720" rIns="91440" bIns="45720" rtlCol="0" anchor="ctr">
            <a:normAutofit/>
          </a:bodyP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451"/>
              </a:spcAft>
            </a:pPr>
            <a:endParaRPr lang="en-US" sz="525" dirty="0">
              <a:solidFill>
                <a:srgbClr val="898989"/>
              </a:solidFill>
            </a:endParaRPr>
          </a:p>
        </p:txBody>
      </p:sp>
      <p:sp>
        <p:nvSpPr>
          <p:cNvPr id="5" name="Espace réservé du numéro de diapositive 4">
            <a:extLst>
              <a:ext uri="{FF2B5EF4-FFF2-40B4-BE49-F238E27FC236}">
                <a16:creationId xmlns:a16="http://schemas.microsoft.com/office/drawing/2014/main" id="{AE348064-B83A-4D8A-BC23-41B7D8B32229}"/>
              </a:ext>
            </a:extLst>
          </p:cNvPr>
          <p:cNvSpPr>
            <a:spLocks noGrp="1"/>
          </p:cNvSpPr>
          <p:nvPr>
            <p:ph type="sldNum" sz="quarter" idx="12"/>
          </p:nvPr>
        </p:nvSpPr>
        <p:spPr>
          <a:xfrm>
            <a:off x="6553200" y="4767263"/>
            <a:ext cx="2133600" cy="273844"/>
          </a:xfrm>
          <a:prstGeom prst="rect">
            <a:avLst/>
          </a:prstGeom>
        </p:spPr>
        <p:txBody>
          <a:bodyPr vert="horz" lIns="91440" tIns="45720" rIns="91440" bIns="45720" rtlCol="0" anchor="ctr">
            <a:normAutofit lnSpcReduction="10000"/>
          </a:bodyP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451"/>
              </a:spcAft>
            </a:pPr>
            <a:fld id="{7E1ECB25-A033-40DA-AC7E-12015DE2DBD8}" type="slidenum">
              <a:rPr lang="fr-FR" smtClean="0"/>
              <a:pPr>
                <a:spcAft>
                  <a:spcPts val="451"/>
                </a:spcAft>
              </a:pPr>
              <a:t>24</a:t>
            </a:fld>
            <a:endParaRPr lang="en-US" dirty="0">
              <a:solidFill>
                <a:srgbClr val="898989"/>
              </a:solidFill>
            </a:endParaRPr>
          </a:p>
        </p:txBody>
      </p:sp>
      <p:sp>
        <p:nvSpPr>
          <p:cNvPr id="19" name="ZoneTexte 18">
            <a:extLst>
              <a:ext uri="{FF2B5EF4-FFF2-40B4-BE49-F238E27FC236}">
                <a16:creationId xmlns:a16="http://schemas.microsoft.com/office/drawing/2014/main" id="{52D11C5C-6E27-446A-A974-C755CE8576AC}"/>
              </a:ext>
            </a:extLst>
          </p:cNvPr>
          <p:cNvSpPr txBox="1"/>
          <p:nvPr/>
        </p:nvSpPr>
        <p:spPr>
          <a:xfrm>
            <a:off x="9552385" y="6021289"/>
            <a:ext cx="1093599" cy="715965"/>
          </a:xfrm>
          <a:prstGeom prst="rect">
            <a:avLst/>
          </a:prstGeom>
          <a:noFill/>
        </p:spPr>
        <p:txBody>
          <a:bodyPr wrap="square" rtlCol="0">
            <a:spAutoFit/>
          </a:bodyPr>
          <a:lstStyle/>
          <a:p>
            <a:r>
              <a:rPr lang="fr-FR" sz="1351" dirty="0"/>
              <a:t>Source SFTELEMED (2017) </a:t>
            </a:r>
          </a:p>
        </p:txBody>
      </p:sp>
    </p:spTree>
    <p:extLst>
      <p:ext uri="{BB962C8B-B14F-4D97-AF65-F5344CB8AC3E}">
        <p14:creationId xmlns:p14="http://schemas.microsoft.com/office/powerpoint/2010/main" val="13216886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B098312-C263-D844-A10D-623DDB33A406}"/>
              </a:ext>
            </a:extLst>
          </p:cNvPr>
          <p:cNvPicPr/>
          <p:nvPr/>
        </p:nvPicPr>
        <p:blipFill>
          <a:blip r:embed="rId2"/>
          <a:stretch>
            <a:fillRect/>
          </a:stretch>
        </p:blipFill>
        <p:spPr>
          <a:xfrm>
            <a:off x="-469556" y="0"/>
            <a:ext cx="12661556" cy="7437049"/>
          </a:xfrm>
          <a:prstGeom prst="rect">
            <a:avLst/>
          </a:prstGeom>
        </p:spPr>
      </p:pic>
      <p:sp>
        <p:nvSpPr>
          <p:cNvPr id="2" name="ZoneTexte 1">
            <a:extLst>
              <a:ext uri="{FF2B5EF4-FFF2-40B4-BE49-F238E27FC236}">
                <a16:creationId xmlns:a16="http://schemas.microsoft.com/office/drawing/2014/main" id="{8CDF27A7-78CF-4F08-8DA1-2C47B36AF4A9}"/>
              </a:ext>
            </a:extLst>
          </p:cNvPr>
          <p:cNvSpPr txBox="1"/>
          <p:nvPr/>
        </p:nvSpPr>
        <p:spPr>
          <a:xfrm>
            <a:off x="7290033" y="4059487"/>
            <a:ext cx="5126255" cy="369332"/>
          </a:xfrm>
          <a:prstGeom prst="rect">
            <a:avLst/>
          </a:prstGeom>
          <a:noFill/>
        </p:spPr>
        <p:txBody>
          <a:bodyPr wrap="square" rtlCol="0">
            <a:spAutoFit/>
          </a:bodyPr>
          <a:lstStyle/>
          <a:p>
            <a:r>
              <a:rPr lang="fr-FR" dirty="0"/>
              <a:t>(Intelligence Artificiel/Intelligence Naturelle)</a:t>
            </a:r>
          </a:p>
        </p:txBody>
      </p:sp>
      <p:pic>
        <p:nvPicPr>
          <p:cNvPr id="3" name="Image 2" descr="C:\Users\akechichian\Desktop\ga\cit-schumpeter.png">
            <a:extLst>
              <a:ext uri="{FF2B5EF4-FFF2-40B4-BE49-F238E27FC236}">
                <a16:creationId xmlns:a16="http://schemas.microsoft.com/office/drawing/2014/main" id="{8D0592F6-B287-4517-B75C-75FA9407259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9184" y="4470757"/>
            <a:ext cx="4393721" cy="2555023"/>
          </a:xfrm>
          <a:prstGeom prst="rect">
            <a:avLst/>
          </a:prstGeom>
          <a:noFill/>
          <a:ln>
            <a:noFill/>
          </a:ln>
        </p:spPr>
      </p:pic>
    </p:spTree>
    <p:extLst>
      <p:ext uri="{BB962C8B-B14F-4D97-AF65-F5344CB8AC3E}">
        <p14:creationId xmlns:p14="http://schemas.microsoft.com/office/powerpoint/2010/main" val="3017316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21BDAB-E34D-564B-BB9F-92558481494A}"/>
              </a:ext>
            </a:extLst>
          </p:cNvPr>
          <p:cNvSpPr>
            <a:spLocks noGrp="1"/>
          </p:cNvSpPr>
          <p:nvPr>
            <p:ph type="title"/>
          </p:nvPr>
        </p:nvSpPr>
        <p:spPr>
          <a:xfrm>
            <a:off x="475013" y="365125"/>
            <a:ext cx="10878787" cy="1325563"/>
          </a:xfrm>
        </p:spPr>
        <p:txBody>
          <a:bodyPr>
            <a:normAutofit/>
          </a:bodyPr>
          <a:lstStyle/>
          <a:p>
            <a:r>
              <a:rPr lang="fr-FR" b="1" dirty="0">
                <a:solidFill>
                  <a:schemeClr val="accent3">
                    <a:lumMod val="75000"/>
                  </a:schemeClr>
                </a:solidFill>
              </a:rPr>
              <a:t>Les points essentiels, « La télémédecine, une évolution plus qu’une révolution »</a:t>
            </a:r>
          </a:p>
        </p:txBody>
      </p:sp>
      <p:pic>
        <p:nvPicPr>
          <p:cNvPr id="5" name="Espace réservé du contenu 4">
            <a:extLst>
              <a:ext uri="{FF2B5EF4-FFF2-40B4-BE49-F238E27FC236}">
                <a16:creationId xmlns:a16="http://schemas.microsoft.com/office/drawing/2014/main" id="{A55B5CD4-520D-7948-A80C-8F86F2795DCA}"/>
              </a:ext>
            </a:extLst>
          </p:cNvPr>
          <p:cNvPicPr>
            <a:picLocks noGrp="1" noChangeAspect="1"/>
          </p:cNvPicPr>
          <p:nvPr>
            <p:ph idx="1"/>
          </p:nvPr>
        </p:nvPicPr>
        <p:blipFill>
          <a:blip r:embed="rId2"/>
          <a:stretch>
            <a:fillRect/>
          </a:stretch>
        </p:blipFill>
        <p:spPr>
          <a:xfrm>
            <a:off x="680936" y="1556426"/>
            <a:ext cx="10982528" cy="4657533"/>
          </a:xfrm>
        </p:spPr>
      </p:pic>
      <p:sp>
        <p:nvSpPr>
          <p:cNvPr id="3" name="ZoneTexte 2">
            <a:extLst>
              <a:ext uri="{FF2B5EF4-FFF2-40B4-BE49-F238E27FC236}">
                <a16:creationId xmlns:a16="http://schemas.microsoft.com/office/drawing/2014/main" id="{CB2DC65B-2811-2B46-B72D-9C34EB92060A}"/>
              </a:ext>
            </a:extLst>
          </p:cNvPr>
          <p:cNvSpPr txBox="1"/>
          <p:nvPr/>
        </p:nvSpPr>
        <p:spPr>
          <a:xfrm>
            <a:off x="2568103" y="6213959"/>
            <a:ext cx="7037056" cy="523220"/>
          </a:xfrm>
          <a:prstGeom prst="rect">
            <a:avLst/>
          </a:prstGeom>
          <a:noFill/>
        </p:spPr>
        <p:txBody>
          <a:bodyPr wrap="square" rtlCol="0">
            <a:spAutoFit/>
          </a:bodyPr>
          <a:lstStyle/>
          <a:p>
            <a:r>
              <a:rPr lang="fr-FR" sz="1400" dirty="0"/>
              <a:t>Source : </a:t>
            </a:r>
            <a:r>
              <a:rPr lang="fr-FR" sz="1400" i="1" dirty="0"/>
              <a:t>Empathie et télémédecine</a:t>
            </a:r>
            <a:r>
              <a:rPr lang="fr-FR" sz="1400" dirty="0"/>
              <a:t>, Jean-Daniel </a:t>
            </a:r>
            <a:r>
              <a:rPr lang="fr-FR" sz="1400" dirty="0" err="1"/>
              <a:t>Lalau</a:t>
            </a:r>
            <a:r>
              <a:rPr lang="fr-FR" sz="1400" dirty="0"/>
              <a:t> et Véronique Klopp-Delaunay, Médecine des maladies Métaboliques, Octobre 2018, Vol12, N°6.</a:t>
            </a:r>
          </a:p>
        </p:txBody>
      </p:sp>
    </p:spTree>
    <p:extLst>
      <p:ext uri="{BB962C8B-B14F-4D97-AF65-F5344CB8AC3E}">
        <p14:creationId xmlns:p14="http://schemas.microsoft.com/office/powerpoint/2010/main" val="3679009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Ã©sultat de recherche d'images pour &quot;alan turing&quot;">
            <a:extLst>
              <a:ext uri="{FF2B5EF4-FFF2-40B4-BE49-F238E27FC236}">
                <a16:creationId xmlns:a16="http://schemas.microsoft.com/office/drawing/2014/main" id="{C23A992C-080E-46F5-ADD6-24B25D2EA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5576"/>
            <a:ext cx="14640949" cy="121446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802305E-FF0A-4950-AED8-5A978A7F2979}"/>
              </a:ext>
            </a:extLst>
          </p:cNvPr>
          <p:cNvSpPr/>
          <p:nvPr/>
        </p:nvSpPr>
        <p:spPr>
          <a:xfrm>
            <a:off x="237744" y="-1755576"/>
            <a:ext cx="13920192" cy="11760629"/>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2" name="Titre 1"/>
          <p:cNvSpPr>
            <a:spLocks noGrp="1"/>
          </p:cNvSpPr>
          <p:nvPr>
            <p:ph type="title"/>
          </p:nvPr>
        </p:nvSpPr>
        <p:spPr>
          <a:xfrm>
            <a:off x="609600" y="1"/>
            <a:ext cx="10972800" cy="857232"/>
          </a:xfrm>
        </p:spPr>
        <p:txBody>
          <a:bodyPr>
            <a:normAutofit/>
          </a:bodyPr>
          <a:lstStyle/>
          <a:p>
            <a:r>
              <a:rPr lang="fr-FR" sz="4800" b="1" dirty="0">
                <a:solidFill>
                  <a:srgbClr val="7030A0"/>
                </a:solidFill>
              </a:rPr>
              <a:t>IA Forte, IA Faible…</a:t>
            </a:r>
          </a:p>
        </p:txBody>
      </p:sp>
      <p:sp>
        <p:nvSpPr>
          <p:cNvPr id="3" name="Espace réservé du contenu 2"/>
          <p:cNvSpPr>
            <a:spLocks noGrp="1"/>
          </p:cNvSpPr>
          <p:nvPr>
            <p:ph idx="1"/>
          </p:nvPr>
        </p:nvSpPr>
        <p:spPr>
          <a:xfrm>
            <a:off x="0" y="285728"/>
            <a:ext cx="12192000" cy="6572272"/>
          </a:xfrm>
        </p:spPr>
        <p:txBody>
          <a:bodyPr>
            <a:normAutofit fontScale="62500" lnSpcReduction="20000"/>
          </a:bodyPr>
          <a:lstStyle/>
          <a:p>
            <a:pPr>
              <a:buNone/>
            </a:pPr>
            <a:r>
              <a:rPr lang="fr-FR" dirty="0"/>
              <a:t> </a:t>
            </a:r>
          </a:p>
          <a:p>
            <a:endParaRPr lang="fr-FR" sz="4133" b="1" dirty="0"/>
          </a:p>
          <a:p>
            <a:r>
              <a:rPr lang="fr-FR" sz="4133" b="1" dirty="0"/>
              <a:t>Alan Turing</a:t>
            </a:r>
            <a:r>
              <a:rPr lang="fr-FR" sz="4133" dirty="0"/>
              <a:t> à partir de 1950 travaille sur l’intelligence de la machine, la notion d’intelligence artificielle arrive bien après. Deux branches se développent l’intelligence artificielle forte et faible.</a:t>
            </a:r>
          </a:p>
          <a:p>
            <a:endParaRPr lang="fr-FR" sz="4133" dirty="0"/>
          </a:p>
          <a:p>
            <a:r>
              <a:rPr lang="fr-FR" sz="4133" dirty="0"/>
              <a:t> </a:t>
            </a:r>
            <a:r>
              <a:rPr lang="fr-FR" sz="4133" b="1" i="1" dirty="0"/>
              <a:t>Dans l’intelligence artificielle forte </a:t>
            </a:r>
            <a:r>
              <a:rPr lang="fr-FR" sz="4133" dirty="0"/>
              <a:t>les programmes ou les </a:t>
            </a:r>
            <a:r>
              <a:rPr lang="fr-FR" sz="4133" u="sng" dirty="0"/>
              <a:t>algorithmes se superposent en couches </a:t>
            </a:r>
            <a:r>
              <a:rPr lang="fr-FR" sz="4133" dirty="0"/>
              <a:t>dans un ensemble complexe. </a:t>
            </a:r>
            <a:r>
              <a:rPr lang="fr-FR" sz="4133" u="sng" dirty="0"/>
              <a:t>La machine est porteuse d’un auto-apprentissage </a:t>
            </a:r>
            <a:r>
              <a:rPr lang="fr-FR" sz="4133" dirty="0"/>
              <a:t>développant un accroissement des potentiels finaux qui tendent vers les domaines de prédiction. Le stade ultime est le passage de l’auto-intégration à une compréhension. </a:t>
            </a:r>
          </a:p>
          <a:p>
            <a:endParaRPr lang="fr-FR" sz="4133" dirty="0"/>
          </a:p>
          <a:p>
            <a:r>
              <a:rPr lang="fr-FR" sz="4133" b="1" i="1" dirty="0"/>
              <a:t>L’intelligence artificielle faible </a:t>
            </a:r>
            <a:r>
              <a:rPr lang="fr-FR" sz="4133" dirty="0"/>
              <a:t>inclue des </a:t>
            </a:r>
            <a:r>
              <a:rPr lang="fr-FR" sz="4133" u="sng" dirty="0"/>
              <a:t>algorithmes simples </a:t>
            </a:r>
            <a:r>
              <a:rPr lang="fr-FR" sz="4133" dirty="0"/>
              <a:t>figés dans un but  d’ingénierie spécifique. La médecine du grand public met à disposition de machines intégrantes l’intelligence artificielle faible. Ex: La Télémédecine</a:t>
            </a:r>
          </a:p>
          <a:p>
            <a:endParaRPr lang="fr-F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839129" y="932723"/>
            <a:ext cx="7628281" cy="7200800"/>
          </a:xfrm>
        </p:spPr>
        <p:txBody>
          <a:bodyPr>
            <a:noAutofit/>
          </a:bodyPr>
          <a:lstStyle/>
          <a:p>
            <a:pPr marL="0" indent="0">
              <a:buNone/>
            </a:pPr>
            <a:endParaRPr lang="fr-FR" sz="2133" b="1" dirty="0">
              <a:latin typeface="Arial" charset="0"/>
              <a:ea typeface="Arial" charset="0"/>
              <a:cs typeface="Arial" charset="0"/>
            </a:endParaRPr>
          </a:p>
          <a:p>
            <a:pPr marL="0" indent="0">
              <a:buNone/>
            </a:pPr>
            <a:endParaRPr lang="fr-FR" sz="2133" b="1" dirty="0">
              <a:latin typeface="Arial" charset="0"/>
              <a:ea typeface="Arial" charset="0"/>
              <a:cs typeface="Arial" charset="0"/>
            </a:endParaRPr>
          </a:p>
          <a:p>
            <a:r>
              <a:rPr lang="fr-FR" sz="2133" b="1" dirty="0">
                <a:latin typeface="Arial" charset="0"/>
                <a:ea typeface="Arial" charset="0"/>
                <a:cs typeface="Arial" charset="0"/>
              </a:rPr>
              <a:t>Descartes</a:t>
            </a:r>
            <a:r>
              <a:rPr lang="fr-FR" sz="2133" dirty="0">
                <a:latin typeface="Arial" charset="0"/>
                <a:ea typeface="Arial" charset="0"/>
                <a:cs typeface="Arial" charset="0"/>
              </a:rPr>
              <a:t> dans son discours de la méthode disserte </a:t>
            </a:r>
            <a:r>
              <a:rPr lang="fr-FR" sz="2133" dirty="0">
                <a:solidFill>
                  <a:schemeClr val="bg1"/>
                </a:solidFill>
                <a:latin typeface="Arial" charset="0"/>
                <a:ea typeface="Arial" charset="0"/>
                <a:cs typeface="Arial" charset="0"/>
              </a:rPr>
              <a:t>au </a:t>
            </a:r>
            <a:r>
              <a:rPr lang="fr-FR" sz="2133" dirty="0">
                <a:latin typeface="Arial" charset="0"/>
                <a:ea typeface="Arial" charset="0"/>
                <a:cs typeface="Arial" charset="0"/>
              </a:rPr>
              <a:t> sujet  de </a:t>
            </a:r>
            <a:r>
              <a:rPr lang="fr-FR" sz="2133" u="sng" dirty="0">
                <a:latin typeface="Arial" charset="0"/>
                <a:ea typeface="Arial" charset="0"/>
                <a:cs typeface="Arial" charset="0"/>
              </a:rPr>
              <a:t>« L’intelligence est le </a:t>
            </a:r>
            <a:r>
              <a:rPr lang="fr-FR" sz="2133" u="sng" dirty="0">
                <a:solidFill>
                  <a:schemeClr val="tx1"/>
                </a:solidFill>
                <a:latin typeface="Arial" charset="0"/>
                <a:ea typeface="Arial" charset="0"/>
                <a:cs typeface="Arial" charset="0"/>
              </a:rPr>
              <a:t>propre de </a:t>
            </a:r>
            <a:r>
              <a:rPr lang="fr-FR" sz="2133" u="sng" dirty="0">
                <a:latin typeface="Arial" charset="0"/>
                <a:ea typeface="Arial" charset="0"/>
                <a:cs typeface="Arial" charset="0"/>
              </a:rPr>
              <a:t>l’Homme </a:t>
            </a:r>
            <a:br>
              <a:rPr lang="fr-FR" sz="2133" u="sng" dirty="0">
                <a:latin typeface="Arial" charset="0"/>
                <a:ea typeface="Arial" charset="0"/>
                <a:cs typeface="Arial" charset="0"/>
              </a:rPr>
            </a:br>
            <a:endParaRPr lang="fr-FR" sz="2133" u="sng" dirty="0">
              <a:latin typeface="Arial" charset="0"/>
              <a:ea typeface="Arial" charset="0"/>
              <a:cs typeface="Arial" charset="0"/>
            </a:endParaRPr>
          </a:p>
          <a:p>
            <a:pPr marL="0" indent="0" algn="ctr">
              <a:buNone/>
            </a:pPr>
            <a:r>
              <a:rPr lang="fr-FR" sz="2133" u="sng" dirty="0">
                <a:latin typeface="Arial" charset="0"/>
                <a:ea typeface="Arial" charset="0"/>
                <a:cs typeface="Arial" charset="0"/>
              </a:rPr>
              <a:t> L</a:t>
            </a:r>
            <a:r>
              <a:rPr lang="fr-FR" sz="2133" b="1" u="sng" dirty="0">
                <a:latin typeface="Arial" charset="0"/>
                <a:ea typeface="Arial" charset="0"/>
                <a:cs typeface="Arial" charset="0"/>
              </a:rPr>
              <a:t>’I</a:t>
            </a:r>
            <a:r>
              <a:rPr lang="fr-FR" sz="2133" u="sng" dirty="0">
                <a:latin typeface="Arial" charset="0"/>
                <a:ea typeface="Arial" charset="0"/>
                <a:cs typeface="Arial" charset="0"/>
              </a:rPr>
              <a:t>ntelligence </a:t>
            </a:r>
            <a:r>
              <a:rPr lang="fr-FR" sz="2133" b="1" u="sng" dirty="0">
                <a:latin typeface="Arial" charset="0"/>
                <a:ea typeface="Arial" charset="0"/>
                <a:cs typeface="Arial" charset="0"/>
              </a:rPr>
              <a:t>N</a:t>
            </a:r>
            <a:r>
              <a:rPr lang="fr-FR" sz="2133" u="sng" dirty="0">
                <a:latin typeface="Arial" charset="0"/>
                <a:ea typeface="Arial" charset="0"/>
                <a:cs typeface="Arial" charset="0"/>
              </a:rPr>
              <a:t>aturelle « </a:t>
            </a:r>
            <a:r>
              <a:rPr lang="fr-FR" sz="2133" b="1" u="sng" dirty="0">
                <a:latin typeface="Arial" charset="0"/>
                <a:ea typeface="Arial" charset="0"/>
                <a:cs typeface="Arial" charset="0"/>
              </a:rPr>
              <a:t>IN »</a:t>
            </a:r>
            <a:r>
              <a:rPr lang="fr-FR" sz="2133" u="sng" dirty="0">
                <a:latin typeface="Arial" charset="0"/>
                <a:ea typeface="Arial" charset="0"/>
                <a:cs typeface="Arial" charset="0"/>
              </a:rPr>
              <a:t>.</a:t>
            </a:r>
            <a:endParaRPr lang="fr-FR" sz="2133" b="1" dirty="0">
              <a:latin typeface="Arial" charset="0"/>
              <a:ea typeface="Arial" charset="0"/>
              <a:cs typeface="Arial" charset="0"/>
            </a:endParaRPr>
          </a:p>
          <a:p>
            <a:r>
              <a:rPr lang="fr-FR" sz="2133" dirty="0">
                <a:latin typeface="Arial" charset="0"/>
                <a:ea typeface="Arial" charset="0"/>
                <a:cs typeface="Arial" charset="0"/>
              </a:rPr>
              <a:t>Une machine dite intelligente ! Analyse, transcrit, solutionne à partir de programmations plus ou </a:t>
            </a:r>
            <a:r>
              <a:rPr lang="fr-FR" sz="2133" dirty="0">
                <a:solidFill>
                  <a:schemeClr val="tx1"/>
                </a:solidFill>
                <a:latin typeface="Arial" charset="0"/>
                <a:ea typeface="Arial" charset="0"/>
                <a:cs typeface="Arial" charset="0"/>
              </a:rPr>
              <a:t>moins</a:t>
            </a:r>
            <a:r>
              <a:rPr lang="fr-FR" sz="2133" dirty="0">
                <a:latin typeface="Arial" charset="0"/>
                <a:ea typeface="Arial" charset="0"/>
                <a:cs typeface="Arial" charset="0"/>
              </a:rPr>
              <a:t> sophistiquées et complexes issues d’algorithmes. A nos stades de connaissance l’analyse cognitive humaine ne peut être transposée hors de la matrice humaine.</a:t>
            </a:r>
          </a:p>
          <a:p>
            <a:pPr marL="0" indent="0" algn="ctr">
              <a:buNone/>
            </a:pPr>
            <a:r>
              <a:rPr lang="fr-FR" sz="2133" u="sng" dirty="0">
                <a:latin typeface="Arial" charset="0"/>
                <a:ea typeface="Arial" charset="0"/>
                <a:cs typeface="Arial" charset="0"/>
              </a:rPr>
              <a:t>L’</a:t>
            </a:r>
            <a:r>
              <a:rPr lang="fr-FR" sz="2133" b="1" u="sng" dirty="0">
                <a:latin typeface="Arial" charset="0"/>
                <a:ea typeface="Arial" charset="0"/>
                <a:cs typeface="Arial" charset="0"/>
              </a:rPr>
              <a:t>I</a:t>
            </a:r>
            <a:r>
              <a:rPr lang="fr-FR" sz="2133" u="sng" dirty="0">
                <a:latin typeface="Arial" charset="0"/>
                <a:ea typeface="Arial" charset="0"/>
                <a:cs typeface="Arial" charset="0"/>
              </a:rPr>
              <a:t>ntelligence dite </a:t>
            </a:r>
            <a:r>
              <a:rPr lang="fr-FR" sz="2133" b="1" u="sng" dirty="0">
                <a:latin typeface="Arial" charset="0"/>
                <a:ea typeface="Arial" charset="0"/>
                <a:cs typeface="Arial" charset="0"/>
              </a:rPr>
              <a:t>A</a:t>
            </a:r>
            <a:r>
              <a:rPr lang="fr-FR" sz="2133" u="sng" dirty="0">
                <a:latin typeface="Arial" charset="0"/>
                <a:ea typeface="Arial" charset="0"/>
                <a:cs typeface="Arial" charset="0"/>
              </a:rPr>
              <a:t>rtificielle « </a:t>
            </a:r>
            <a:r>
              <a:rPr lang="fr-FR" sz="2133" b="1" u="sng" dirty="0">
                <a:latin typeface="Arial" charset="0"/>
                <a:ea typeface="Arial" charset="0"/>
                <a:cs typeface="Arial" charset="0"/>
              </a:rPr>
              <a:t>IA » </a:t>
            </a:r>
            <a:r>
              <a:rPr lang="fr-FR" sz="2133" u="sng" dirty="0">
                <a:latin typeface="Arial" charset="0"/>
                <a:ea typeface="Arial" charset="0"/>
                <a:cs typeface="Arial" charset="0"/>
              </a:rPr>
              <a:t>est la sommation d’intégration et non de compréhension.</a:t>
            </a:r>
          </a:p>
          <a:p>
            <a:endParaRPr lang="fr-FR" sz="2133" dirty="0">
              <a:latin typeface="Arial" charset="0"/>
              <a:ea typeface="Arial" charset="0"/>
              <a:cs typeface="Arial" charset="0"/>
            </a:endParaRPr>
          </a:p>
        </p:txBody>
      </p:sp>
      <p:sp>
        <p:nvSpPr>
          <p:cNvPr id="2" name="Titre 1"/>
          <p:cNvSpPr>
            <a:spLocks noGrp="1"/>
          </p:cNvSpPr>
          <p:nvPr>
            <p:ph type="title"/>
          </p:nvPr>
        </p:nvSpPr>
        <p:spPr>
          <a:xfrm>
            <a:off x="5270643" y="403458"/>
            <a:ext cx="7084397" cy="529265"/>
          </a:xfrm>
          <a:ln>
            <a:noFill/>
          </a:ln>
        </p:spPr>
        <p:txBody>
          <a:bodyPr>
            <a:normAutofit fontScale="90000"/>
          </a:bodyPr>
          <a:lstStyle/>
          <a:p>
            <a:r>
              <a:rPr lang="fr-FR" sz="4800" b="1" dirty="0">
                <a:solidFill>
                  <a:schemeClr val="accent3">
                    <a:lumMod val="50000"/>
                  </a:schemeClr>
                </a:solidFill>
                <a:latin typeface="Arial" charset="0"/>
                <a:ea typeface="Arial" charset="0"/>
                <a:cs typeface="Arial" charset="0"/>
              </a:rPr>
              <a:t>Quelques Explications :</a:t>
            </a:r>
          </a:p>
        </p:txBody>
      </p:sp>
      <p:pic>
        <p:nvPicPr>
          <p:cNvPr id="6" name="Image 5"/>
          <p:cNvPicPr>
            <a:picLocks noChangeAspect="1"/>
          </p:cNvPicPr>
          <p:nvPr/>
        </p:nvPicPr>
        <p:blipFill>
          <a:blip r:embed="rId3"/>
          <a:stretch>
            <a:fillRect/>
          </a:stretch>
        </p:blipFill>
        <p:spPr>
          <a:xfrm>
            <a:off x="-13871" y="0"/>
            <a:ext cx="4853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D7DAE1-8AB5-6544-8B6C-CA133E34B3D2}"/>
              </a:ext>
            </a:extLst>
          </p:cNvPr>
          <p:cNvSpPr>
            <a:spLocks noGrp="1"/>
          </p:cNvSpPr>
          <p:nvPr>
            <p:ph type="title"/>
          </p:nvPr>
        </p:nvSpPr>
        <p:spPr>
          <a:xfrm>
            <a:off x="197427" y="609600"/>
            <a:ext cx="10162309" cy="1320800"/>
          </a:xfrm>
        </p:spPr>
        <p:txBody>
          <a:bodyPr/>
          <a:lstStyle/>
          <a:p>
            <a:r>
              <a:rPr lang="fr-FR" b="1" dirty="0"/>
              <a:t>Télémédecine &amp; évolutions technologiques </a:t>
            </a:r>
            <a:endParaRPr lang="fr-FR" dirty="0"/>
          </a:p>
        </p:txBody>
      </p:sp>
      <p:sp>
        <p:nvSpPr>
          <p:cNvPr id="3" name="Espace réservé du contenu 2">
            <a:extLst>
              <a:ext uri="{FF2B5EF4-FFF2-40B4-BE49-F238E27FC236}">
                <a16:creationId xmlns:a16="http://schemas.microsoft.com/office/drawing/2014/main" id="{B868C62C-731B-E949-92E9-66BDBF10486C}"/>
              </a:ext>
            </a:extLst>
          </p:cNvPr>
          <p:cNvSpPr>
            <a:spLocks noGrp="1"/>
          </p:cNvSpPr>
          <p:nvPr>
            <p:ph idx="1"/>
          </p:nvPr>
        </p:nvSpPr>
        <p:spPr>
          <a:xfrm>
            <a:off x="838200" y="1825625"/>
            <a:ext cx="7248895" cy="4351338"/>
          </a:xfrm>
        </p:spPr>
        <p:txBody>
          <a:bodyPr/>
          <a:lstStyle/>
          <a:p>
            <a:pPr marL="0" indent="0">
              <a:buNone/>
            </a:pPr>
            <a:r>
              <a:rPr lang="fr-FR" dirty="0"/>
              <a:t>  </a:t>
            </a:r>
          </a:p>
        </p:txBody>
      </p:sp>
      <p:pic>
        <p:nvPicPr>
          <p:cNvPr id="5" name="Image 4">
            <a:extLst>
              <a:ext uri="{FF2B5EF4-FFF2-40B4-BE49-F238E27FC236}">
                <a16:creationId xmlns:a16="http://schemas.microsoft.com/office/drawing/2014/main" id="{D580E4CF-9864-C243-BA30-32F6FCE1D9C5}"/>
              </a:ext>
            </a:extLst>
          </p:cNvPr>
          <p:cNvPicPr>
            <a:picLocks noChangeAspect="1"/>
          </p:cNvPicPr>
          <p:nvPr/>
        </p:nvPicPr>
        <p:blipFill rotWithShape="1">
          <a:blip r:embed="rId2"/>
          <a:srcRect l="34401" t="10287" r="36614" b="9803"/>
          <a:stretch/>
        </p:blipFill>
        <p:spPr>
          <a:xfrm>
            <a:off x="9619508" y="1217755"/>
            <a:ext cx="2375065" cy="5030645"/>
          </a:xfrm>
          <a:prstGeom prst="rect">
            <a:avLst/>
          </a:prstGeom>
        </p:spPr>
      </p:pic>
      <p:sp>
        <p:nvSpPr>
          <p:cNvPr id="6" name="ZoneTexte 5">
            <a:extLst>
              <a:ext uri="{FF2B5EF4-FFF2-40B4-BE49-F238E27FC236}">
                <a16:creationId xmlns:a16="http://schemas.microsoft.com/office/drawing/2014/main" id="{38E12D96-E8E9-48FF-B388-E3E8457386DA}"/>
              </a:ext>
            </a:extLst>
          </p:cNvPr>
          <p:cNvSpPr txBox="1"/>
          <p:nvPr/>
        </p:nvSpPr>
        <p:spPr>
          <a:xfrm>
            <a:off x="197427" y="1675288"/>
            <a:ext cx="9306496" cy="4431983"/>
          </a:xfrm>
          <a:prstGeom prst="rect">
            <a:avLst/>
          </a:prstGeom>
          <a:noFill/>
        </p:spPr>
        <p:txBody>
          <a:bodyPr wrap="square">
            <a:spAutoFit/>
          </a:bodyPr>
          <a:lstStyle/>
          <a:p>
            <a:pPr algn="just"/>
            <a:r>
              <a:rPr lang="fr-FR" sz="1800" b="1" dirty="0">
                <a:solidFill>
                  <a:srgbClr val="000000"/>
                </a:solidFill>
                <a:effectLst/>
                <a:latin typeface="Times" panose="02020603050405020304" pitchFamily="18"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rgbClr val="000000"/>
                </a:solidFill>
                <a:effectLst/>
                <a:latin typeface="Times" panose="02020603050405020304" pitchFamily="18" charset="0"/>
                <a:ea typeface="Calibri" panose="020F0502020204030204" pitchFamily="34" charset="0"/>
                <a:cs typeface="Times New Roman" panose="02020603050405020304" pitchFamily="18" charset="0"/>
              </a:rPr>
              <a:t>Si l’intelligence artificielle n’en est qu’à ses balbutiements elle sera à l’avenir un allié de taille pour le développement de la télémédecine.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rgbClr val="2F5496"/>
                </a:solidFill>
                <a:effectLst/>
                <a:latin typeface="Times" panose="02020603050405020304" pitchFamily="18" charset="0"/>
                <a:ea typeface="Calibri" panose="020F0502020204030204" pitchFamily="34" charset="0"/>
                <a:cs typeface="Times New Roman" panose="02020603050405020304" pitchFamily="18" charset="0"/>
              </a:rPr>
              <a:t>D’ores et déjà l’intelligence artificielle combinée à la vidéo permet de déterminer à distance par photo-pléthysmographie, sans capteurs, des constantes corporelles comme la fréquence cardiaque, la saturation en oxygène du sang, le rythme respiratoire et des valeurs interpolées comme l’état de stress.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400" dirty="0">
                <a:solidFill>
                  <a:srgbClr val="2F5496"/>
                </a:solidFill>
                <a:effectLst/>
                <a:latin typeface="Times" panose="02020603050405020304" pitchFamily="18" charset="0"/>
                <a:ea typeface="Calibri" panose="020F0502020204030204" pitchFamily="34" charset="0"/>
                <a:cs typeface="Times New Roman" panose="02020603050405020304" pitchFamily="18" charset="0"/>
              </a:rPr>
              <a:t>La photo-pléthysmographie (technique d'exploration fonctionnelle vasculaire non invasive)</a:t>
            </a:r>
            <a:r>
              <a:rPr lang="fr-FR" sz="2400"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a:solidFill>
                  <a:srgbClr val="2F5496"/>
                </a:solidFill>
                <a:effectLst/>
                <a:latin typeface="Times" panose="02020603050405020304" pitchFamily="18" charset="0"/>
                <a:ea typeface="Calibri" panose="020F0502020204030204" pitchFamily="34" charset="0"/>
                <a:cs typeface="Times New Roman" panose="02020603050405020304" pitchFamily="18" charset="0"/>
              </a:rPr>
              <a:t>étudie par traitement du signal vidéo les micro variations de couleur de la peau et calcule les paramètres biologiques au moyen d’algorithmes et d’intelligence artificielle.</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CB21E15C-9F98-4884-B0D5-92B67A47454B}"/>
              </a:ext>
            </a:extLst>
          </p:cNvPr>
          <p:cNvSpPr txBox="1"/>
          <p:nvPr/>
        </p:nvSpPr>
        <p:spPr>
          <a:xfrm>
            <a:off x="838200" y="1309255"/>
            <a:ext cx="8303202" cy="646331"/>
          </a:xfrm>
          <a:prstGeom prst="rect">
            <a:avLst/>
          </a:prstGeom>
          <a:noFill/>
        </p:spPr>
        <p:txBody>
          <a:bodyPr wrap="square">
            <a:spAutoFit/>
          </a:bodyPr>
          <a:lstStyle/>
          <a:p>
            <a:r>
              <a:rPr lang="fr-FR" sz="1800" b="1" i="1" dirty="0">
                <a:effectLst/>
                <a:latin typeface="Calibri" panose="020F0502020204030204" pitchFamily="34" charset="0"/>
                <a:ea typeface="Calibri" panose="020F0502020204030204" pitchFamily="34" charset="0"/>
                <a:cs typeface="Times New Roman" panose="02020603050405020304" pitchFamily="18" charset="0"/>
              </a:rPr>
              <a:t>« Les Hommes n'acceptent le changement que quand il y a nécessité et Ils ne voient la nécessité que dans la crise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expliquait Jean Monnet</a:t>
            </a:r>
            <a:endParaRPr lang="fr-FR" b="1" dirty="0"/>
          </a:p>
        </p:txBody>
      </p:sp>
    </p:spTree>
    <p:extLst>
      <p:ext uri="{BB962C8B-B14F-4D97-AF65-F5344CB8AC3E}">
        <p14:creationId xmlns:p14="http://schemas.microsoft.com/office/powerpoint/2010/main" val="3863228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2E67DA-6F97-7D45-B4D0-00F3E786AB0B}"/>
              </a:ext>
            </a:extLst>
          </p:cNvPr>
          <p:cNvSpPr>
            <a:spLocks noGrp="1"/>
          </p:cNvSpPr>
          <p:nvPr>
            <p:ph type="title"/>
          </p:nvPr>
        </p:nvSpPr>
        <p:spPr>
          <a:xfrm>
            <a:off x="1367480" y="0"/>
            <a:ext cx="5848865" cy="1062681"/>
          </a:xfrm>
        </p:spPr>
        <p:txBody>
          <a:bodyPr>
            <a:normAutofit fontScale="90000"/>
          </a:bodyPr>
          <a:lstStyle/>
          <a:p>
            <a:pPr marL="0" marR="0" lvl="0" indent="0" defTabSz="914400" rtl="0" eaLnBrk="0" fontAlgn="base" latinLnBrk="0" hangingPunct="0">
              <a:lnSpc>
                <a:spcPct val="100000"/>
              </a:lnSpc>
              <a:spcBef>
                <a:spcPct val="0"/>
              </a:spcBef>
              <a:spcAft>
                <a:spcPct val="0"/>
              </a:spcAft>
              <a:tabLst/>
            </a:pPr>
            <a:r>
              <a:rPr kumimoji="0" lang="fr-FR" altLang="fr-FR" sz="1800" b="0" i="1" u="none" strike="noStrike" cap="none" normalizeH="0" baseline="0" dirty="0">
                <a:ln>
                  <a:noFill/>
                </a:ln>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Chère </a:t>
            </a:r>
            <a:r>
              <a:rPr kumimoji="0" lang="fr-FR" altLang="fr-FR" sz="1800" b="0" i="1" u="none" strike="noStrike" cap="none" normalizeH="0" baseline="0" dirty="0" err="1">
                <a:ln>
                  <a:noFill/>
                </a:ln>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Lampétie</a:t>
            </a:r>
            <a:r>
              <a:rPr kumimoji="0" lang="fr-FR" altLang="fr-FR" sz="1800" b="0" i="1" u="none" strike="noStrike" cap="none" normalizeH="0" baseline="0" dirty="0">
                <a:ln>
                  <a:noFill/>
                </a:ln>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nos Médecins; nos Trésors nationaux vivants! se rappellent tous de la première phrase de leur </a:t>
            </a:r>
            <a:r>
              <a:rPr kumimoji="0" lang="fr-FR" altLang="fr-FR" sz="1800" b="1" i="1" u="none" strike="noStrike" cap="none" normalizeH="0" baseline="0" dirty="0">
                <a:ln>
                  <a:noFill/>
                </a:ln>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serment d’Hippocrate </a:t>
            </a:r>
            <a:r>
              <a:rPr kumimoji="0" lang="fr-FR" altLang="fr-FR" sz="1800" b="0" i="1" u="none" strike="noStrike" cap="none" normalizeH="0" baseline="0" dirty="0">
                <a:ln>
                  <a:noFill/>
                </a:ln>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a:t>
            </a:r>
            <a:r>
              <a:rPr kumimoji="0" lang="fr-FR" altLang="fr-FR" sz="1800" b="0" i="1" u="sng" strike="noStrike" cap="none" normalizeH="0" baseline="0" dirty="0">
                <a:ln>
                  <a:noFill/>
                </a:ln>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je jure par Apollon m</a:t>
            </a:r>
            <a:r>
              <a:rPr kumimoji="0" lang="fr-FR" altLang="fr-FR" sz="1800" b="0" i="1" u="sng" strike="noStrike" cap="none" normalizeH="0" baseline="0" dirty="0">
                <a:ln>
                  <a:noFill/>
                </a:ln>
                <a:solidFill>
                  <a:schemeClr val="accent6">
                    <a:lumMod val="50000"/>
                  </a:schemeClr>
                </a:solidFill>
                <a:effectLst/>
                <a:latin typeface="Calibri" panose="020F0502020204030204" pitchFamily="34" charset="0"/>
                <a:ea typeface="Times New Roman" panose="02020603050405020304" pitchFamily="18" charset="0"/>
                <a:cs typeface="Arial" panose="020B0604020202020204" pitchFamily="34" charset="0"/>
              </a:rPr>
              <a:t>é</a:t>
            </a:r>
            <a:r>
              <a:rPr kumimoji="0" lang="fr-FR" altLang="fr-FR" sz="1800" b="0" i="1" u="sng" strike="noStrike" cap="none" normalizeH="0" baseline="0" dirty="0">
                <a:ln>
                  <a:noFill/>
                </a:ln>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decin, par Ascl</a:t>
            </a:r>
            <a:r>
              <a:rPr kumimoji="0" lang="fr-FR" altLang="fr-FR" sz="1800" b="0" i="1" u="sng" strike="noStrike" cap="none" normalizeH="0" baseline="0" dirty="0">
                <a:ln>
                  <a:noFill/>
                </a:ln>
                <a:solidFill>
                  <a:schemeClr val="accent6">
                    <a:lumMod val="50000"/>
                  </a:schemeClr>
                </a:solidFill>
                <a:effectLst/>
                <a:latin typeface="Calibri" panose="020F0502020204030204" pitchFamily="34" charset="0"/>
                <a:ea typeface="Times New Roman" panose="02020603050405020304" pitchFamily="18" charset="0"/>
                <a:cs typeface="Arial" panose="020B0604020202020204" pitchFamily="34" charset="0"/>
              </a:rPr>
              <a:t>é</a:t>
            </a:r>
            <a:r>
              <a:rPr kumimoji="0" lang="fr-FR" altLang="fr-FR" sz="1800" b="0" i="1" u="sng" strike="noStrike" cap="none" normalizeH="0" baseline="0" dirty="0">
                <a:ln>
                  <a:noFill/>
                </a:ln>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pios, par Hygie et Panac</a:t>
            </a:r>
            <a:r>
              <a:rPr kumimoji="0" lang="fr-FR" altLang="fr-FR" sz="1800" b="0" i="1" u="sng" strike="noStrike" cap="none" normalizeH="0" baseline="0" dirty="0">
                <a:ln>
                  <a:noFill/>
                </a:ln>
                <a:solidFill>
                  <a:schemeClr val="accent6">
                    <a:lumMod val="50000"/>
                  </a:schemeClr>
                </a:solidFill>
                <a:effectLst/>
                <a:latin typeface="Calibri" panose="020F0502020204030204" pitchFamily="34" charset="0"/>
                <a:ea typeface="Times New Roman" panose="02020603050405020304" pitchFamily="18" charset="0"/>
                <a:cs typeface="Arial" panose="020B0604020202020204" pitchFamily="34" charset="0"/>
              </a:rPr>
              <a:t>é</a:t>
            </a:r>
            <a:r>
              <a:rPr kumimoji="0" lang="fr-FR" altLang="fr-FR" sz="1800" b="0" i="1" u="sng" strike="noStrike" cap="none" normalizeH="0" baseline="0" dirty="0">
                <a:ln>
                  <a:noFill/>
                </a:ln>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e, toutes les d</a:t>
            </a:r>
            <a:r>
              <a:rPr kumimoji="0" lang="fr-FR" altLang="fr-FR" sz="1800" b="0" i="1" u="sng" strike="noStrike" cap="none" normalizeH="0" baseline="0" dirty="0">
                <a:ln>
                  <a:noFill/>
                </a:ln>
                <a:solidFill>
                  <a:schemeClr val="accent6">
                    <a:lumMod val="50000"/>
                  </a:schemeClr>
                </a:solidFill>
                <a:effectLst/>
                <a:latin typeface="Calibri" panose="020F0502020204030204" pitchFamily="34" charset="0"/>
                <a:ea typeface="Times New Roman" panose="02020603050405020304" pitchFamily="18" charset="0"/>
                <a:cs typeface="Arial" panose="020B0604020202020204" pitchFamily="34" charset="0"/>
              </a:rPr>
              <a:t>é</a:t>
            </a:r>
            <a:r>
              <a:rPr kumimoji="0" lang="fr-FR" altLang="fr-FR" sz="1800" b="0" i="1" u="sng" strike="noStrike" cap="none" normalizeH="0" baseline="0" dirty="0">
                <a:ln>
                  <a:noFill/>
                </a:ln>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esses, les prenant </a:t>
            </a:r>
            <a:r>
              <a:rPr kumimoji="0" lang="fr-FR" altLang="fr-FR" sz="1800" b="0" i="1" u="sng" strike="noStrike" cap="none" normalizeH="0" baseline="0" dirty="0">
                <a:ln>
                  <a:noFill/>
                </a:ln>
                <a:solidFill>
                  <a:schemeClr val="accent6">
                    <a:lumMod val="50000"/>
                  </a:schemeClr>
                </a:solidFill>
                <a:effectLst/>
                <a:latin typeface="Calibri" panose="020F0502020204030204" pitchFamily="34" charset="0"/>
                <a:ea typeface="Times New Roman" panose="02020603050405020304" pitchFamily="18" charset="0"/>
                <a:cs typeface="Arial" panose="020B0604020202020204" pitchFamily="34" charset="0"/>
              </a:rPr>
              <a:t>à</a:t>
            </a:r>
            <a:r>
              <a:rPr kumimoji="0" lang="fr-FR" altLang="fr-FR" sz="1800" b="0" i="1" u="sng" strike="noStrike" cap="none" normalizeH="0" baseline="0" dirty="0">
                <a:ln>
                  <a:noFill/>
                </a:ln>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 t</a:t>
            </a:r>
            <a:r>
              <a:rPr kumimoji="0" lang="fr-FR" altLang="fr-FR" sz="1800" b="0" i="1" u="sng" strike="noStrike" cap="none" normalizeH="0" baseline="0" dirty="0">
                <a:ln>
                  <a:noFill/>
                </a:ln>
                <a:solidFill>
                  <a:schemeClr val="accent6">
                    <a:lumMod val="50000"/>
                  </a:schemeClr>
                </a:solidFill>
                <a:effectLst/>
                <a:latin typeface="Calibri" panose="020F0502020204030204" pitchFamily="34" charset="0"/>
                <a:ea typeface="Times New Roman" panose="02020603050405020304" pitchFamily="18" charset="0"/>
                <a:cs typeface="Arial" panose="020B0604020202020204" pitchFamily="34" charset="0"/>
              </a:rPr>
              <a:t>é</a:t>
            </a:r>
            <a:r>
              <a:rPr kumimoji="0" lang="fr-FR" altLang="fr-FR" sz="1800" b="0" i="1" u="sng" strike="noStrike" cap="none" normalizeH="0" baseline="0" dirty="0">
                <a:ln>
                  <a:noFill/>
                </a:ln>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moin que je remplirai, suivant mes forces et ma capacité le serment et l’engagement suivant… »                                                             </a:t>
            </a:r>
            <a:r>
              <a:rPr kumimoji="0" lang="fr-FR" altLang="fr-FR" sz="1800" b="0" i="1" u="none" strike="noStrike" cap="none" normalizeH="0" baseline="0" dirty="0">
                <a:ln>
                  <a:noFill/>
                </a:ln>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rPr>
              <a:t>-Dîtes nous en quelques mots qui vous êtes, nous savons déjà que vous êtes la Mère de Panacée ?</a:t>
            </a:r>
            <a:br>
              <a:rPr kumimoji="0" lang="fr-FR" altLang="fr-FR"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kumimoji="0" lang="fr-FR" altLang="fr-FR"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kumimoji="0" lang="fr-FR" altLang="fr-FR"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kumimoji="0" lang="fr-FR" altLang="fr-FR"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kumimoji="0" lang="fr-FR" altLang="fr-FR"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kumimoji="0" lang="fr-FR" altLang="fr-FR"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br>
              <a:rPr kumimoji="0" lang="fr-FR" altLang="fr-FR"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kumimoji="0" lang="fr-FR" altLang="fr-FR"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kumimoji="0" lang="fr-FR" altLang="fr-FR" sz="1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fr-FR" sz="4400" dirty="0">
                <a:effectLst/>
                <a:latin typeface="Cambria" panose="02040503050406030204" pitchFamily="18" charset="0"/>
                <a:ea typeface="MS Mincho" panose="02020609040205080304" pitchFamily="49" charset="-128"/>
                <a:cs typeface="Times New Roman" panose="02020603050405020304" pitchFamily="18" charset="0"/>
              </a:rPr>
            </a:br>
            <a:endParaRPr lang="fr-FR" dirty="0"/>
          </a:p>
        </p:txBody>
      </p:sp>
      <p:pic>
        <p:nvPicPr>
          <p:cNvPr id="4" name="Espace réservé du contenu 3">
            <a:extLst>
              <a:ext uri="{FF2B5EF4-FFF2-40B4-BE49-F238E27FC236}">
                <a16:creationId xmlns:a16="http://schemas.microsoft.com/office/drawing/2014/main" id="{425D04D8-EEE9-A046-A240-7D11CCA84CD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92995" y="1419"/>
            <a:ext cx="4399005" cy="5665347"/>
          </a:xfrm>
        </p:spPr>
      </p:pic>
      <p:sp>
        <p:nvSpPr>
          <p:cNvPr id="3" name="ZoneTexte 2">
            <a:extLst>
              <a:ext uri="{FF2B5EF4-FFF2-40B4-BE49-F238E27FC236}">
                <a16:creationId xmlns:a16="http://schemas.microsoft.com/office/drawing/2014/main" id="{3327E741-E6C3-1D42-8CD2-C0C9FB374A56}"/>
              </a:ext>
            </a:extLst>
          </p:cNvPr>
          <p:cNvSpPr txBox="1"/>
          <p:nvPr/>
        </p:nvSpPr>
        <p:spPr>
          <a:xfrm>
            <a:off x="93160" y="2239586"/>
            <a:ext cx="6357068" cy="4524315"/>
          </a:xfrm>
          <a:prstGeom prst="rect">
            <a:avLst/>
          </a:prstGeom>
          <a:noFill/>
        </p:spPr>
        <p:txBody>
          <a:bodyPr wrap="square" rtlCol="0">
            <a:spAutoFit/>
          </a:bodyPr>
          <a:lstStyle/>
          <a:p>
            <a:pPr lvl="0" defTabSz="914400" eaLnBrk="0" fontAlgn="base" hangingPunct="0">
              <a:spcBef>
                <a:spcPct val="0"/>
              </a:spcBef>
              <a:spcAft>
                <a:spcPct val="0"/>
              </a:spcAft>
            </a:pPr>
            <a:r>
              <a:rPr lang="fr-FR" sz="2400" dirty="0">
                <a:solidFill>
                  <a:srgbClr val="FF0000"/>
                </a:solidFill>
                <a:latin typeface="Brush Script MT" panose="03060802040406070304" pitchFamily="66" charset="0"/>
                <a:ea typeface="MS Mincho" panose="02020609040205080304" pitchFamily="49" charset="-128"/>
                <a:cs typeface="Times New Roman" panose="02020603050405020304" pitchFamily="18" charset="0"/>
              </a:rPr>
              <a:t>Mon nom se rapporte à la racine qui évoque la lumière solaire et </a:t>
            </a:r>
            <a:r>
              <a:rPr lang="fr-FR" sz="2400" b="1" dirty="0">
                <a:solidFill>
                  <a:srgbClr val="FF0000"/>
                </a:solidFill>
                <a:latin typeface="Brush Script MT" panose="03060802040406070304" pitchFamily="66" charset="0"/>
                <a:ea typeface="MS Mincho" panose="02020609040205080304" pitchFamily="49" charset="-128"/>
                <a:cs typeface="Times New Roman" panose="02020603050405020304" pitchFamily="18" charset="0"/>
              </a:rPr>
              <a:t>l’Empathie.</a:t>
            </a:r>
            <a:r>
              <a:rPr lang="fr-FR" sz="2400" dirty="0">
                <a:solidFill>
                  <a:srgbClr val="FF0000"/>
                </a:solidFill>
                <a:latin typeface="Brush Script MT" panose="03060802040406070304" pitchFamily="66" charset="0"/>
                <a:ea typeface="MS Mincho" panose="02020609040205080304" pitchFamily="49" charset="-128"/>
                <a:cs typeface="Times New Roman" panose="02020603050405020304" pitchFamily="18" charset="0"/>
              </a:rPr>
              <a:t>(</a:t>
            </a:r>
            <a:r>
              <a:rPr lang="fr-FR" sz="2400" dirty="0" err="1">
                <a:solidFill>
                  <a:srgbClr val="FF0000"/>
                </a:solidFill>
                <a:latin typeface="Brush Script MT" panose="03060802040406070304" pitchFamily="66" charset="0"/>
                <a:ea typeface="MS Mincho" panose="02020609040205080304" pitchFamily="49" charset="-128"/>
                <a:cs typeface="Times New Roman" panose="02020603050405020304" pitchFamily="18" charset="0"/>
              </a:rPr>
              <a:t>Empathos</a:t>
            </a:r>
            <a:r>
              <a:rPr lang="fr-FR" sz="2400" dirty="0">
                <a:solidFill>
                  <a:srgbClr val="FF0000"/>
                </a:solidFill>
                <a:latin typeface="Brush Script MT" panose="03060802040406070304" pitchFamily="66" charset="0"/>
                <a:ea typeface="MS Mincho" panose="02020609040205080304" pitchFamily="49" charset="-128"/>
                <a:cs typeface="Times New Roman" panose="02020603050405020304" pitchFamily="18" charset="0"/>
              </a:rPr>
              <a:t> en Grec=se mettre dans la </a:t>
            </a:r>
            <a:r>
              <a:rPr lang="fr-FR" sz="2400" b="1" dirty="0">
                <a:solidFill>
                  <a:srgbClr val="FF0000"/>
                </a:solidFill>
                <a:latin typeface="Brush Script MT" panose="03060802040406070304" pitchFamily="66" charset="0"/>
                <a:ea typeface="MS Mincho" panose="02020609040205080304" pitchFamily="49" charset="-128"/>
                <a:cs typeface="Times New Roman" panose="02020603050405020304" pitchFamily="18" charset="0"/>
              </a:rPr>
              <a:t>pathologie</a:t>
            </a:r>
            <a:r>
              <a:rPr lang="fr-FR" sz="2400" dirty="0">
                <a:solidFill>
                  <a:srgbClr val="FF0000"/>
                </a:solidFill>
                <a:latin typeface="Brush Script MT" panose="03060802040406070304" pitchFamily="66" charset="0"/>
                <a:ea typeface="MS Mincho" panose="02020609040205080304" pitchFamily="49" charset="-128"/>
                <a:cs typeface="Times New Roman" panose="02020603050405020304" pitchFamily="18" charset="0"/>
              </a:rPr>
              <a:t> de l’autre)</a:t>
            </a:r>
          </a:p>
          <a:p>
            <a:r>
              <a:rPr lang="fr-FR" sz="2400" dirty="0">
                <a:solidFill>
                  <a:srgbClr val="FF0000"/>
                </a:solidFill>
                <a:latin typeface="Brush Script MT" panose="03060802040406070304" pitchFamily="66" charset="0"/>
                <a:ea typeface="MS Mincho" panose="02020609040205080304" pitchFamily="49" charset="-128"/>
                <a:cs typeface="Times New Roman" panose="02020603050405020304" pitchFamily="18" charset="0"/>
              </a:rPr>
              <a:t>Mon Père Hélios (le soleil) avec ma mère la nymphe Clymène(Océanide) ont eu deux filles, Hygie et moi-même .je fus la femme d’Asclépios (Esculape)cité aussi dans le serment d’Hippocrate et la mère de Machaon, </a:t>
            </a:r>
            <a:endParaRPr kumimoji="0" lang="fr-FR" altLang="fr-FR" sz="2400" b="0"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r-FR" sz="2400" dirty="0">
                <a:solidFill>
                  <a:srgbClr val="FF0000"/>
                </a:solidFill>
                <a:effectLst/>
                <a:latin typeface="Brush Script MT" panose="03060802040406070304" pitchFamily="66" charset="0"/>
                <a:ea typeface="MS Mincho" panose="02020609040205080304" pitchFamily="49" charset="-128"/>
                <a:cs typeface="Times New Roman" panose="02020603050405020304" pitchFamily="18" charset="0"/>
              </a:rPr>
              <a:t>Mon nom se Hygie et de Panacée comme vous le savez. Machaon fut un prétendant d’Hélène qui participa à la guerre de Troie, il était </a:t>
            </a:r>
            <a:r>
              <a:rPr lang="fr-FR" sz="2400" b="1" dirty="0">
                <a:solidFill>
                  <a:srgbClr val="FF0000"/>
                </a:solidFill>
                <a:effectLst/>
                <a:latin typeface="Brush Script MT" panose="03060802040406070304" pitchFamily="66" charset="0"/>
                <a:ea typeface="MS Mincho" panose="02020609040205080304" pitchFamily="49" charset="-128"/>
                <a:cs typeface="Times New Roman" panose="02020603050405020304" pitchFamily="18" charset="0"/>
              </a:rPr>
              <a:t>chirurgien</a:t>
            </a:r>
            <a:r>
              <a:rPr lang="fr-FR" sz="2400" dirty="0">
                <a:solidFill>
                  <a:srgbClr val="FF0000"/>
                </a:solidFill>
                <a:effectLst/>
                <a:latin typeface="Brush Script MT" panose="03060802040406070304" pitchFamily="66" charset="0"/>
                <a:ea typeface="MS Mincho" panose="02020609040205080304" pitchFamily="49" charset="-128"/>
                <a:cs typeface="Times New Roman" panose="02020603050405020304" pitchFamily="18" charset="0"/>
              </a:rPr>
              <a:t>. Hygie s’est consacré à la </a:t>
            </a:r>
            <a:r>
              <a:rPr lang="fr-FR" sz="2400" b="1" dirty="0">
                <a:solidFill>
                  <a:srgbClr val="FF0000"/>
                </a:solidFill>
                <a:effectLst/>
                <a:latin typeface="Brush Script MT" panose="03060802040406070304" pitchFamily="66" charset="0"/>
                <a:ea typeface="MS Mincho" panose="02020609040205080304" pitchFamily="49" charset="-128"/>
                <a:cs typeface="Times New Roman" panose="02020603050405020304" pitchFamily="18" charset="0"/>
              </a:rPr>
              <a:t>médecine préventive </a:t>
            </a:r>
            <a:r>
              <a:rPr lang="fr-FR" sz="2400" dirty="0">
                <a:solidFill>
                  <a:srgbClr val="FF0000"/>
                </a:solidFill>
                <a:effectLst/>
                <a:latin typeface="Brush Script MT" panose="03060802040406070304" pitchFamily="66" charset="0"/>
                <a:ea typeface="MS Mincho" panose="02020609040205080304" pitchFamily="49" charset="-128"/>
                <a:cs typeface="Times New Roman" panose="02020603050405020304" pitchFamily="18" charset="0"/>
              </a:rPr>
              <a:t>. elle était la Déesse de la </a:t>
            </a:r>
            <a:r>
              <a:rPr lang="fr-FR" sz="2400" b="1" dirty="0">
                <a:solidFill>
                  <a:srgbClr val="FF0000"/>
                </a:solidFill>
                <a:effectLst/>
                <a:latin typeface="Brush Script MT" panose="03060802040406070304" pitchFamily="66" charset="0"/>
                <a:ea typeface="MS Mincho" panose="02020609040205080304" pitchFamily="49" charset="-128"/>
                <a:cs typeface="Times New Roman" panose="02020603050405020304" pitchFamily="18" charset="0"/>
              </a:rPr>
              <a:t>guérison</a:t>
            </a:r>
            <a:r>
              <a:rPr lang="fr-FR" sz="2400" dirty="0">
                <a:solidFill>
                  <a:srgbClr val="FF0000"/>
                </a:solidFill>
                <a:effectLst/>
                <a:latin typeface="Brush Script MT" panose="03060802040406070304" pitchFamily="66" charset="0"/>
                <a:ea typeface="MS Mincho" panose="02020609040205080304" pitchFamily="49" charset="-128"/>
                <a:cs typeface="Times New Roman" panose="02020603050405020304" pitchFamily="18" charset="0"/>
              </a:rPr>
              <a:t> et Panacée celle du remède </a:t>
            </a:r>
            <a:r>
              <a:rPr lang="fr-FR" sz="2400" b="1" dirty="0">
                <a:solidFill>
                  <a:srgbClr val="FF0000"/>
                </a:solidFill>
                <a:effectLst/>
                <a:latin typeface="Brush Script MT" panose="03060802040406070304" pitchFamily="66" charset="0"/>
                <a:ea typeface="MS Mincho" panose="02020609040205080304" pitchFamily="49" charset="-128"/>
                <a:cs typeface="Times New Roman" panose="02020603050405020304" pitchFamily="18" charset="0"/>
              </a:rPr>
              <a:t>universelle.</a:t>
            </a:r>
          </a:p>
        </p:txBody>
      </p:sp>
      <p:sp>
        <p:nvSpPr>
          <p:cNvPr id="7" name="ZoneTexte 6">
            <a:extLst>
              <a:ext uri="{FF2B5EF4-FFF2-40B4-BE49-F238E27FC236}">
                <a16:creationId xmlns:a16="http://schemas.microsoft.com/office/drawing/2014/main" id="{742650C9-6ADA-46E2-B04D-7391BBD0E87C}"/>
              </a:ext>
            </a:extLst>
          </p:cNvPr>
          <p:cNvSpPr txBox="1"/>
          <p:nvPr/>
        </p:nvSpPr>
        <p:spPr>
          <a:xfrm>
            <a:off x="3048000" y="1861751"/>
            <a:ext cx="1367481" cy="369332"/>
          </a:xfrm>
          <a:prstGeom prst="rect">
            <a:avLst/>
          </a:prstGeom>
          <a:noFill/>
        </p:spPr>
        <p:txBody>
          <a:bodyPr wrap="square">
            <a:spAutoFit/>
          </a:bodyPr>
          <a:lstStyle/>
          <a:p>
            <a:r>
              <a:rPr lang="fr-FR" sz="1800" dirty="0">
                <a:effectLst/>
                <a:latin typeface="Cambria" panose="02040503050406030204" pitchFamily="18" charset="0"/>
                <a:ea typeface="MS Mincho" panose="02020609040205080304" pitchFamily="49" charset="-128"/>
                <a:cs typeface="Times New Roman" panose="02020603050405020304" pitchFamily="18" charset="0"/>
              </a:rPr>
              <a:t>.</a:t>
            </a:r>
            <a:endParaRPr lang="fr-FR" sz="16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8" name="Rectangle 4">
            <a:extLst>
              <a:ext uri="{FF2B5EF4-FFF2-40B4-BE49-F238E27FC236}">
                <a16:creationId xmlns:a16="http://schemas.microsoft.com/office/drawing/2014/main" id="{E31E1D1C-4AD1-47A9-A811-A3B1FC8467AE}"/>
              </a:ext>
            </a:extLst>
          </p:cNvPr>
          <p:cNvSpPr>
            <a:spLocks noChangeArrowheads="1"/>
          </p:cNvSpPr>
          <p:nvPr/>
        </p:nvSpPr>
        <p:spPr bwMode="auto">
          <a:xfrm>
            <a:off x="0" y="20288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9" name="Image 9" descr="Hippocrates">
            <a:extLst>
              <a:ext uri="{FF2B5EF4-FFF2-40B4-BE49-F238E27FC236}">
                <a16:creationId xmlns:a16="http://schemas.microsoft.com/office/drawing/2014/main" id="{16D0D283-232A-4B13-AA57-A6892E928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60" y="300604"/>
            <a:ext cx="1260327" cy="180829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descr="Une image contenant dessin&#10;&#10;Description générée automatiquement">
            <a:extLst>
              <a:ext uri="{FF2B5EF4-FFF2-40B4-BE49-F238E27FC236}">
                <a16:creationId xmlns:a16="http://schemas.microsoft.com/office/drawing/2014/main" id="{F437400C-0AC8-4BF3-A677-1508CE73334B}"/>
              </a:ext>
            </a:extLst>
          </p:cNvPr>
          <p:cNvPicPr>
            <a:picLocks noChangeAspect="1"/>
          </p:cNvPicPr>
          <p:nvPr/>
        </p:nvPicPr>
        <p:blipFill>
          <a:blip r:embed="rId4"/>
          <a:stretch>
            <a:fillRect/>
          </a:stretch>
        </p:blipFill>
        <p:spPr>
          <a:xfrm>
            <a:off x="6249221" y="3267150"/>
            <a:ext cx="1744782" cy="2904797"/>
          </a:xfrm>
          <a:prstGeom prst="rect">
            <a:avLst/>
          </a:prstGeom>
        </p:spPr>
      </p:pic>
    </p:spTree>
    <p:extLst>
      <p:ext uri="{BB962C8B-B14F-4D97-AF65-F5344CB8AC3E}">
        <p14:creationId xmlns:p14="http://schemas.microsoft.com/office/powerpoint/2010/main" val="2208409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0935" y="228438"/>
            <a:ext cx="10789102" cy="533544"/>
          </a:xfrm>
        </p:spPr>
        <p:txBody>
          <a:bodyPr>
            <a:noAutofit/>
          </a:bodyPr>
          <a:lstStyle/>
          <a:p>
            <a:r>
              <a:rPr lang="fr-FR" sz="4000" b="1" dirty="0">
                <a:solidFill>
                  <a:srgbClr val="FF0000"/>
                </a:solidFill>
              </a:rPr>
              <a:t>Quelques aspects:</a:t>
            </a:r>
          </a:p>
        </p:txBody>
      </p:sp>
      <p:sp>
        <p:nvSpPr>
          <p:cNvPr id="3" name="Espace réservé du contenu 2"/>
          <p:cNvSpPr>
            <a:spLocks noGrp="1"/>
          </p:cNvSpPr>
          <p:nvPr>
            <p:ph idx="1"/>
          </p:nvPr>
        </p:nvSpPr>
        <p:spPr>
          <a:xfrm>
            <a:off x="376016" y="700755"/>
            <a:ext cx="11530276" cy="6155679"/>
          </a:xfrm>
        </p:spPr>
        <p:txBody>
          <a:bodyPr>
            <a:normAutofit/>
          </a:bodyPr>
          <a:lstStyle/>
          <a:p>
            <a:pPr>
              <a:buNone/>
            </a:pPr>
            <a:r>
              <a:rPr lang="fr-FR" sz="2667" dirty="0"/>
              <a:t> </a:t>
            </a:r>
          </a:p>
          <a:p>
            <a:pPr marL="0" indent="0">
              <a:buNone/>
            </a:pPr>
            <a:r>
              <a:rPr lang="fr-FR" sz="2400" b="1" i="1" dirty="0"/>
              <a:t>Le développement d’algorithmes informatiques est un enjeu de la médecine de demain, analyse, diagnostic, traitement…</a:t>
            </a:r>
          </a:p>
          <a:p>
            <a:pPr marL="0" indent="0">
              <a:buNone/>
            </a:pPr>
            <a:r>
              <a:rPr lang="fr-FR" sz="2400" b="1" i="1" dirty="0"/>
              <a:t>L’intérêt du développent de l’intelligence artificielle (IA) revêt plusieurs aspects d’une façon générale:</a:t>
            </a:r>
          </a:p>
          <a:p>
            <a:r>
              <a:rPr lang="fr-FR" sz="2400" b="1" dirty="0"/>
              <a:t>L’IA se doit de respecter chaque personne dans son unicité.</a:t>
            </a:r>
          </a:p>
          <a:p>
            <a:r>
              <a:rPr lang="fr-FR" sz="2400" b="1" dirty="0"/>
              <a:t>L’IA est et sera un moteur économique pour les entreprises comme les jeunes pousses informatiques spécialisées dans le domaine de la santé.</a:t>
            </a:r>
          </a:p>
          <a:p>
            <a:r>
              <a:rPr lang="fr-FR" sz="2400" b="1" dirty="0"/>
              <a:t>L’IA doit assurer la sécurité du système de santé en France. </a:t>
            </a:r>
          </a:p>
          <a:p>
            <a:r>
              <a:rPr lang="fr-FR" sz="2400" b="1" dirty="0"/>
              <a:t>L’IA est à développer pour la recherche des maladies épidémiologiques.</a:t>
            </a:r>
          </a:p>
          <a:p>
            <a:r>
              <a:rPr lang="fr-FR" sz="2400" b="1" dirty="0"/>
              <a:t>De l’aide au diagnostic avec la télémédecine à la médecine prédictive le pont obligatoire est le développement de l’intelligence artificiel forte s’appuyant sur le big data. </a:t>
            </a:r>
            <a:r>
              <a:rPr lang="fr-FR" sz="2400" b="1" i="1" dirty="0">
                <a:solidFill>
                  <a:srgbClr val="C00000"/>
                </a:solidFill>
              </a:rPr>
              <a:t>La donnée est la matière première</a:t>
            </a:r>
          </a:p>
          <a:p>
            <a:pPr>
              <a:buNone/>
            </a:pPr>
            <a:endParaRPr lang="fr-FR" sz="2667" dirty="0"/>
          </a:p>
        </p:txBody>
      </p:sp>
      <p:sp>
        <p:nvSpPr>
          <p:cNvPr id="1025" name="Rectangle 1"/>
          <p:cNvSpPr>
            <a:spLocks noChangeArrowheads="1"/>
          </p:cNvSpPr>
          <p:nvPr/>
        </p:nvSpPr>
        <p:spPr bwMode="auto">
          <a:xfrm>
            <a:off x="285709" y="3333717"/>
            <a:ext cx="11906291" cy="533544"/>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defTabSz="1219170" fontAlgn="base">
              <a:spcBef>
                <a:spcPct val="0"/>
              </a:spcBef>
              <a:spcAft>
                <a:spcPct val="0"/>
              </a:spcAft>
            </a:pPr>
            <a:r>
              <a:rPr lang="fr-FR" sz="2667" b="1" dirty="0">
                <a:latin typeface="Verdana" pitchFamily="34" charset="0"/>
                <a:ea typeface="Times New Roman" pitchFamily="18" charset="0"/>
                <a:cs typeface="Times New Roman" pitchFamily="18" charset="0"/>
              </a:rPr>
              <a:t> </a:t>
            </a:r>
            <a:endParaRPr lang="fr-FR" sz="2667" b="1" dirty="0">
              <a:latin typeface="Arial" pitchFamily="34" charset="0"/>
              <a:cs typeface="Arial"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5"/>
          <p:cNvSpPr>
            <a:spLocks noChangeArrowheads="1"/>
          </p:cNvSpPr>
          <p:nvPr/>
        </p:nvSpPr>
        <p:spPr bwMode="auto">
          <a:xfrm>
            <a:off x="-52492" y="841745"/>
            <a:ext cx="6288021" cy="4924425"/>
          </a:xfrm>
          <a:prstGeom prst="rect">
            <a:avLst/>
          </a:prstGeom>
          <a:noFill/>
          <a:ln w="9525">
            <a:noFill/>
            <a:miter lim="800000"/>
            <a:headEnd/>
            <a:tailEnd/>
          </a:ln>
          <a:effectLst/>
        </p:spPr>
        <p:txBody>
          <a:bodyPr vert="horz" wrap="square" lIns="121920" tIns="60960" rIns="121920" bIns="60960" numCol="1" anchor="ctr" anchorCtr="0" compatLnSpc="1">
            <a:prstTxWarp prst="textNoShape">
              <a:avLst/>
            </a:prstTxWarp>
            <a:spAutoFit/>
          </a:bodyPr>
          <a:lstStyle/>
          <a:p>
            <a:pPr fontAlgn="base">
              <a:spcBef>
                <a:spcPct val="0"/>
              </a:spcBef>
              <a:spcAft>
                <a:spcPct val="0"/>
              </a:spcAft>
            </a:pPr>
            <a:r>
              <a:rPr lang="fr-FR" sz="2400" dirty="0">
                <a:latin typeface="Arial" pitchFamily="34" charset="0"/>
                <a:cs typeface="Arial" pitchFamily="34" charset="0"/>
              </a:rPr>
              <a:t>De l’aide au diagnostic avec la télémédecine à la médecine </a:t>
            </a:r>
            <a:r>
              <a:rPr lang="fr-FR" sz="2400" u="sng" dirty="0">
                <a:latin typeface="Arial" pitchFamily="34" charset="0"/>
                <a:cs typeface="Arial" pitchFamily="34" charset="0"/>
              </a:rPr>
              <a:t>prédictive </a:t>
            </a:r>
            <a:r>
              <a:rPr lang="fr-FR" sz="2400" dirty="0">
                <a:latin typeface="Arial" pitchFamily="34" charset="0"/>
                <a:cs typeface="Arial" pitchFamily="34" charset="0"/>
              </a:rPr>
              <a:t>le pont obligatoire est le développement de l’intelligence artificiel forte s’appuyant sur le </a:t>
            </a:r>
            <a:r>
              <a:rPr lang="fr-FR" sz="2400" dirty="0" err="1">
                <a:latin typeface="Arial" pitchFamily="34" charset="0"/>
                <a:cs typeface="Arial" pitchFamily="34" charset="0"/>
              </a:rPr>
              <a:t>Big</a:t>
            </a:r>
            <a:r>
              <a:rPr lang="fr-FR" sz="2400" dirty="0">
                <a:latin typeface="Arial" pitchFamily="34" charset="0"/>
                <a:cs typeface="Arial" pitchFamily="34" charset="0"/>
              </a:rPr>
              <a:t> Data.</a:t>
            </a:r>
          </a:p>
          <a:p>
            <a:pPr algn="ctr" fontAlgn="base">
              <a:spcBef>
                <a:spcPct val="0"/>
              </a:spcBef>
              <a:spcAft>
                <a:spcPct val="0"/>
              </a:spcAft>
            </a:pPr>
            <a:r>
              <a:rPr lang="fr-FR" sz="2400" dirty="0">
                <a:latin typeface="Arial" pitchFamily="34" charset="0"/>
                <a:cs typeface="Arial" pitchFamily="34" charset="0"/>
              </a:rPr>
              <a:t> </a:t>
            </a:r>
            <a:br>
              <a:rPr lang="fr-FR" sz="2400" dirty="0">
                <a:latin typeface="Arial" pitchFamily="34" charset="0"/>
                <a:cs typeface="Arial" pitchFamily="34" charset="0"/>
              </a:rPr>
            </a:br>
            <a:r>
              <a:rPr lang="fr-FR" sz="3600" b="1" i="1" u="sng" dirty="0">
                <a:latin typeface="Arial" pitchFamily="34" charset="0"/>
                <a:cs typeface="Arial" pitchFamily="34" charset="0"/>
              </a:rPr>
              <a:t>La donnée est la matière première…</a:t>
            </a:r>
          </a:p>
          <a:p>
            <a:pPr fontAlgn="base">
              <a:spcBef>
                <a:spcPct val="0"/>
              </a:spcBef>
              <a:spcAft>
                <a:spcPct val="0"/>
              </a:spcAft>
            </a:pPr>
            <a:endParaRPr lang="fr-FR" sz="2400" b="1" i="1" u="sng" dirty="0">
              <a:latin typeface="Arial" pitchFamily="34" charset="0"/>
              <a:cs typeface="Arial" pitchFamily="34" charset="0"/>
            </a:endParaRPr>
          </a:p>
          <a:p>
            <a:pPr fontAlgn="base">
              <a:spcBef>
                <a:spcPct val="0"/>
              </a:spcBef>
              <a:spcAft>
                <a:spcPct val="0"/>
              </a:spcAft>
            </a:pPr>
            <a:endParaRPr lang="fr-FR" sz="2400" b="1" i="1" u="sng" dirty="0">
              <a:latin typeface="Arial" pitchFamily="34" charset="0"/>
              <a:cs typeface="Arial" pitchFamily="34" charset="0"/>
            </a:endParaRPr>
          </a:p>
          <a:p>
            <a:pPr defTabSz="1219170" fontAlgn="base">
              <a:spcBef>
                <a:spcPct val="0"/>
              </a:spcBef>
              <a:spcAft>
                <a:spcPct val="0"/>
              </a:spcAft>
            </a:pPr>
            <a:r>
              <a:rPr lang="fr-FR" sz="2400" dirty="0">
                <a:latin typeface="Arial" pitchFamily="34" charset="0"/>
                <a:ea typeface="Times New Roman" pitchFamily="18" charset="0"/>
                <a:cs typeface="Arial" pitchFamily="34" charset="0"/>
              </a:rPr>
              <a:t>L’Intelligence Artificielle à la médecine offre une perspective essentielle à l’essor de ces nouvelles technologies. </a:t>
            </a:r>
            <a:endParaRPr lang="fr-FR" sz="2400" dirty="0">
              <a:latin typeface="Arial" pitchFamily="34" charset="0"/>
              <a:cs typeface="Arial" pitchFamily="34" charset="0"/>
            </a:endParaRPr>
          </a:p>
        </p:txBody>
      </p:sp>
      <p:pic>
        <p:nvPicPr>
          <p:cNvPr id="3" name="Image 2"/>
          <p:cNvPicPr>
            <a:picLocks noChangeAspect="1"/>
          </p:cNvPicPr>
          <p:nvPr/>
        </p:nvPicPr>
        <p:blipFill rotWithShape="1">
          <a:blip r:embed="rId2"/>
          <a:srcRect l="16069" r="25643"/>
          <a:stretch/>
        </p:blipFill>
        <p:spPr>
          <a:xfrm>
            <a:off x="6192011" y="0"/>
            <a:ext cx="5999989" cy="6858000"/>
          </a:xfrm>
          <a:prstGeom prst="rect">
            <a:avLst/>
          </a:prstGeom>
        </p:spPr>
      </p:pic>
    </p:spTree>
    <p:extLst>
      <p:ext uri="{BB962C8B-B14F-4D97-AF65-F5344CB8AC3E}">
        <p14:creationId xmlns:p14="http://schemas.microsoft.com/office/powerpoint/2010/main" val="2274660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C4DFEF-FC96-4284-A601-DEF8CC668A51}"/>
              </a:ext>
            </a:extLst>
          </p:cNvPr>
          <p:cNvSpPr>
            <a:spLocks noGrp="1"/>
          </p:cNvSpPr>
          <p:nvPr>
            <p:ph type="title"/>
          </p:nvPr>
        </p:nvSpPr>
        <p:spPr>
          <a:xfrm>
            <a:off x="-176168" y="-369116"/>
            <a:ext cx="10968336" cy="920295"/>
          </a:xfrm>
        </p:spPr>
        <p:txBody>
          <a:bodyPr>
            <a:normAutofit fontScale="90000"/>
          </a:bodyPr>
          <a:lstStyle/>
          <a:p>
            <a:pPr algn="ctr"/>
            <a:br>
              <a:rPr lang="fr-FR" sz="3100" b="1" dirty="0">
                <a:solidFill>
                  <a:srgbClr val="000000"/>
                </a:solidFill>
                <a:effectLst/>
                <a:latin typeface="Times" panose="02020603050405020304" pitchFamily="18" charset="0"/>
                <a:ea typeface="Calibri" panose="020F0502020204030204" pitchFamily="34" charset="0"/>
                <a:cs typeface="Times" panose="02020603050405020304" pitchFamily="18" charset="0"/>
              </a:rPr>
            </a:br>
            <a:r>
              <a:rPr lang="fr-FR" sz="3100" b="1" dirty="0">
                <a:solidFill>
                  <a:srgbClr val="000000"/>
                </a:solidFill>
                <a:effectLst/>
                <a:latin typeface="Times" panose="02020603050405020304" pitchFamily="18" charset="0"/>
                <a:ea typeface="Calibri" panose="020F0502020204030204" pitchFamily="34" charset="0"/>
                <a:cs typeface="Times" panose="02020603050405020304" pitchFamily="18" charset="0"/>
              </a:rPr>
              <a:t>Les 6 « P » de la Télémédecine :</a:t>
            </a:r>
            <a:br>
              <a:rPr lang="fr-FR" sz="3100" b="1" dirty="0">
                <a:solidFill>
                  <a:srgbClr val="000000"/>
                </a:solidFill>
                <a:effectLst/>
                <a:latin typeface="Times" panose="02020603050405020304" pitchFamily="18" charset="0"/>
                <a:ea typeface="Calibri" panose="020F0502020204030204" pitchFamily="34" charset="0"/>
                <a:cs typeface="Times" panose="02020603050405020304" pitchFamily="18" charset="0"/>
              </a:rPr>
            </a:br>
            <a:r>
              <a:rPr lang="fr-FR" sz="2000" b="1"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fr-FR" sz="2700" b="1" i="1" dirty="0">
                <a:solidFill>
                  <a:srgbClr val="000000"/>
                </a:solidFill>
                <a:effectLst/>
                <a:latin typeface="Times" panose="02020603050405020304" pitchFamily="18" charset="0"/>
                <a:ea typeface="Calibri" panose="020F0502020204030204" pitchFamily="34" charset="0"/>
                <a:cs typeface="Times" panose="02020603050405020304" pitchFamily="18" charset="0"/>
              </a:rPr>
              <a:t>De Proximité, Prédictive, Participative, Personnalisé, Plurielle , Préventive </a:t>
            </a:r>
            <a:br>
              <a:rPr lang="fr-FR" sz="1600" dirty="0">
                <a:effectLst/>
                <a:latin typeface="Calibri" panose="020F0502020204030204" pitchFamily="34" charset="0"/>
                <a:ea typeface="Calibri" panose="020F0502020204030204" pitchFamily="34" charset="0"/>
                <a:cs typeface="Times New Roman" panose="02020603050405020304" pitchFamily="18" charset="0"/>
              </a:rPr>
            </a:br>
            <a:br>
              <a:rPr lang="fr-FR" sz="1600" dirty="0">
                <a:effectLst/>
                <a:latin typeface="Calibri" panose="020F0502020204030204" pitchFamily="34" charset="0"/>
                <a:ea typeface="Calibri" panose="020F0502020204030204" pitchFamily="34" charset="0"/>
                <a:cs typeface="Times New Roman" panose="02020603050405020304" pitchFamily="18" charset="0"/>
              </a:rPr>
            </a:br>
            <a:r>
              <a:rPr lang="fr-FR" sz="16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600" dirty="0"/>
          </a:p>
        </p:txBody>
      </p:sp>
      <p:sp>
        <p:nvSpPr>
          <p:cNvPr id="3" name="Espace réservé du contenu 2">
            <a:extLst>
              <a:ext uri="{FF2B5EF4-FFF2-40B4-BE49-F238E27FC236}">
                <a16:creationId xmlns:a16="http://schemas.microsoft.com/office/drawing/2014/main" id="{E80539FE-DF7C-4DFC-B3AD-E53EEDA56809}"/>
              </a:ext>
            </a:extLst>
          </p:cNvPr>
          <p:cNvSpPr>
            <a:spLocks noGrp="1"/>
          </p:cNvSpPr>
          <p:nvPr>
            <p:ph idx="1"/>
          </p:nvPr>
        </p:nvSpPr>
        <p:spPr>
          <a:xfrm>
            <a:off x="0" y="551180"/>
            <a:ext cx="10533240" cy="6520830"/>
          </a:xfrm>
        </p:spPr>
        <p:txBody>
          <a:bodyPr>
            <a:normAutofit/>
          </a:bodyPr>
          <a:lstStyle/>
          <a:p>
            <a:pPr marL="0" indent="0" algn="just">
              <a:buNone/>
            </a:pPr>
            <a:r>
              <a:rPr lang="fr-FR" sz="18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rgbClr val="000000"/>
                </a:solidFill>
                <a:effectLst/>
                <a:latin typeface="Times" panose="02020603050405020304" pitchFamily="18" charset="0"/>
                <a:ea typeface="Calibri" panose="020F0502020204030204" pitchFamily="34" charset="0"/>
                <a:cs typeface="Times" panose="02020603050405020304" pitchFamily="18" charset="0"/>
              </a:rPr>
              <a:t>L’avènement de la Télémédecine a grandement modifié les conditions de l’exercice médical; en effet l’examen clinique, pilier de la consultation présentielle, a quasiment disparu dans la Téléconsultation.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rgbClr val="000000"/>
                </a:solidFill>
                <a:effectLst/>
                <a:latin typeface="Times" panose="02020603050405020304" pitchFamily="18" charset="0"/>
                <a:ea typeface="Calibri" panose="020F0502020204030204" pitchFamily="34" charset="0"/>
                <a:cs typeface="Times" panose="02020603050405020304" pitchFamily="18" charset="0"/>
              </a:rPr>
              <a:t>Traditionnellement la consultation physique inclut un examen clinique qui se décompose en Ecoute, inspection, palpation, percussion, auscultation. Avec l’écoute, seule l’inspection visuelle demeurent, mais des moyens technologiques (capteurs connectés, photo-pléthysmographie) permettent en partie de pallier sa disparition.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rgbClr val="000000"/>
                </a:solidFill>
                <a:effectLst/>
                <a:latin typeface="Times" panose="02020603050405020304" pitchFamily="18" charset="0"/>
                <a:ea typeface="Calibri" panose="020F0502020204030204" pitchFamily="34" charset="0"/>
                <a:cs typeface="Times" panose="02020603050405020304" pitchFamily="18" charset="0"/>
              </a:rPr>
              <a:t>Pour autant, le Praticien  doit désormais développer son empathie (</a:t>
            </a:r>
            <a:r>
              <a:rPr lang="fr-FR" sz="2000" b="1" i="1" dirty="0">
                <a:solidFill>
                  <a:srgbClr val="000000"/>
                </a:solidFill>
                <a:effectLst/>
                <a:latin typeface="Times" panose="02020603050405020304" pitchFamily="18" charset="0"/>
                <a:ea typeface="Calibri" panose="020F0502020204030204" pitchFamily="34" charset="0"/>
                <a:cs typeface="Times" panose="02020603050405020304" pitchFamily="18" charset="0"/>
              </a:rPr>
              <a:t>De Proximité</a:t>
            </a:r>
            <a:r>
              <a:rPr lang="fr-FR" sz="2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son sens clinique (</a:t>
            </a:r>
            <a:r>
              <a:rPr lang="fr-FR" sz="2000" b="1" i="1" dirty="0">
                <a:solidFill>
                  <a:srgbClr val="000000"/>
                </a:solidFill>
                <a:effectLst/>
                <a:latin typeface="Times" panose="02020603050405020304" pitchFamily="18" charset="0"/>
                <a:ea typeface="Calibri" panose="020F0502020204030204" pitchFamily="34" charset="0"/>
                <a:cs typeface="Times" panose="02020603050405020304" pitchFamily="18" charset="0"/>
              </a:rPr>
              <a:t>Prédictive</a:t>
            </a:r>
            <a:r>
              <a:rPr lang="fr-FR" sz="2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et la qualité de son interrogatoire, en questionnant habilement et abondamment son patient </a:t>
            </a:r>
            <a:r>
              <a:rPr lang="fr-FR" sz="2000" b="1" dirty="0">
                <a:solidFill>
                  <a:srgbClr val="000000"/>
                </a:solidFill>
                <a:effectLst/>
                <a:latin typeface="Times" panose="02020603050405020304" pitchFamily="18" charset="0"/>
                <a:ea typeface="Calibri" panose="020F0502020204030204" pitchFamily="34" charset="0"/>
                <a:cs typeface="Times" panose="02020603050405020304" pitchFamily="18" charset="0"/>
              </a:rPr>
              <a:t>(</a:t>
            </a:r>
            <a:r>
              <a:rPr lang="fr-FR" sz="2000" b="1" i="1" dirty="0">
                <a:solidFill>
                  <a:srgbClr val="000000"/>
                </a:solidFill>
                <a:effectLst/>
                <a:latin typeface="Times" panose="02020603050405020304" pitchFamily="18" charset="0"/>
                <a:ea typeface="Calibri" panose="020F0502020204030204" pitchFamily="34" charset="0"/>
                <a:cs typeface="Times" panose="02020603050405020304" pitchFamily="18" charset="0"/>
              </a:rPr>
              <a:t>Participative</a:t>
            </a:r>
            <a:r>
              <a:rPr lang="fr-FR" sz="2000" b="1"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r>
              <a:rPr lang="fr-FR" sz="2000" dirty="0">
                <a:solidFill>
                  <a:srgbClr val="000000"/>
                </a:solidFill>
                <a:effectLst/>
                <a:latin typeface="Times" panose="02020603050405020304" pitchFamily="18" charset="0"/>
                <a:ea typeface="Calibri" panose="020F0502020204030204" pitchFamily="34" charset="0"/>
                <a:cs typeface="Times" panose="02020603050405020304" pitchFamily="18" charset="0"/>
              </a:rPr>
              <a:t>pour arriver avec précision à un diagnostic exact et pertinent (</a:t>
            </a:r>
            <a:r>
              <a:rPr lang="fr-FR" sz="2000" b="1" i="1" dirty="0">
                <a:solidFill>
                  <a:srgbClr val="000000"/>
                </a:solidFill>
                <a:effectLst/>
                <a:latin typeface="Times" panose="02020603050405020304" pitchFamily="18" charset="0"/>
                <a:ea typeface="Calibri" panose="020F0502020204030204" pitchFamily="34" charset="0"/>
                <a:cs typeface="Times" panose="02020603050405020304" pitchFamily="18" charset="0"/>
              </a:rPr>
              <a:t>Personnalisée</a:t>
            </a:r>
            <a:r>
              <a:rPr lang="fr-FR" sz="2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Enfin les ressources mobilisées chez le Praticien de Télémédecine sont nombreuses (</a:t>
            </a:r>
            <a:r>
              <a:rPr lang="fr-FR" sz="2000" b="1" i="1" dirty="0">
                <a:solidFill>
                  <a:srgbClr val="000000"/>
                </a:solidFill>
                <a:effectLst/>
                <a:latin typeface="Times" panose="02020603050405020304" pitchFamily="18" charset="0"/>
                <a:ea typeface="Calibri" panose="020F0502020204030204" pitchFamily="34" charset="0"/>
                <a:cs typeface="Times" panose="02020603050405020304" pitchFamily="18" charset="0"/>
              </a:rPr>
              <a:t>Plurielle</a:t>
            </a:r>
            <a:r>
              <a:rPr lang="fr-FR" sz="2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car en plus de son sens clinique aiguisé et de sa méthodologie sans faille, il doit être capable de développer une très bonne capacité relationnelle et d’observation afin d’effectuer une Téléconsultation de qualité, ainsi que de délivrer les éventuelles prescriptions qui vont permettre une prise en charge optimale du patient (</a:t>
            </a:r>
            <a:r>
              <a:rPr lang="fr-FR" sz="2000" b="1" i="1" dirty="0">
                <a:solidFill>
                  <a:srgbClr val="000000"/>
                </a:solidFill>
                <a:effectLst/>
                <a:latin typeface="Times" panose="02020603050405020304" pitchFamily="18" charset="0"/>
                <a:ea typeface="Calibri" panose="020F0502020204030204" pitchFamily="34" charset="0"/>
                <a:cs typeface="Times" panose="02020603050405020304" pitchFamily="18" charset="0"/>
              </a:rPr>
              <a:t>Préventive</a:t>
            </a:r>
            <a:r>
              <a:rPr lang="fr-FR" sz="2000" dirty="0">
                <a:solidFill>
                  <a:srgbClr val="000000"/>
                </a:solidFill>
                <a:effectLst/>
                <a:latin typeface="Times" panose="02020603050405020304" pitchFamily="18" charset="0"/>
                <a:ea typeface="Calibri" panose="020F0502020204030204" pitchFamily="34" charset="0"/>
                <a:cs typeface="Times" panose="02020603050405020304" pitchFamily="18" charset="0"/>
              </a:rPr>
              <a:t>).</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2000" dirty="0">
                <a:solidFill>
                  <a:srgbClr val="000000"/>
                </a:solidFill>
                <a:effectLst/>
                <a:latin typeface="Times" panose="02020603050405020304" pitchFamily="18" charset="0"/>
                <a:ea typeface="Calibri" panose="020F0502020204030204" pitchFamily="34" charset="0"/>
                <a:cs typeface="Times" panose="02020603050405020304" pitchFamily="18" charset="0"/>
              </a:rPr>
              <a:t>Très logiquement, les </a:t>
            </a:r>
            <a:r>
              <a:rPr lang="fr-FR" sz="2000" b="1" dirty="0">
                <a:solidFill>
                  <a:srgbClr val="000000"/>
                </a:solidFill>
                <a:effectLst/>
                <a:latin typeface="Times" panose="02020603050405020304" pitchFamily="18" charset="0"/>
                <a:ea typeface="Calibri" panose="020F0502020204030204" pitchFamily="34" charset="0"/>
                <a:cs typeface="Times" panose="02020603050405020304" pitchFamily="18" charset="0"/>
              </a:rPr>
              <a:t>6 « P » de la Médecine </a:t>
            </a:r>
            <a:r>
              <a:rPr lang="fr-FR" sz="2000" dirty="0">
                <a:solidFill>
                  <a:srgbClr val="000000"/>
                </a:solidFill>
                <a:effectLst/>
                <a:latin typeface="Times" panose="02020603050405020304" pitchFamily="18" charset="0"/>
                <a:ea typeface="Calibri" panose="020F0502020204030204" pitchFamily="34" charset="0"/>
                <a:cs typeface="Times" panose="02020603050405020304" pitchFamily="18" charset="0"/>
              </a:rPr>
              <a:t>se retrouvent ainsi en totalité dans l’exercice de la </a:t>
            </a:r>
            <a:r>
              <a:rPr lang="fr-FR" sz="2000" b="1" dirty="0">
                <a:solidFill>
                  <a:srgbClr val="000000"/>
                </a:solidFill>
                <a:effectLst/>
                <a:latin typeface="Times" panose="02020603050405020304" pitchFamily="18" charset="0"/>
                <a:ea typeface="Calibri" panose="020F0502020204030204" pitchFamily="34" charset="0"/>
                <a:cs typeface="Times" panose="02020603050405020304" pitchFamily="18" charset="0"/>
              </a:rPr>
              <a:t>Télémédecine et en particulier de la Téléconsultation</a:t>
            </a:r>
            <a:r>
              <a:rPr lang="fr-FR" sz="2000" dirty="0">
                <a:solidFill>
                  <a:srgbClr val="000000"/>
                </a:solidFill>
                <a:effectLst/>
                <a:latin typeface="Times" panose="02020603050405020304" pitchFamily="18" charset="0"/>
                <a:ea typeface="Calibri" panose="020F0502020204030204" pitchFamily="34" charset="0"/>
                <a:cs typeface="Times" panose="02020603050405020304" pitchFamily="18" charset="0"/>
              </a:rPr>
              <a:t>.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7" name="Image 6" descr="Une image contenant dessin&#10;&#10;Description générée automatiquement">
            <a:extLst>
              <a:ext uri="{FF2B5EF4-FFF2-40B4-BE49-F238E27FC236}">
                <a16:creationId xmlns:a16="http://schemas.microsoft.com/office/drawing/2014/main" id="{0F02F61B-4978-4575-9911-02373D7A7B5C}"/>
              </a:ext>
            </a:extLst>
          </p:cNvPr>
          <p:cNvPicPr>
            <a:picLocks noChangeAspect="1"/>
          </p:cNvPicPr>
          <p:nvPr/>
        </p:nvPicPr>
        <p:blipFill>
          <a:blip r:embed="rId2"/>
          <a:stretch>
            <a:fillRect/>
          </a:stretch>
        </p:blipFill>
        <p:spPr>
          <a:xfrm>
            <a:off x="10639736" y="943199"/>
            <a:ext cx="1552264" cy="2584283"/>
          </a:xfrm>
          <a:prstGeom prst="rect">
            <a:avLst/>
          </a:prstGeom>
        </p:spPr>
      </p:pic>
      <p:sp>
        <p:nvSpPr>
          <p:cNvPr id="9" name="ZoneTexte 8">
            <a:extLst>
              <a:ext uri="{FF2B5EF4-FFF2-40B4-BE49-F238E27FC236}">
                <a16:creationId xmlns:a16="http://schemas.microsoft.com/office/drawing/2014/main" id="{97AC0EF2-98BE-4931-B338-5283D7F49741}"/>
              </a:ext>
            </a:extLst>
          </p:cNvPr>
          <p:cNvSpPr txBox="1"/>
          <p:nvPr/>
        </p:nvSpPr>
        <p:spPr>
          <a:xfrm rot="10800000" flipH="1" flipV="1">
            <a:off x="10533240" y="3407832"/>
            <a:ext cx="1658759" cy="1815882"/>
          </a:xfrm>
          <a:prstGeom prst="rect">
            <a:avLst/>
          </a:prstGeom>
          <a:noFill/>
        </p:spPr>
        <p:txBody>
          <a:bodyPr wrap="square">
            <a:spAutoFit/>
          </a:bodyPr>
          <a:lstStyle/>
          <a:p>
            <a:r>
              <a:rPr lang="fr-FR" sz="2800" dirty="0">
                <a:solidFill>
                  <a:srgbClr val="FF0000"/>
                </a:solidFill>
                <a:effectLst/>
                <a:latin typeface="Brush Script MT" panose="03060802040406070304" pitchFamily="66" charset="0"/>
                <a:ea typeface="MS Mincho" panose="02020609040205080304" pitchFamily="49" charset="-128"/>
                <a:cs typeface="Times New Roman" panose="02020603050405020304" pitchFamily="18" charset="0"/>
              </a:rPr>
              <a:t>Merci d’avoir mis l’Empathie en premier !</a:t>
            </a:r>
            <a:endParaRPr lang="fr-FR" sz="2800" dirty="0">
              <a:solidFill>
                <a:srgbClr val="FF0000"/>
              </a:solidFill>
            </a:endParaRPr>
          </a:p>
        </p:txBody>
      </p:sp>
    </p:spTree>
    <p:extLst>
      <p:ext uri="{BB962C8B-B14F-4D97-AF65-F5344CB8AC3E}">
        <p14:creationId xmlns:p14="http://schemas.microsoft.com/office/powerpoint/2010/main" val="3446959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3D7E96-94DB-4471-848F-294B2994D7B8}"/>
              </a:ext>
            </a:extLst>
          </p:cNvPr>
          <p:cNvSpPr>
            <a:spLocks noGrp="1"/>
          </p:cNvSpPr>
          <p:nvPr>
            <p:ph type="title"/>
          </p:nvPr>
        </p:nvSpPr>
        <p:spPr>
          <a:xfrm>
            <a:off x="-771787" y="0"/>
            <a:ext cx="12085055" cy="1930400"/>
          </a:xfrm>
        </p:spPr>
        <p:txBody>
          <a:bodyPr/>
          <a:lstStyle/>
          <a:p>
            <a:pPr algn="ctr"/>
            <a:r>
              <a:rPr lang="fr-FR" dirty="0">
                <a:solidFill>
                  <a:srgbClr val="C00000"/>
                </a:solidFill>
              </a:rPr>
              <a:t>L’Empathie est l’âme de la Médecine comme de la Télémédecine dans la RSS</a:t>
            </a:r>
          </a:p>
        </p:txBody>
      </p:sp>
      <p:sp>
        <p:nvSpPr>
          <p:cNvPr id="3" name="Espace réservé du contenu 2">
            <a:extLst>
              <a:ext uri="{FF2B5EF4-FFF2-40B4-BE49-F238E27FC236}">
                <a16:creationId xmlns:a16="http://schemas.microsoft.com/office/drawing/2014/main" id="{AF42A15E-2AFE-4972-B9E8-2D216652E8F4}"/>
              </a:ext>
            </a:extLst>
          </p:cNvPr>
          <p:cNvSpPr>
            <a:spLocks noGrp="1"/>
          </p:cNvSpPr>
          <p:nvPr>
            <p:ph idx="1"/>
          </p:nvPr>
        </p:nvSpPr>
        <p:spPr>
          <a:xfrm>
            <a:off x="170916" y="1235413"/>
            <a:ext cx="10550214" cy="5383501"/>
          </a:xfrm>
        </p:spPr>
        <p:txBody>
          <a:bodyPr>
            <a:normAutofit fontScale="92500" lnSpcReduction="10000"/>
          </a:bodyPr>
          <a:lstStyle/>
          <a:p>
            <a:pPr algn="ctr"/>
            <a:r>
              <a:rPr lang="fr-FR" sz="2400" dirty="0">
                <a:effectLst/>
                <a:latin typeface="Times" panose="02020603050405020304" pitchFamily="18" charset="0"/>
                <a:ea typeface="DengXian" panose="02010600030101010101" pitchFamily="2" charset="-122"/>
                <a:cs typeface="Times New Roman" panose="02020603050405020304" pitchFamily="18" charset="0"/>
              </a:rPr>
              <a:t>La Télémédecine permet de transformer les pratiques, vers un </a:t>
            </a:r>
            <a:r>
              <a:rPr lang="fr-FR" sz="2400" i="1" dirty="0">
                <a:solidFill>
                  <a:srgbClr val="C00000"/>
                </a:solidFill>
                <a:effectLst/>
                <a:latin typeface="Times" panose="02020603050405020304" pitchFamily="18" charset="0"/>
                <a:ea typeface="DengXian" panose="02010600030101010101" pitchFamily="2" charset="-122"/>
                <a:cs typeface="Times New Roman" panose="02020603050405020304" pitchFamily="18" charset="0"/>
              </a:rPr>
              <a:t>« Humanisme Médicale qui ne s’oppose pas à la Médecine digitale mais se potentialisent » </a:t>
            </a:r>
            <a:r>
              <a:rPr lang="fr-FR" sz="2400" dirty="0">
                <a:effectLst/>
                <a:latin typeface="Times" panose="02020603050405020304" pitchFamily="18" charset="0"/>
                <a:ea typeface="DengXian" panose="02010600030101010101" pitchFamily="2" charset="-122"/>
                <a:cs typeface="Times New Roman" panose="02020603050405020304" pitchFamily="18" charset="0"/>
              </a:rPr>
              <a:t>(selon le Professeur jean </a:t>
            </a:r>
            <a:r>
              <a:rPr lang="fr-FR" sz="2400" dirty="0" err="1">
                <a:effectLst/>
                <a:latin typeface="Times" panose="02020603050405020304" pitchFamily="18" charset="0"/>
                <a:ea typeface="DengXian" panose="02010600030101010101" pitchFamily="2" charset="-122"/>
                <a:cs typeface="Times New Roman" panose="02020603050405020304" pitchFamily="18" charset="0"/>
              </a:rPr>
              <a:t>françois</a:t>
            </a:r>
            <a:r>
              <a:rPr lang="fr-FR" sz="2400" dirty="0">
                <a:effectLst/>
                <a:latin typeface="Times" panose="02020603050405020304" pitchFamily="18" charset="0"/>
                <a:ea typeface="DengXian" panose="02010600030101010101" pitchFamily="2" charset="-122"/>
                <a:cs typeface="Times New Roman" panose="02020603050405020304" pitchFamily="18" charset="0"/>
              </a:rPr>
              <a:t> Mattei) et </a:t>
            </a:r>
            <a:r>
              <a:rPr lang="fr-FR" sz="2400" dirty="0">
                <a:solidFill>
                  <a:schemeClr val="tx1"/>
                </a:solidFill>
                <a:effectLst/>
                <a:latin typeface="Times" panose="02020603050405020304" pitchFamily="18" charset="0"/>
                <a:ea typeface="DengXian" panose="02010600030101010101" pitchFamily="2" charset="-122"/>
                <a:cs typeface="Times New Roman" panose="02020603050405020304" pitchFamily="18" charset="0"/>
              </a:rPr>
              <a:t>Les mots « entendre, écouter, observer, communiquer… » doivent s’incarner dans la pratique de la télémédecine. </a:t>
            </a:r>
            <a:r>
              <a:rPr lang="fr-FR" sz="2400" dirty="0">
                <a:effectLst/>
                <a:latin typeface="Times" panose="02020603050405020304" pitchFamily="18" charset="0"/>
                <a:ea typeface="DengXian" panose="02010600030101010101" pitchFamily="2" charset="-122"/>
                <a:cs typeface="Times New Roman" panose="02020603050405020304" pitchFamily="18" charset="0"/>
              </a:rPr>
              <a:t>Écouter (du latin « </a:t>
            </a:r>
            <a:r>
              <a:rPr lang="fr-FR" sz="2400" dirty="0" err="1">
                <a:effectLst/>
                <a:latin typeface="Times" panose="02020603050405020304" pitchFamily="18" charset="0"/>
                <a:ea typeface="DengXian" panose="02010600030101010101" pitchFamily="2" charset="-122"/>
                <a:cs typeface="Times New Roman" panose="02020603050405020304" pitchFamily="18" charset="0"/>
              </a:rPr>
              <a:t>auscultare</a:t>
            </a:r>
            <a:r>
              <a:rPr lang="fr-FR" sz="2400" dirty="0">
                <a:effectLst/>
                <a:latin typeface="Times" panose="02020603050405020304" pitchFamily="18" charset="0"/>
                <a:ea typeface="DengXian" panose="02010600030101010101" pitchFamily="2" charset="-122"/>
                <a:cs typeface="Times New Roman" panose="02020603050405020304" pitchFamily="18" charset="0"/>
              </a:rPr>
              <a:t> ») c‘est s’appliquer à entendre, être attentif à tenir compte de ce que quelqu’un dit, exprime, désire... « D’</a:t>
            </a:r>
            <a:r>
              <a:rPr lang="fr-FR" sz="2400" dirty="0" err="1">
                <a:effectLst/>
                <a:latin typeface="Times" panose="02020603050405020304" pitchFamily="18" charset="0"/>
                <a:ea typeface="DengXian" panose="02010600030101010101" pitchFamily="2" charset="-122"/>
                <a:cs typeface="Times New Roman" panose="02020603050405020304" pitchFamily="18" charset="0"/>
              </a:rPr>
              <a:t>auscultare</a:t>
            </a:r>
            <a:r>
              <a:rPr lang="fr-FR" sz="2400" dirty="0">
                <a:effectLst/>
                <a:latin typeface="Times" panose="02020603050405020304" pitchFamily="18" charset="0"/>
                <a:ea typeface="DengXian" panose="02010600030101010101" pitchFamily="2" charset="-122"/>
                <a:cs typeface="Times New Roman" panose="02020603050405020304" pitchFamily="18" charset="0"/>
              </a:rPr>
              <a:t> » découle « l’auscultation » qui va naturellement s’adapter à la pratique de la Télémédecine. L’écoute c’est aussi ce qui fait écho ! c’est le dialogue par la parole entre le soignant et le soigné. Ils communiquent, « ils sont connectés »!. </a:t>
            </a:r>
            <a:r>
              <a:rPr lang="fr-FR" sz="2400" dirty="0">
                <a:solidFill>
                  <a:srgbClr val="C00000"/>
                </a:solidFill>
                <a:effectLst/>
                <a:latin typeface="Times" panose="02020603050405020304" pitchFamily="18" charset="0"/>
                <a:ea typeface="DengXian" panose="02010600030101010101" pitchFamily="2" charset="-122"/>
                <a:cs typeface="Times New Roman" panose="02020603050405020304" pitchFamily="18" charset="0"/>
              </a:rPr>
              <a:t>Dans la Télémédecine « entendre, écouter, observer et communiquer » sont les maitres mots qui se conjuguent et se potentialisent dans cette Relation Soignant-Soigné(RSS).</a:t>
            </a:r>
            <a:r>
              <a:rPr lang="fr-FR" sz="2400" dirty="0">
                <a:effectLst/>
                <a:latin typeface="Times" panose="02020603050405020304" pitchFamily="18" charset="0"/>
                <a:ea typeface="DengXian" panose="02010600030101010101" pitchFamily="2" charset="-122"/>
                <a:cs typeface="Times New Roman" panose="02020603050405020304" pitchFamily="18" charset="0"/>
              </a:rPr>
              <a:t> Entendre (du latin « </a:t>
            </a:r>
            <a:r>
              <a:rPr lang="fr-FR" sz="2400" dirty="0" err="1">
                <a:effectLst/>
                <a:latin typeface="Times" panose="02020603050405020304" pitchFamily="18" charset="0"/>
                <a:ea typeface="DengXian" panose="02010600030101010101" pitchFamily="2" charset="-122"/>
                <a:cs typeface="Times New Roman" panose="02020603050405020304" pitchFamily="18" charset="0"/>
              </a:rPr>
              <a:t>intendere</a:t>
            </a:r>
            <a:r>
              <a:rPr lang="fr-FR" sz="2400" dirty="0">
                <a:effectLst/>
                <a:latin typeface="Times" panose="02020603050405020304" pitchFamily="18" charset="0"/>
                <a:ea typeface="DengXian" panose="02010600030101010101" pitchFamily="2" charset="-122"/>
                <a:cs typeface="Times New Roman" panose="02020603050405020304" pitchFamily="18" charset="0"/>
              </a:rPr>
              <a:t> ») c’est appliquer son esprit à écouter, percevoir par l’ouïe, et donc mobiliser une attention et même, par extension, « s’entendre » c’est entretenir une relation de sympathie. Enfin, on ne peut, par ailleurs, oublier la leçon de l’illustre Professeur Jean Bernard, Membre de l’Académie et celle de la Médecine, que j’ai eu la chance de rencontrer quand j’étais Présidente du Directoire de la Fondation pour la Recherche Médicale, et qui m’a marqué avec sa phrase célèbre                                             </a:t>
            </a:r>
            <a:r>
              <a:rPr lang="fr-FR" sz="2400" dirty="0">
                <a:solidFill>
                  <a:srgbClr val="C00000"/>
                </a:solidFill>
                <a:effectLst/>
                <a:latin typeface="Times" panose="02020603050405020304" pitchFamily="18" charset="0"/>
                <a:ea typeface="DengXian" panose="02010600030101010101" pitchFamily="2" charset="-122"/>
                <a:cs typeface="Times New Roman" panose="02020603050405020304" pitchFamily="18" charset="0"/>
              </a:rPr>
              <a:t>« </a:t>
            </a:r>
            <a:r>
              <a:rPr lang="fr-FR" sz="2400" i="1" dirty="0">
                <a:solidFill>
                  <a:srgbClr val="C00000"/>
                </a:solidFill>
                <a:effectLst/>
                <a:latin typeface="Times" panose="02020603050405020304" pitchFamily="18" charset="0"/>
                <a:ea typeface="DengXian" panose="02010600030101010101" pitchFamily="2" charset="-122"/>
                <a:cs typeface="Times New Roman" panose="02020603050405020304" pitchFamily="18" charset="0"/>
              </a:rPr>
              <a:t>C’est de l’homme qu’il s’agit.</a:t>
            </a:r>
            <a:r>
              <a:rPr lang="fr-FR" sz="2400" dirty="0">
                <a:solidFill>
                  <a:srgbClr val="C00000"/>
                </a:solidFill>
                <a:effectLst/>
                <a:latin typeface="Times" panose="02020603050405020304" pitchFamily="18" charset="0"/>
                <a:ea typeface="DengXian" panose="02010600030101010101" pitchFamily="2" charset="-122"/>
                <a:cs typeface="Times New Roman" panose="02020603050405020304" pitchFamily="18" charset="0"/>
              </a:rPr>
              <a:t> » </a:t>
            </a:r>
            <a:endParaRPr lang="fr-FR" sz="2400" dirty="0">
              <a:solidFill>
                <a:srgbClr val="C00000"/>
              </a:solidFill>
              <a:effectLst/>
              <a:latin typeface="Calibri" panose="020F0502020204030204" pitchFamily="34" charset="0"/>
              <a:ea typeface="DengXian" panose="02010600030101010101" pitchFamily="2" charset="-122"/>
              <a:cs typeface="Times New Roman" panose="02020603050405020304" pitchFamily="18" charset="0"/>
            </a:endParaRPr>
          </a:p>
          <a:p>
            <a:endParaRPr lang="fr-FR" dirty="0"/>
          </a:p>
        </p:txBody>
      </p:sp>
      <p:sp>
        <p:nvSpPr>
          <p:cNvPr id="4" name="Espace réservé de la date 3">
            <a:extLst>
              <a:ext uri="{FF2B5EF4-FFF2-40B4-BE49-F238E27FC236}">
                <a16:creationId xmlns:a16="http://schemas.microsoft.com/office/drawing/2014/main" id="{A8A7F865-F8C8-470A-AA36-3D30649243EF}"/>
              </a:ext>
            </a:extLst>
          </p:cNvPr>
          <p:cNvSpPr>
            <a:spLocks noGrp="1"/>
          </p:cNvSpPr>
          <p:nvPr>
            <p:ph type="dt" sz="half" idx="2"/>
          </p:nvPr>
        </p:nvSpPr>
        <p:spPr>
          <a:xfrm>
            <a:off x="5059110" y="6410328"/>
            <a:ext cx="4486542" cy="365125"/>
          </a:xfrm>
        </p:spPr>
        <p:txBody>
          <a:bodyPr/>
          <a:lstStyle/>
          <a:p>
            <a:r>
              <a:rPr lang="fr-FR" dirty="0"/>
              <a:t>Ghislaine </a:t>
            </a:r>
            <a:r>
              <a:rPr lang="fr-FR" dirty="0" err="1"/>
              <a:t>Alajouanine</a:t>
            </a:r>
            <a:r>
              <a:rPr lang="fr-FR" dirty="0"/>
              <a:t> @ Copyright 2020 -  Webinaire – 15/10/2020 – 17h30 à 19h30</a:t>
            </a:r>
            <a:endParaRPr lang="en-US" dirty="0"/>
          </a:p>
        </p:txBody>
      </p:sp>
      <p:sp>
        <p:nvSpPr>
          <p:cNvPr id="5" name="Espace réservé du pied de page 4">
            <a:extLst>
              <a:ext uri="{FF2B5EF4-FFF2-40B4-BE49-F238E27FC236}">
                <a16:creationId xmlns:a16="http://schemas.microsoft.com/office/drawing/2014/main" id="{76496DBD-F903-4D40-8B9C-65344448C682}"/>
              </a:ext>
            </a:extLst>
          </p:cNvPr>
          <p:cNvSpPr>
            <a:spLocks noGrp="1"/>
          </p:cNvSpPr>
          <p:nvPr>
            <p:ph type="ftr" sz="quarter" idx="3"/>
          </p:nvPr>
        </p:nvSpPr>
        <p:spPr/>
        <p:txBody>
          <a:bodyPr/>
          <a:lstStyle/>
          <a:p>
            <a:r>
              <a:rPr lang="fr-FR" b="1"/>
              <a:t>La télémédecine en chirurgie en IDF</a:t>
            </a:r>
            <a:endParaRPr lang="fr-FR" b="1" dirty="0"/>
          </a:p>
        </p:txBody>
      </p:sp>
      <p:sp>
        <p:nvSpPr>
          <p:cNvPr id="6" name="Espace réservé du numéro de diapositive 5">
            <a:extLst>
              <a:ext uri="{FF2B5EF4-FFF2-40B4-BE49-F238E27FC236}">
                <a16:creationId xmlns:a16="http://schemas.microsoft.com/office/drawing/2014/main" id="{36E29A0F-7EC6-417B-9A4A-51FD87C7B8A4}"/>
              </a:ext>
            </a:extLst>
          </p:cNvPr>
          <p:cNvSpPr>
            <a:spLocks noGrp="1"/>
          </p:cNvSpPr>
          <p:nvPr>
            <p:ph type="sldNum" sz="quarter" idx="4"/>
          </p:nvPr>
        </p:nvSpPr>
        <p:spPr/>
        <p:txBody>
          <a:bodyPr/>
          <a:lstStyle/>
          <a:p>
            <a:fld id="{D57F1E4F-1CFF-5643-939E-217C01CDF565}" type="slidenum">
              <a:rPr lang="en-US" smtClean="0"/>
              <a:pPr/>
              <a:t>33</a:t>
            </a:fld>
            <a:endParaRPr lang="en-US" dirty="0"/>
          </a:p>
        </p:txBody>
      </p:sp>
      <p:pic>
        <p:nvPicPr>
          <p:cNvPr id="8" name="Image 7">
            <a:extLst>
              <a:ext uri="{FF2B5EF4-FFF2-40B4-BE49-F238E27FC236}">
                <a16:creationId xmlns:a16="http://schemas.microsoft.com/office/drawing/2014/main" id="{80C6E00B-C82B-4814-9768-74E7D9D66081}"/>
              </a:ext>
            </a:extLst>
          </p:cNvPr>
          <p:cNvPicPr>
            <a:picLocks noChangeAspect="1"/>
          </p:cNvPicPr>
          <p:nvPr/>
        </p:nvPicPr>
        <p:blipFill>
          <a:blip r:embed="rId2"/>
          <a:stretch>
            <a:fillRect/>
          </a:stretch>
        </p:blipFill>
        <p:spPr>
          <a:xfrm>
            <a:off x="10359826" y="-46456"/>
            <a:ext cx="2142672" cy="2866768"/>
          </a:xfrm>
          <a:prstGeom prst="rect">
            <a:avLst/>
          </a:prstGeom>
        </p:spPr>
      </p:pic>
    </p:spTree>
    <p:extLst>
      <p:ext uri="{BB962C8B-B14F-4D97-AF65-F5344CB8AC3E}">
        <p14:creationId xmlns:p14="http://schemas.microsoft.com/office/powerpoint/2010/main" val="1766030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A060D4-A18C-4741-B525-C2AC2D3222B0}"/>
              </a:ext>
            </a:extLst>
          </p:cNvPr>
          <p:cNvSpPr>
            <a:spLocks noGrp="1"/>
          </p:cNvSpPr>
          <p:nvPr>
            <p:ph type="title"/>
          </p:nvPr>
        </p:nvSpPr>
        <p:spPr>
          <a:xfrm>
            <a:off x="5899135" y="-1781885"/>
            <a:ext cx="10515600" cy="1325563"/>
          </a:xfrm>
        </p:spPr>
        <p:txBody>
          <a:bodyPr/>
          <a:lstStyle/>
          <a:p>
            <a:endParaRPr lang="fr-FR" dirty="0"/>
          </a:p>
        </p:txBody>
      </p:sp>
      <p:pic>
        <p:nvPicPr>
          <p:cNvPr id="2050" name="Picture 2" descr="Jean-François Mattei – Académie des Sciences Morales et Politiques">
            <a:extLst>
              <a:ext uri="{FF2B5EF4-FFF2-40B4-BE49-F238E27FC236}">
                <a16:creationId xmlns:a16="http://schemas.microsoft.com/office/drawing/2014/main" id="{65B25482-BB97-4622-B753-83C4838F02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
            <a:ext cx="1657547" cy="24271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 observatoire national pour la fin de vie présenté par André Vacheron">
            <a:extLst>
              <a:ext uri="{FF2B5EF4-FFF2-40B4-BE49-F238E27FC236}">
                <a16:creationId xmlns:a16="http://schemas.microsoft.com/office/drawing/2014/main" id="{64BC7B2F-18CB-4E5E-87C6-DA4B37CAB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6434" y="44914"/>
            <a:ext cx="1514949" cy="214701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3ABC7665-A1D9-4D82-B8D6-1580EC2950A8}"/>
              </a:ext>
            </a:extLst>
          </p:cNvPr>
          <p:cNvPicPr>
            <a:picLocks noChangeAspect="1"/>
          </p:cNvPicPr>
          <p:nvPr/>
        </p:nvPicPr>
        <p:blipFill>
          <a:blip r:embed="rId4"/>
          <a:stretch>
            <a:fillRect/>
          </a:stretch>
        </p:blipFill>
        <p:spPr>
          <a:xfrm>
            <a:off x="10899669" y="3876559"/>
            <a:ext cx="1309837" cy="1678007"/>
          </a:xfrm>
          <a:prstGeom prst="rect">
            <a:avLst/>
          </a:prstGeom>
        </p:spPr>
      </p:pic>
      <p:pic>
        <p:nvPicPr>
          <p:cNvPr id="7" name="Image 6" descr="Une image contenant personne, intérieur, verres, table&#10;&#10;Description générée automatiquement">
            <a:extLst>
              <a:ext uri="{FF2B5EF4-FFF2-40B4-BE49-F238E27FC236}">
                <a16:creationId xmlns:a16="http://schemas.microsoft.com/office/drawing/2014/main" id="{3B68CCFA-0C26-4644-AE42-86A2C8A5F771}"/>
              </a:ext>
            </a:extLst>
          </p:cNvPr>
          <p:cNvPicPr>
            <a:picLocks noChangeAspect="1"/>
          </p:cNvPicPr>
          <p:nvPr/>
        </p:nvPicPr>
        <p:blipFill>
          <a:blip r:embed="rId5"/>
          <a:stretch>
            <a:fillRect/>
          </a:stretch>
        </p:blipFill>
        <p:spPr>
          <a:xfrm>
            <a:off x="8172898" y="4756357"/>
            <a:ext cx="1360330" cy="2034138"/>
          </a:xfrm>
          <a:prstGeom prst="rect">
            <a:avLst/>
          </a:prstGeom>
        </p:spPr>
      </p:pic>
      <p:sp>
        <p:nvSpPr>
          <p:cNvPr id="10" name="ZoneTexte 9">
            <a:extLst>
              <a:ext uri="{FF2B5EF4-FFF2-40B4-BE49-F238E27FC236}">
                <a16:creationId xmlns:a16="http://schemas.microsoft.com/office/drawing/2014/main" id="{63181B98-A256-4B7C-A9F5-CA6D255D80DD}"/>
              </a:ext>
            </a:extLst>
          </p:cNvPr>
          <p:cNvSpPr txBox="1"/>
          <p:nvPr/>
        </p:nvSpPr>
        <p:spPr>
          <a:xfrm>
            <a:off x="3517556" y="1663570"/>
            <a:ext cx="6704785" cy="640432"/>
          </a:xfrm>
          <a:prstGeom prst="rect">
            <a:avLst/>
          </a:prstGeom>
          <a:noFill/>
        </p:spPr>
        <p:txBody>
          <a:bodyPr wrap="square">
            <a:spAutoFit/>
          </a:bodyPr>
          <a:lstStyle/>
          <a:p>
            <a:pPr algn="ctr" fontAlgn="base">
              <a:lnSpc>
                <a:spcPct val="107000"/>
              </a:lnSpc>
              <a:spcAft>
                <a:spcPts val="800"/>
              </a:spcAft>
            </a:pPr>
            <a:br>
              <a:rPr lang="fr-FR" sz="1800" dirty="0">
                <a:effectLst/>
                <a:latin typeface="inherit"/>
                <a:ea typeface="Times New Roman" panose="02020603050405020304" pitchFamily="18" charset="0"/>
                <a:cs typeface="Times New Roman" panose="02020603050405020304" pitchFamily="18" charset="0"/>
              </a:rPr>
            </a:b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 10">
            <a:extLst>
              <a:ext uri="{FF2B5EF4-FFF2-40B4-BE49-F238E27FC236}">
                <a16:creationId xmlns:a16="http://schemas.microsoft.com/office/drawing/2014/main" id="{9B1BB486-CC23-4060-A404-F9C073AE089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728663" y="94674"/>
            <a:ext cx="1465301" cy="2310775"/>
          </a:xfrm>
          <a:prstGeom prst="rect">
            <a:avLst/>
          </a:prstGeom>
          <a:noFill/>
          <a:ln>
            <a:noFill/>
          </a:ln>
        </p:spPr>
      </p:pic>
      <p:sp>
        <p:nvSpPr>
          <p:cNvPr id="6" name="ZoneTexte 5">
            <a:extLst>
              <a:ext uri="{FF2B5EF4-FFF2-40B4-BE49-F238E27FC236}">
                <a16:creationId xmlns:a16="http://schemas.microsoft.com/office/drawing/2014/main" id="{270F6484-640E-446D-834E-761FB2DFF966}"/>
              </a:ext>
            </a:extLst>
          </p:cNvPr>
          <p:cNvSpPr txBox="1"/>
          <p:nvPr/>
        </p:nvSpPr>
        <p:spPr>
          <a:xfrm>
            <a:off x="3335509" y="1546676"/>
            <a:ext cx="7068879" cy="2031325"/>
          </a:xfrm>
          <a:prstGeom prst="rect">
            <a:avLst/>
          </a:prstGeom>
          <a:noFill/>
        </p:spPr>
        <p:txBody>
          <a:bodyPr wrap="square" rtlCol="0">
            <a:spAutoFit/>
          </a:bodyPr>
          <a:lstStyle/>
          <a:p>
            <a:pPr algn="ctr"/>
            <a:r>
              <a:rPr lang="fr-FR" sz="2000" dirty="0"/>
              <a:t>Le Mot de la fin : </a:t>
            </a:r>
            <a:r>
              <a:rPr lang="fr-FR" dirty="0"/>
              <a:t>quand on compare Médecine Présentielle et Médecine Digitale avec la Télémédecine se trouve dans l’ouvrage du Président de l’Académie Nationale de Médecine 2020 l’année du Bicentenaire:        « Une Institution dans son temps » !</a:t>
            </a:r>
          </a:p>
          <a:p>
            <a:r>
              <a:rPr lang="fr-FR" sz="1600" i="1" dirty="0">
                <a:solidFill>
                  <a:srgbClr val="008000"/>
                </a:solidFill>
                <a:effectLst/>
                <a:latin typeface="inherit"/>
                <a:ea typeface="Times New Roman" panose="02020603050405020304" pitchFamily="18" charset="0"/>
                <a:cs typeface="Arial" panose="020B0604020202020204" pitchFamily="34" charset="0"/>
              </a:rPr>
              <a:t>Santé, le grand bouleversement </a:t>
            </a:r>
            <a:r>
              <a:rPr lang="fr-FR" sz="1600" dirty="0">
                <a:effectLst/>
                <a:latin typeface="inherit"/>
                <a:ea typeface="Times New Roman" panose="02020603050405020304" pitchFamily="18" charset="0"/>
                <a:cs typeface="Times New Roman" panose="02020603050405020304" pitchFamily="18" charset="0"/>
              </a:rPr>
              <a:t>un livre de </a:t>
            </a:r>
            <a:r>
              <a:rPr lang="fr-FR" sz="1600" u="sng" dirty="0">
                <a:solidFill>
                  <a:srgbClr val="008000"/>
                </a:solidFill>
                <a:effectLst/>
                <a:latin typeface="inherit"/>
                <a:ea typeface="Times New Roman" panose="02020603050405020304" pitchFamily="18" charset="0"/>
                <a:cs typeface="Times New Roman" panose="02020603050405020304" pitchFamily="18" charset="0"/>
                <a:hlinkClick r:id="rId7"/>
              </a:rPr>
              <a:t>Jean-François Mattei</a:t>
            </a:r>
            <a:r>
              <a:rPr lang="fr-FR" sz="1600" u="sng" dirty="0">
                <a:solidFill>
                  <a:srgbClr val="008000"/>
                </a:solidFill>
                <a:latin typeface="Calibri" panose="020F0502020204030204" pitchFamily="34" charset="0"/>
                <a:ea typeface="Times New Roman" panose="02020603050405020304" pitchFamily="18" charset="0"/>
                <a:cs typeface="Times New Roman" panose="02020603050405020304" pitchFamily="18" charset="0"/>
              </a:rPr>
              <a:t> </a:t>
            </a:r>
            <a:r>
              <a:rPr lang="fr-FR" sz="1600" dirty="0">
                <a:effectLst/>
                <a:latin typeface="inherit"/>
                <a:ea typeface="Times New Roman" panose="02020603050405020304" pitchFamily="18" charset="0"/>
                <a:cs typeface="Times New Roman" panose="02020603050405020304" pitchFamily="18" charset="0"/>
              </a:rPr>
              <a:t>lu par </a:t>
            </a:r>
            <a:r>
              <a:rPr lang="fr-FR" sz="1600" dirty="0">
                <a:solidFill>
                  <a:srgbClr val="008000"/>
                </a:solidFill>
                <a:latin typeface="inherit"/>
                <a:ea typeface="Times New Roman" panose="02020603050405020304" pitchFamily="18" charset="0"/>
                <a:cs typeface="Times New Roman" panose="02020603050405020304" pitchFamily="18" charset="0"/>
                <a:hlinkClick r:id="rId8"/>
              </a:rPr>
              <a:t>André </a:t>
            </a:r>
            <a:r>
              <a:rPr lang="fr-FR" sz="1600" dirty="0" err="1">
                <a:solidFill>
                  <a:srgbClr val="008000"/>
                </a:solidFill>
                <a:latin typeface="inherit"/>
                <a:ea typeface="Times New Roman" panose="02020603050405020304" pitchFamily="18" charset="0"/>
                <a:cs typeface="Times New Roman" panose="02020603050405020304" pitchFamily="18" charset="0"/>
                <a:hlinkClick r:id="rId8"/>
              </a:rPr>
              <a:t>Vacheron</a:t>
            </a:r>
            <a:r>
              <a:rPr lang="fr-FR" sz="1600" dirty="0">
                <a:solidFill>
                  <a:srgbClr val="008000"/>
                </a:solidFill>
                <a:latin typeface="inherit"/>
                <a:ea typeface="Times New Roman" panose="02020603050405020304" pitchFamily="18" charset="0"/>
                <a:cs typeface="Times New Roman" panose="02020603050405020304" pitchFamily="18" charset="0"/>
              </a:rPr>
              <a:t> </a:t>
            </a:r>
            <a:r>
              <a:rPr lang="fr-FR" sz="1600" i="1" dirty="0">
                <a:latin typeface="inherit"/>
                <a:ea typeface="Times New Roman" panose="02020603050405020304" pitchFamily="18" charset="0"/>
                <a:cs typeface="Times New Roman" panose="02020603050405020304" pitchFamily="18" charset="0"/>
              </a:rPr>
              <a:t>Vice-Président de l’Académie des sciences morales et politiques (ASMP) Président Honoraire de l’Académie nationale de médecine(ANM)</a:t>
            </a:r>
            <a:endParaRPr lang="fr-FR" sz="16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ZoneTexte 12">
            <a:extLst>
              <a:ext uri="{FF2B5EF4-FFF2-40B4-BE49-F238E27FC236}">
                <a16:creationId xmlns:a16="http://schemas.microsoft.com/office/drawing/2014/main" id="{D2A6E14B-1707-40C7-B04A-46834DE62033}"/>
              </a:ext>
            </a:extLst>
          </p:cNvPr>
          <p:cNvSpPr txBox="1"/>
          <p:nvPr/>
        </p:nvSpPr>
        <p:spPr>
          <a:xfrm>
            <a:off x="-65903" y="2348469"/>
            <a:ext cx="1794567" cy="307777"/>
          </a:xfrm>
          <a:prstGeom prst="rect">
            <a:avLst/>
          </a:prstGeom>
          <a:noFill/>
        </p:spPr>
        <p:txBody>
          <a:bodyPr wrap="square">
            <a:spAutoFit/>
          </a:bodyPr>
          <a:lstStyle/>
          <a:p>
            <a:r>
              <a:rPr lang="fr-FR" sz="1400" dirty="0">
                <a:solidFill>
                  <a:srgbClr val="008000"/>
                </a:solidFill>
                <a:effectLst/>
                <a:latin typeface="inherit"/>
                <a:ea typeface="Times New Roman" panose="02020603050405020304" pitchFamily="18" charset="0"/>
                <a:cs typeface="Times New Roman" panose="02020603050405020304" pitchFamily="18" charset="0"/>
                <a:hlinkClick r:id="rId7"/>
              </a:rPr>
              <a:t>Jean-François Mattei</a:t>
            </a:r>
            <a:endParaRPr lang="fr-FR" sz="1400" dirty="0"/>
          </a:p>
        </p:txBody>
      </p:sp>
      <p:sp>
        <p:nvSpPr>
          <p:cNvPr id="15" name="ZoneTexte 14">
            <a:extLst>
              <a:ext uri="{FF2B5EF4-FFF2-40B4-BE49-F238E27FC236}">
                <a16:creationId xmlns:a16="http://schemas.microsoft.com/office/drawing/2014/main" id="{84C712D3-8AC0-446B-969B-0CBA55F2F7C2}"/>
              </a:ext>
            </a:extLst>
          </p:cNvPr>
          <p:cNvSpPr txBox="1"/>
          <p:nvPr/>
        </p:nvSpPr>
        <p:spPr>
          <a:xfrm>
            <a:off x="10404388" y="2119336"/>
            <a:ext cx="1999735" cy="307777"/>
          </a:xfrm>
          <a:prstGeom prst="rect">
            <a:avLst/>
          </a:prstGeom>
          <a:noFill/>
        </p:spPr>
        <p:txBody>
          <a:bodyPr wrap="square">
            <a:spAutoFit/>
          </a:bodyPr>
          <a:lstStyle/>
          <a:p>
            <a:r>
              <a:rPr lang="fr-FR" sz="1400" dirty="0">
                <a:solidFill>
                  <a:schemeClr val="bg1"/>
                </a:solidFill>
                <a:latin typeface="inherit"/>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     </a:t>
            </a:r>
            <a:r>
              <a:rPr lang="fr-FR" sz="1400" u="sng" dirty="0">
                <a:solidFill>
                  <a:srgbClr val="0563C1"/>
                </a:solidFill>
                <a:latin typeface="inherit"/>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André </a:t>
            </a:r>
            <a:r>
              <a:rPr lang="fr-FR" sz="1400" u="sng" dirty="0" err="1">
                <a:solidFill>
                  <a:srgbClr val="0563C1"/>
                </a:solidFill>
                <a:latin typeface="inherit"/>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Vacheron</a:t>
            </a:r>
            <a:r>
              <a:rPr lang="fr-FR" sz="1400" u="sng" dirty="0">
                <a:solidFill>
                  <a:srgbClr val="008000"/>
                </a:solidFill>
                <a:latin typeface="inherit"/>
                <a:ea typeface="Times New Roman" panose="02020603050405020304" pitchFamily="18" charset="0"/>
                <a:cs typeface="Times New Roman" panose="02020603050405020304" pitchFamily="18" charset="0"/>
              </a:rPr>
              <a:t> </a:t>
            </a:r>
            <a:endParaRPr lang="fr-FR" sz="1400" u="sng" dirty="0"/>
          </a:p>
        </p:txBody>
      </p:sp>
      <p:sp>
        <p:nvSpPr>
          <p:cNvPr id="16" name="ZoneTexte 15">
            <a:extLst>
              <a:ext uri="{FF2B5EF4-FFF2-40B4-BE49-F238E27FC236}">
                <a16:creationId xmlns:a16="http://schemas.microsoft.com/office/drawing/2014/main" id="{830610E1-75DA-47B2-8305-6F28C9B3F4C1}"/>
              </a:ext>
            </a:extLst>
          </p:cNvPr>
          <p:cNvSpPr txBox="1"/>
          <p:nvPr/>
        </p:nvSpPr>
        <p:spPr>
          <a:xfrm rot="10800000" flipV="1">
            <a:off x="84945" y="3374661"/>
            <a:ext cx="11656541" cy="1415772"/>
          </a:xfrm>
          <a:prstGeom prst="rect">
            <a:avLst/>
          </a:prstGeom>
          <a:noFill/>
        </p:spPr>
        <p:txBody>
          <a:bodyPr wrap="square">
            <a:spAutoFit/>
          </a:bodyPr>
          <a:lstStyle/>
          <a:p>
            <a:pPr algn="ctr"/>
            <a:r>
              <a:rPr lang="fr-FR" sz="3200" dirty="0">
                <a:effectLst/>
                <a:latin typeface="inherit"/>
                <a:ea typeface="Times New Roman" panose="02020603050405020304" pitchFamily="18" charset="0"/>
                <a:cs typeface="Arial" panose="020B0604020202020204" pitchFamily="34" charset="0"/>
              </a:rPr>
              <a:t>« L’humanisme médical et la médecine digitale ne s’opposent pas mais se </a:t>
            </a:r>
            <a:r>
              <a:rPr lang="fr-FR" sz="3600" dirty="0">
                <a:effectLst/>
                <a:latin typeface="inherit"/>
                <a:ea typeface="Times New Roman" panose="02020603050405020304" pitchFamily="18" charset="0"/>
                <a:cs typeface="Arial" panose="020B0604020202020204" pitchFamily="34" charset="0"/>
              </a:rPr>
              <a:t>potentialisent</a:t>
            </a:r>
            <a:r>
              <a:rPr lang="fr-FR" sz="3200" dirty="0">
                <a:effectLst/>
                <a:latin typeface="inherit"/>
                <a:ea typeface="Times New Roman" panose="02020603050405020304" pitchFamily="18" charset="0"/>
                <a:cs typeface="Arial" panose="020B0604020202020204" pitchFamily="34" charset="0"/>
              </a:rPr>
              <a:t> »</a:t>
            </a:r>
            <a:br>
              <a:rPr lang="fr-FR" sz="1800" dirty="0">
                <a:effectLst/>
                <a:latin typeface="inherit"/>
                <a:ea typeface="Times New Roman" panose="02020603050405020304" pitchFamily="18" charset="0"/>
                <a:cs typeface="Arial" panose="020B0604020202020204" pitchFamily="34" charset="0"/>
              </a:rPr>
            </a:br>
            <a:endParaRPr lang="fr-FR" dirty="0"/>
          </a:p>
        </p:txBody>
      </p:sp>
      <p:sp>
        <p:nvSpPr>
          <p:cNvPr id="19" name="ZoneTexte 18">
            <a:extLst>
              <a:ext uri="{FF2B5EF4-FFF2-40B4-BE49-F238E27FC236}">
                <a16:creationId xmlns:a16="http://schemas.microsoft.com/office/drawing/2014/main" id="{6B1D89FA-47D2-470C-9ED5-5B9F66119C96}"/>
              </a:ext>
            </a:extLst>
          </p:cNvPr>
          <p:cNvSpPr txBox="1"/>
          <p:nvPr/>
        </p:nvSpPr>
        <p:spPr>
          <a:xfrm flipH="1">
            <a:off x="5597494" y="4756357"/>
            <a:ext cx="2435359" cy="1969770"/>
          </a:xfrm>
          <a:prstGeom prst="rect">
            <a:avLst/>
          </a:prstGeom>
          <a:noFill/>
        </p:spPr>
        <p:txBody>
          <a:bodyPr wrap="square">
            <a:spAutoFit/>
          </a:bodyPr>
          <a:lstStyle/>
          <a:p>
            <a:r>
              <a:rPr lang="fr-FR" sz="1400" b="1" dirty="0">
                <a:solidFill>
                  <a:srgbClr val="0070C0"/>
                </a:solidFill>
              </a:rPr>
              <a:t>Ghislaine </a:t>
            </a:r>
            <a:r>
              <a:rPr lang="fr-FR" sz="1400" b="1" dirty="0" err="1">
                <a:solidFill>
                  <a:srgbClr val="0070C0"/>
                </a:solidFill>
              </a:rPr>
              <a:t>Alajouanine</a:t>
            </a:r>
            <a:r>
              <a:rPr lang="fr-FR" sz="1400" b="1" dirty="0">
                <a:solidFill>
                  <a:srgbClr val="0070C0"/>
                </a:solidFill>
              </a:rPr>
              <a:t> </a:t>
            </a:r>
            <a:r>
              <a:rPr lang="fr-FR" sz="1400" i="1" dirty="0"/>
              <a:t>MC Institut de France </a:t>
            </a:r>
            <a:r>
              <a:rPr lang="fr-FR" sz="1600" i="1" dirty="0"/>
              <a:t>(</a:t>
            </a:r>
            <a:r>
              <a:rPr lang="fr-FR" sz="1400" i="1" dirty="0"/>
              <a:t>Académie des sciences morales et politiques)</a:t>
            </a:r>
            <a:br>
              <a:rPr lang="fr-FR" sz="1600" dirty="0"/>
            </a:br>
            <a:r>
              <a:rPr lang="fr-FR" sz="1600" dirty="0"/>
              <a:t>Présidente de l’Académie Francophone de Télémédecine et </a:t>
            </a:r>
            <a:r>
              <a:rPr lang="fr-FR" sz="1600" dirty="0" err="1"/>
              <a:t>eSanté</a:t>
            </a:r>
            <a:endParaRPr lang="fr-FR" sz="1600" dirty="0"/>
          </a:p>
        </p:txBody>
      </p:sp>
      <p:pic>
        <p:nvPicPr>
          <p:cNvPr id="17" name="Image 16">
            <a:extLst>
              <a:ext uri="{FF2B5EF4-FFF2-40B4-BE49-F238E27FC236}">
                <a16:creationId xmlns:a16="http://schemas.microsoft.com/office/drawing/2014/main" id="{1261EB47-159C-4B54-968C-D8BA393F33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1084" y="139920"/>
            <a:ext cx="2365326" cy="1078921"/>
          </a:xfrm>
          <a:prstGeom prst="rect">
            <a:avLst/>
          </a:prstGeom>
        </p:spPr>
      </p:pic>
      <p:pic>
        <p:nvPicPr>
          <p:cNvPr id="8" name="Image 7">
            <a:extLst>
              <a:ext uri="{FF2B5EF4-FFF2-40B4-BE49-F238E27FC236}">
                <a16:creationId xmlns:a16="http://schemas.microsoft.com/office/drawing/2014/main" id="{1954A924-9050-4610-9B81-E58018B034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53944" y="-55166"/>
            <a:ext cx="1618954" cy="1618954"/>
          </a:xfrm>
          <a:prstGeom prst="rect">
            <a:avLst/>
          </a:prstGeom>
        </p:spPr>
      </p:pic>
      <p:sp>
        <p:nvSpPr>
          <p:cNvPr id="9" name="ZoneTexte 8">
            <a:extLst>
              <a:ext uri="{FF2B5EF4-FFF2-40B4-BE49-F238E27FC236}">
                <a16:creationId xmlns:a16="http://schemas.microsoft.com/office/drawing/2014/main" id="{6235CCE0-21AA-4782-9561-057B8CFC68E7}"/>
              </a:ext>
            </a:extLst>
          </p:cNvPr>
          <p:cNvSpPr txBox="1"/>
          <p:nvPr/>
        </p:nvSpPr>
        <p:spPr>
          <a:xfrm>
            <a:off x="10084037" y="5366879"/>
            <a:ext cx="2017347" cy="1015663"/>
          </a:xfrm>
          <a:prstGeom prst="rect">
            <a:avLst/>
          </a:prstGeom>
          <a:noFill/>
        </p:spPr>
        <p:txBody>
          <a:bodyPr wrap="square" rtlCol="0">
            <a:spAutoFit/>
          </a:bodyPr>
          <a:lstStyle/>
          <a:p>
            <a:r>
              <a:rPr lang="fr-FR" sz="2000" dirty="0">
                <a:solidFill>
                  <a:srgbClr val="C00000"/>
                </a:solidFill>
                <a:latin typeface="Bradley Hand" pitchFamily="2" charset="77"/>
              </a:rPr>
              <a:t>Grand Merci et prenez bien soin de vous…</a:t>
            </a:r>
          </a:p>
        </p:txBody>
      </p:sp>
      <p:sp>
        <p:nvSpPr>
          <p:cNvPr id="14" name="Larme 13">
            <a:extLst>
              <a:ext uri="{FF2B5EF4-FFF2-40B4-BE49-F238E27FC236}">
                <a16:creationId xmlns:a16="http://schemas.microsoft.com/office/drawing/2014/main" id="{8BA25D93-B3CF-8048-A9B0-890090B0393F}"/>
              </a:ext>
            </a:extLst>
          </p:cNvPr>
          <p:cNvSpPr/>
          <p:nvPr/>
        </p:nvSpPr>
        <p:spPr>
          <a:xfrm>
            <a:off x="9734976" y="5366879"/>
            <a:ext cx="2226365" cy="1180536"/>
          </a:xfrm>
          <a:prstGeom prst="teardrop">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Picture 2" descr="The professor Jean Bernard in France in November, 1996. : Photo d'actualité">
            <a:extLst>
              <a:ext uri="{FF2B5EF4-FFF2-40B4-BE49-F238E27FC236}">
                <a16:creationId xmlns:a16="http://schemas.microsoft.com/office/drawing/2014/main" id="{285458B4-E54E-4B3E-9F17-08D205669A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3083107" y="4474400"/>
            <a:ext cx="2413513" cy="2344060"/>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3D3147DC-0ECD-4CA4-AF94-C291D8741053}"/>
              </a:ext>
            </a:extLst>
          </p:cNvPr>
          <p:cNvSpPr txBox="1"/>
          <p:nvPr/>
        </p:nvSpPr>
        <p:spPr>
          <a:xfrm>
            <a:off x="-456078" y="4596578"/>
            <a:ext cx="3891487" cy="646331"/>
          </a:xfrm>
          <a:prstGeom prst="rect">
            <a:avLst/>
          </a:prstGeom>
          <a:noFill/>
        </p:spPr>
        <p:txBody>
          <a:bodyPr wrap="square" rtlCol="0">
            <a:spAutoFit/>
          </a:bodyPr>
          <a:lstStyle/>
          <a:p>
            <a:pPr marL="0" indent="0" algn="ctr">
              <a:buNone/>
            </a:pPr>
            <a:r>
              <a:rPr lang="fr-FR" sz="1800" dirty="0">
                <a:latin typeface="Lucida Calligraphy" panose="03010101010101010101" pitchFamily="66" charset="77"/>
              </a:rPr>
              <a:t>« </a:t>
            </a:r>
            <a:r>
              <a:rPr lang="fr-FR" sz="1800" b="1" dirty="0">
                <a:latin typeface="Lucida Calligraphy" panose="03010101010101010101" pitchFamily="66" charset="77"/>
              </a:rPr>
              <a:t>C’est de l’homme qu’il s’agit »</a:t>
            </a:r>
          </a:p>
        </p:txBody>
      </p:sp>
      <p:sp>
        <p:nvSpPr>
          <p:cNvPr id="25" name="ZoneTexte 24">
            <a:extLst>
              <a:ext uri="{FF2B5EF4-FFF2-40B4-BE49-F238E27FC236}">
                <a16:creationId xmlns:a16="http://schemas.microsoft.com/office/drawing/2014/main" id="{5B436098-D0BB-4D0B-88F3-74D78A8CAFF7}"/>
              </a:ext>
            </a:extLst>
          </p:cNvPr>
          <p:cNvSpPr txBox="1"/>
          <p:nvPr/>
        </p:nvSpPr>
        <p:spPr>
          <a:xfrm>
            <a:off x="769122" y="5242909"/>
            <a:ext cx="2173940" cy="1323439"/>
          </a:xfrm>
          <a:prstGeom prst="rect">
            <a:avLst/>
          </a:prstGeom>
          <a:noFill/>
        </p:spPr>
        <p:txBody>
          <a:bodyPr wrap="square" rtlCol="0">
            <a:spAutoFit/>
          </a:bodyPr>
          <a:lstStyle/>
          <a:p>
            <a:pPr marL="0" indent="0">
              <a:buNone/>
            </a:pPr>
            <a:r>
              <a:rPr lang="fr-FR" sz="1400" b="1" dirty="0">
                <a:solidFill>
                  <a:srgbClr val="0070C0"/>
                </a:solidFill>
              </a:rPr>
              <a:t>Professeur</a:t>
            </a:r>
            <a:r>
              <a:rPr lang="fr-FR" sz="1400" b="1" dirty="0">
                <a:solidFill>
                  <a:srgbClr val="0070C0"/>
                </a:solidFill>
                <a:latin typeface="Lucida Calligraphy" panose="03010101010101010101" pitchFamily="66" charset="77"/>
              </a:rPr>
              <a:t> </a:t>
            </a:r>
            <a:r>
              <a:rPr lang="fr-FR" sz="1400" b="1" dirty="0">
                <a:solidFill>
                  <a:srgbClr val="0070C0"/>
                </a:solidFill>
                <a:latin typeface="Calibri" panose="020F0502020204030204" pitchFamily="34" charset="0"/>
                <a:cs typeface="Calibri" panose="020F0502020204030204" pitchFamily="34" charset="0"/>
              </a:rPr>
              <a:t>Jean Bernard                                                               </a:t>
            </a:r>
            <a:r>
              <a:rPr lang="fr-FR" sz="1600" dirty="0">
                <a:latin typeface="Calibri" panose="020F0502020204030204" pitchFamily="34" charset="0"/>
                <a:cs typeface="Calibri" panose="020F0502020204030204" pitchFamily="34" charset="0"/>
              </a:rPr>
              <a:t>Membre de l’Académie Française                                              Membre de l’Académie Nationale de Médecine</a:t>
            </a:r>
          </a:p>
        </p:txBody>
      </p:sp>
    </p:spTree>
    <p:extLst>
      <p:ext uri="{BB962C8B-B14F-4D97-AF65-F5344CB8AC3E}">
        <p14:creationId xmlns:p14="http://schemas.microsoft.com/office/powerpoint/2010/main" val="1527188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2"/>
          <p:cNvSpPr>
            <a:spLocks noGrp="1"/>
          </p:cNvSpPr>
          <p:nvPr>
            <p:ph idx="1"/>
          </p:nvPr>
        </p:nvSpPr>
        <p:spPr>
          <a:xfrm>
            <a:off x="1524001" y="177337"/>
            <a:ext cx="10171470" cy="528169"/>
          </a:xfrm>
        </p:spPr>
        <p:txBody>
          <a:bodyPr>
            <a:noAutofit/>
          </a:bodyPr>
          <a:lstStyle/>
          <a:p>
            <a:pPr marL="0" indent="0" algn="ctr">
              <a:spcBef>
                <a:spcPts val="0"/>
              </a:spcBef>
              <a:buNone/>
            </a:pPr>
            <a:r>
              <a:rPr lang="fr-FR" sz="3200" b="1" dirty="0">
                <a:solidFill>
                  <a:srgbClr val="B9002D"/>
                </a:solidFill>
              </a:rPr>
              <a:t>Télémédecine</a:t>
            </a:r>
            <a:r>
              <a:rPr lang="fr-FR" sz="3200" b="1" dirty="0"/>
              <a:t> </a:t>
            </a:r>
            <a:r>
              <a:rPr lang="fr-FR" sz="3200" b="1" dirty="0">
                <a:solidFill>
                  <a:schemeClr val="tx1">
                    <a:lumMod val="65000"/>
                    <a:lumOff val="35000"/>
                  </a:schemeClr>
                </a:solidFill>
              </a:rPr>
              <a:t>: diagnostic à distance = Rompre l’isolement, abolir les distances, </a:t>
            </a:r>
          </a:p>
          <a:p>
            <a:pPr marL="0" indent="0" algn="ctr">
              <a:spcBef>
                <a:spcPts val="0"/>
              </a:spcBef>
              <a:buNone/>
            </a:pPr>
            <a:r>
              <a:rPr lang="fr-FR" sz="3200" b="1" dirty="0">
                <a:solidFill>
                  <a:schemeClr val="tx1">
                    <a:lumMod val="65000"/>
                    <a:lumOff val="35000"/>
                  </a:schemeClr>
                </a:solidFill>
              </a:rPr>
              <a:t>prendre un raccourci vers la modernité !</a:t>
            </a:r>
          </a:p>
          <a:p>
            <a:pPr marL="0" indent="0" algn="ctr">
              <a:buNone/>
            </a:pPr>
            <a:endParaRPr lang="fr-FR" sz="3400" b="1" dirty="0"/>
          </a:p>
        </p:txBody>
      </p:sp>
      <p:pic>
        <p:nvPicPr>
          <p:cNvPr id="10" name="Image 9"/>
          <p:cNvPicPr>
            <a:picLocks noChangeAspect="1"/>
          </p:cNvPicPr>
          <p:nvPr/>
        </p:nvPicPr>
        <p:blipFill>
          <a:blip r:embed="rId2" cstate="print"/>
          <a:stretch>
            <a:fillRect/>
          </a:stretch>
        </p:blipFill>
        <p:spPr>
          <a:xfrm>
            <a:off x="3835195" y="1928803"/>
            <a:ext cx="5210901" cy="4661600"/>
          </a:xfrm>
          <a:prstGeom prst="rect">
            <a:avLst/>
          </a:prstGeom>
        </p:spPr>
      </p:pic>
      <p:pic>
        <p:nvPicPr>
          <p:cNvPr id="11" name="Picture 4" descr="Afficher l'image d'origine"/>
          <p:cNvPicPr>
            <a:picLocks noChangeAspect="1" noChangeArrowheads="1"/>
          </p:cNvPicPr>
          <p:nvPr/>
        </p:nvPicPr>
        <p:blipFill>
          <a:blip r:embed="rId3" cstate="print"/>
          <a:srcRect/>
          <a:stretch>
            <a:fillRect/>
          </a:stretch>
        </p:blipFill>
        <p:spPr bwMode="auto">
          <a:xfrm>
            <a:off x="9481592" y="2240867"/>
            <a:ext cx="1872208" cy="2376265"/>
          </a:xfrm>
          <a:prstGeom prst="rect">
            <a:avLst/>
          </a:prstGeom>
          <a:noFill/>
        </p:spPr>
      </p:pic>
      <p:pic>
        <p:nvPicPr>
          <p:cNvPr id="12" name="Image 11"/>
          <p:cNvPicPr/>
          <p:nvPr/>
        </p:nvPicPr>
        <p:blipFill>
          <a:blip r:embed="rId4" cstate="print"/>
          <a:srcRect/>
          <a:stretch>
            <a:fillRect/>
          </a:stretch>
        </p:blipFill>
        <p:spPr bwMode="auto">
          <a:xfrm flipH="1">
            <a:off x="9481592" y="4743993"/>
            <a:ext cx="1872208" cy="1612357"/>
          </a:xfrm>
          <a:prstGeom prst="rect">
            <a:avLst/>
          </a:prstGeom>
          <a:noFill/>
          <a:ln w="9525">
            <a:noFill/>
            <a:miter lim="800000"/>
            <a:headEnd/>
            <a:tailEnd/>
          </a:ln>
        </p:spPr>
      </p:pic>
      <p:sp>
        <p:nvSpPr>
          <p:cNvPr id="3" name="Espace réservé du numéro de diapositive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E5E5E5-AD36-F54D-B037-565B5F06F4BC}" type="slidenum">
              <a:rPr lang="fr-FR" smtClean="0"/>
              <a:pPr/>
              <a:t>4</a:t>
            </a:fld>
            <a:endParaRPr lang="fr-FR"/>
          </a:p>
        </p:txBody>
      </p:sp>
      <p:sp>
        <p:nvSpPr>
          <p:cNvPr id="13" name="ZoneTexte 12">
            <a:extLst>
              <a:ext uri="{FF2B5EF4-FFF2-40B4-BE49-F238E27FC236}">
                <a16:creationId xmlns:a16="http://schemas.microsoft.com/office/drawing/2014/main" id="{52C2A3DA-EE04-44EE-AF0D-BC52BBE754A9}"/>
              </a:ext>
            </a:extLst>
          </p:cNvPr>
          <p:cNvSpPr txBox="1"/>
          <p:nvPr/>
        </p:nvSpPr>
        <p:spPr>
          <a:xfrm>
            <a:off x="1551542" y="1937133"/>
            <a:ext cx="848299" cy="1360850"/>
          </a:xfrm>
          <a:prstGeom prst="rect">
            <a:avLst/>
          </a:prstGeom>
          <a:noFill/>
        </p:spPr>
        <p:txBody>
          <a:bodyPr wrap="square" rtlCol="0">
            <a:spAutoFit/>
          </a:bodyPr>
          <a:lstStyle/>
          <a:p>
            <a:endParaRPr lang="fr-FR" dirty="0"/>
          </a:p>
        </p:txBody>
      </p:sp>
      <p:pic>
        <p:nvPicPr>
          <p:cNvPr id="5" name="Image 4">
            <a:extLst>
              <a:ext uri="{FF2B5EF4-FFF2-40B4-BE49-F238E27FC236}">
                <a16:creationId xmlns:a16="http://schemas.microsoft.com/office/drawing/2014/main" id="{D37C095E-CA09-4E9A-B6B1-B2ACA4A9A7F4}"/>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317" y="1619305"/>
            <a:ext cx="2864641" cy="1635437"/>
          </a:xfrm>
          <a:prstGeom prst="rect">
            <a:avLst/>
          </a:prstGeom>
          <a:noFill/>
          <a:ln>
            <a:noFill/>
          </a:ln>
        </p:spPr>
      </p:pic>
      <p:sp>
        <p:nvSpPr>
          <p:cNvPr id="6" name="ZoneTexte 5">
            <a:extLst>
              <a:ext uri="{FF2B5EF4-FFF2-40B4-BE49-F238E27FC236}">
                <a16:creationId xmlns:a16="http://schemas.microsoft.com/office/drawing/2014/main" id="{2E09252E-085B-4502-8EA9-4ACE7EC69E1A}"/>
              </a:ext>
            </a:extLst>
          </p:cNvPr>
          <p:cNvSpPr txBox="1"/>
          <p:nvPr/>
        </p:nvSpPr>
        <p:spPr>
          <a:xfrm>
            <a:off x="286439" y="3145584"/>
            <a:ext cx="3294961" cy="3693319"/>
          </a:xfrm>
          <a:prstGeom prst="rect">
            <a:avLst/>
          </a:prstGeom>
          <a:noFill/>
        </p:spPr>
        <p:txBody>
          <a:bodyPr wrap="square" rtlCol="0">
            <a:spAutoFit/>
          </a:bodyPr>
          <a:lstStyle/>
          <a:p>
            <a:pPr algn="ctr"/>
            <a:r>
              <a:rPr lang="fr-FR" b="1" dirty="0">
                <a:solidFill>
                  <a:schemeClr val="accent5">
                    <a:lumMod val="75000"/>
                  </a:schemeClr>
                </a:solidFill>
              </a:rPr>
              <a:t>Télémédecine : Définition OMS        6 janvier 1997</a:t>
            </a:r>
          </a:p>
          <a:p>
            <a:r>
              <a:rPr lang="fr-FR" b="1" i="1" dirty="0">
                <a:solidFill>
                  <a:schemeClr val="accent5">
                    <a:lumMod val="75000"/>
                  </a:schemeClr>
                </a:solidFill>
              </a:rPr>
              <a:t>« La partie de la médecine qui utilise la transmission par télécommunication d’informations médicales (images, comptes-rendus, enregistrements, etc.), en vue d’obtenir à distance un diagnostic, un avis spécialisé, une surveillance continue d’un malade, une décision thérapeutique »</a:t>
            </a:r>
            <a:endParaRPr lang="fr-FR" b="1" dirty="0">
              <a:solidFill>
                <a:schemeClr val="accent5">
                  <a:lumMod val="75000"/>
                </a:schemeClr>
              </a:solidFill>
            </a:endParaRPr>
          </a:p>
        </p:txBody>
      </p:sp>
      <p:pic>
        <p:nvPicPr>
          <p:cNvPr id="7" name="Image 6">
            <a:extLst>
              <a:ext uri="{FF2B5EF4-FFF2-40B4-BE49-F238E27FC236}">
                <a16:creationId xmlns:a16="http://schemas.microsoft.com/office/drawing/2014/main" id="{91DD3D94-C866-4B61-A0E6-1DA7E869E9D0}"/>
              </a:ext>
            </a:extLst>
          </p:cNvPr>
          <p:cNvPicPr>
            <a:picLocks noChangeAspect="1"/>
          </p:cNvPicPr>
          <p:nvPr/>
        </p:nvPicPr>
        <p:blipFill>
          <a:blip r:embed="rId6"/>
          <a:stretch>
            <a:fillRect/>
          </a:stretch>
        </p:blipFill>
        <p:spPr>
          <a:xfrm>
            <a:off x="-65304" y="458936"/>
            <a:ext cx="993068" cy="1272200"/>
          </a:xfrm>
          <a:prstGeom prst="rect">
            <a:avLst/>
          </a:prstGeom>
        </p:spPr>
      </p:pic>
      <p:sp>
        <p:nvSpPr>
          <p:cNvPr id="8" name="ZoneTexte 7">
            <a:extLst>
              <a:ext uri="{FF2B5EF4-FFF2-40B4-BE49-F238E27FC236}">
                <a16:creationId xmlns:a16="http://schemas.microsoft.com/office/drawing/2014/main" id="{1A6883F3-DFA3-4352-8C14-A1B6BB9B32E4}"/>
              </a:ext>
            </a:extLst>
          </p:cNvPr>
          <p:cNvSpPr txBox="1"/>
          <p:nvPr/>
        </p:nvSpPr>
        <p:spPr>
          <a:xfrm>
            <a:off x="825910" y="855406"/>
            <a:ext cx="1917290" cy="707886"/>
          </a:xfrm>
          <a:prstGeom prst="rect">
            <a:avLst/>
          </a:prstGeom>
          <a:noFill/>
        </p:spPr>
        <p:txBody>
          <a:bodyPr wrap="square" rtlCol="0">
            <a:spAutoFit/>
          </a:bodyPr>
          <a:lstStyle/>
          <a:p>
            <a:r>
              <a:rPr lang="fr-FR" sz="2000" b="1" dirty="0">
                <a:solidFill>
                  <a:srgbClr val="C00000"/>
                </a:solidFill>
                <a:latin typeface="Brush Script MT" panose="03060802040406070304" pitchFamily="66" charset="0"/>
              </a:rPr>
              <a:t>Mais qu’est ce que la Télémédecine ?</a:t>
            </a:r>
          </a:p>
        </p:txBody>
      </p:sp>
    </p:spTree>
    <p:extLst>
      <p:ext uri="{BB962C8B-B14F-4D97-AF65-F5344CB8AC3E}">
        <p14:creationId xmlns:p14="http://schemas.microsoft.com/office/powerpoint/2010/main" val="1493848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ED8F48-08CE-4342-92C0-514B988A431A}"/>
              </a:ext>
            </a:extLst>
          </p:cNvPr>
          <p:cNvSpPr>
            <a:spLocks noGrp="1"/>
          </p:cNvSpPr>
          <p:nvPr>
            <p:ph type="title"/>
          </p:nvPr>
        </p:nvSpPr>
        <p:spPr>
          <a:xfrm>
            <a:off x="112439" y="652310"/>
            <a:ext cx="5108430" cy="2451361"/>
          </a:xfrm>
        </p:spPr>
        <p:txBody>
          <a:bodyPr>
            <a:normAutofit fontScale="90000"/>
          </a:bodyPr>
          <a:lstStyle/>
          <a:p>
            <a:pPr algn="ctr"/>
            <a:br>
              <a:rPr lang="fr-FR" sz="2800" b="1" dirty="0">
                <a:solidFill>
                  <a:schemeClr val="accent2">
                    <a:lumMod val="75000"/>
                  </a:schemeClr>
                </a:solidFill>
              </a:rPr>
            </a:br>
            <a:br>
              <a:rPr lang="fr-FR" sz="2800" b="1" dirty="0">
                <a:solidFill>
                  <a:schemeClr val="accent2">
                    <a:lumMod val="75000"/>
                  </a:schemeClr>
                </a:solidFill>
              </a:rPr>
            </a:br>
            <a:br>
              <a:rPr lang="fr-FR" sz="2800" b="1" dirty="0">
                <a:solidFill>
                  <a:schemeClr val="accent2">
                    <a:lumMod val="75000"/>
                  </a:schemeClr>
                </a:solidFill>
              </a:rPr>
            </a:br>
            <a:br>
              <a:rPr lang="fr-FR" sz="2800" b="1" dirty="0">
                <a:solidFill>
                  <a:schemeClr val="accent2">
                    <a:lumMod val="75000"/>
                  </a:schemeClr>
                </a:solidFill>
              </a:rPr>
            </a:br>
            <a:r>
              <a:rPr lang="fr-FR" sz="2700" dirty="0">
                <a:solidFill>
                  <a:schemeClr val="accent1">
                    <a:lumMod val="75000"/>
                  </a:schemeClr>
                </a:solidFill>
                <a:latin typeface="+mn-lt"/>
              </a:rPr>
              <a:t>Chère </a:t>
            </a:r>
            <a:r>
              <a:rPr lang="fr-FR" sz="2700" dirty="0" err="1">
                <a:solidFill>
                  <a:schemeClr val="accent1">
                    <a:lumMod val="75000"/>
                  </a:schemeClr>
                </a:solidFill>
                <a:latin typeface="+mn-lt"/>
              </a:rPr>
              <a:t>Lampétie</a:t>
            </a:r>
            <a:r>
              <a:rPr lang="fr-FR" sz="2700" dirty="0">
                <a:solidFill>
                  <a:schemeClr val="accent1">
                    <a:lumMod val="75000"/>
                  </a:schemeClr>
                </a:solidFill>
                <a:latin typeface="+mn-lt"/>
              </a:rPr>
              <a:t>, </a:t>
            </a:r>
            <a:br>
              <a:rPr lang="fr-FR" sz="2700" dirty="0">
                <a:solidFill>
                  <a:schemeClr val="accent1">
                    <a:lumMod val="75000"/>
                  </a:schemeClr>
                </a:solidFill>
                <a:latin typeface="+mn-lt"/>
              </a:rPr>
            </a:br>
            <a:r>
              <a:rPr lang="fr-FR" sz="2700" dirty="0">
                <a:solidFill>
                  <a:schemeClr val="accent1">
                    <a:lumMod val="75000"/>
                  </a:schemeClr>
                </a:solidFill>
                <a:latin typeface="+mn-lt"/>
              </a:rPr>
              <a:t>Vous nous diriez que la Télémédecine ce n’est pas la  Panacée, digne de votre fille et rien ne remplacera l’examen clinique! OUI ,par contre à en croire le Directeur Général de la Santé; le Pr Jérôme Salomon, le 17 mars 2020 il proclamait  la Télémédecine  est devenue FONDAMENTALE!</a:t>
            </a:r>
            <a:r>
              <a:rPr lang="fr-FR" sz="2700" dirty="0">
                <a:solidFill>
                  <a:schemeClr val="accent1">
                    <a:lumMod val="75000"/>
                  </a:schemeClr>
                </a:solidFill>
              </a:rPr>
              <a:t>	</a:t>
            </a:r>
            <a:br>
              <a:rPr lang="fr-FR" sz="2700" dirty="0"/>
            </a:br>
            <a:endParaRPr lang="fr-FR" sz="2700" dirty="0"/>
          </a:p>
        </p:txBody>
      </p:sp>
      <p:pic>
        <p:nvPicPr>
          <p:cNvPr id="5" name="Espace réservé du contenu 4">
            <a:extLst>
              <a:ext uri="{FF2B5EF4-FFF2-40B4-BE49-F238E27FC236}">
                <a16:creationId xmlns:a16="http://schemas.microsoft.com/office/drawing/2014/main" id="{05644BD3-4F1D-CE47-9B46-00327171E655}"/>
              </a:ext>
            </a:extLst>
          </p:cNvPr>
          <p:cNvPicPr>
            <a:picLocks noGrp="1" noChangeAspect="1"/>
          </p:cNvPicPr>
          <p:nvPr>
            <p:ph idx="1"/>
          </p:nvPr>
        </p:nvPicPr>
        <p:blipFill>
          <a:blip r:embed="rId2"/>
          <a:stretch>
            <a:fillRect/>
          </a:stretch>
        </p:blipFill>
        <p:spPr>
          <a:xfrm>
            <a:off x="5336150" y="2151"/>
            <a:ext cx="6855850" cy="6855850"/>
          </a:xfrm>
        </p:spPr>
      </p:pic>
      <p:pic>
        <p:nvPicPr>
          <p:cNvPr id="4" name="Image 3">
            <a:extLst>
              <a:ext uri="{FF2B5EF4-FFF2-40B4-BE49-F238E27FC236}">
                <a16:creationId xmlns:a16="http://schemas.microsoft.com/office/drawing/2014/main" id="{6A6928C4-AA72-4D1D-9170-2B4EF1322AD2}"/>
              </a:ext>
            </a:extLst>
          </p:cNvPr>
          <p:cNvPicPr>
            <a:picLocks noChangeAspect="1"/>
          </p:cNvPicPr>
          <p:nvPr/>
        </p:nvPicPr>
        <p:blipFill>
          <a:blip r:embed="rId3"/>
          <a:stretch>
            <a:fillRect/>
          </a:stretch>
        </p:blipFill>
        <p:spPr>
          <a:xfrm>
            <a:off x="1681419" y="0"/>
            <a:ext cx="1825204" cy="2338234"/>
          </a:xfrm>
          <a:prstGeom prst="rect">
            <a:avLst/>
          </a:prstGeom>
        </p:spPr>
      </p:pic>
      <p:sp>
        <p:nvSpPr>
          <p:cNvPr id="9" name="ZoneTexte 8">
            <a:extLst>
              <a:ext uri="{FF2B5EF4-FFF2-40B4-BE49-F238E27FC236}">
                <a16:creationId xmlns:a16="http://schemas.microsoft.com/office/drawing/2014/main" id="{1BE193B2-1077-4A55-8E07-EFD4882A7FFE}"/>
              </a:ext>
            </a:extLst>
          </p:cNvPr>
          <p:cNvSpPr txBox="1"/>
          <p:nvPr/>
        </p:nvSpPr>
        <p:spPr>
          <a:xfrm>
            <a:off x="9093666" y="-67112"/>
            <a:ext cx="3098334" cy="369332"/>
          </a:xfrm>
          <a:prstGeom prst="rect">
            <a:avLst/>
          </a:prstGeom>
          <a:noFill/>
        </p:spPr>
        <p:txBody>
          <a:bodyPr wrap="square" rtlCol="0">
            <a:spAutoFit/>
          </a:bodyPr>
          <a:lstStyle/>
          <a:p>
            <a:r>
              <a:rPr lang="fr-FR" dirty="0"/>
              <a:t>(</a:t>
            </a:r>
            <a:r>
              <a:rPr lang="fr-FR" sz="1400" dirty="0" err="1"/>
              <a:t>Source:Haute</a:t>
            </a:r>
            <a:r>
              <a:rPr lang="fr-FR" sz="1400" dirty="0"/>
              <a:t> Autorité de Santé)</a:t>
            </a:r>
          </a:p>
        </p:txBody>
      </p:sp>
    </p:spTree>
    <p:extLst>
      <p:ext uri="{BB962C8B-B14F-4D97-AF65-F5344CB8AC3E}">
        <p14:creationId xmlns:p14="http://schemas.microsoft.com/office/powerpoint/2010/main" val="630838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1524000" y="1"/>
            <a:ext cx="9144000" cy="1002943"/>
          </a:xfrm>
        </p:spPr>
        <p:txBody>
          <a:bodyPr>
            <a:noAutofit/>
          </a:bodyPr>
          <a:lstStyle/>
          <a:p>
            <a:pPr algn="ctr"/>
            <a:r>
              <a:rPr lang="fr-FR" sz="3200" b="1" dirty="0">
                <a:solidFill>
                  <a:srgbClr val="FF0000"/>
                </a:solidFill>
              </a:rPr>
              <a:t>La Télémédecine est née avec le Téléphone!</a:t>
            </a:r>
            <a:br>
              <a:rPr lang="fr-FR" sz="3200" b="1" dirty="0">
                <a:solidFill>
                  <a:srgbClr val="FF0000"/>
                </a:solidFill>
              </a:rPr>
            </a:br>
            <a:r>
              <a:rPr lang="fr-FR" sz="3200" b="1" dirty="0">
                <a:solidFill>
                  <a:schemeClr val="tx1">
                    <a:lumMod val="65000"/>
                    <a:lumOff val="35000"/>
                  </a:schemeClr>
                </a:solidFill>
              </a:rPr>
              <a:t>Du téléphone en passant par le kit SOS …</a:t>
            </a:r>
          </a:p>
        </p:txBody>
      </p:sp>
      <p:pic>
        <p:nvPicPr>
          <p:cNvPr id="6" name="il_fi" descr="Afficher l'image d'origine"/>
          <p:cNvPicPr/>
          <p:nvPr/>
        </p:nvPicPr>
        <p:blipFill>
          <a:blip r:embed="rId2" cstate="print"/>
          <a:srcRect/>
          <a:stretch>
            <a:fillRect/>
          </a:stretch>
        </p:blipFill>
        <p:spPr bwMode="auto">
          <a:xfrm>
            <a:off x="1596852" y="932724"/>
            <a:ext cx="1943370" cy="2496277"/>
          </a:xfrm>
          <a:prstGeom prst="rect">
            <a:avLst/>
          </a:prstGeom>
          <a:noFill/>
          <a:ln w="9525">
            <a:noFill/>
            <a:miter lim="800000"/>
            <a:headEnd/>
            <a:tailEnd/>
          </a:ln>
        </p:spPr>
      </p:pic>
      <p:pic>
        <p:nvPicPr>
          <p:cNvPr id="7" name="Image 6" descr="C:\Users\akechichian\Desktop\ga\tel.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2419" y="1227596"/>
            <a:ext cx="1907707" cy="1714512"/>
          </a:xfrm>
          <a:prstGeom prst="rect">
            <a:avLst/>
          </a:prstGeom>
          <a:noFill/>
          <a:ln>
            <a:noFill/>
          </a:ln>
        </p:spPr>
      </p:pic>
      <p:pic>
        <p:nvPicPr>
          <p:cNvPr id="8" name="Image 7" descr="C:\Users\akechichian\Desktop\ga\Malette sos.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7929" y="927064"/>
            <a:ext cx="2592854" cy="2309916"/>
          </a:xfrm>
          <a:prstGeom prst="rect">
            <a:avLst/>
          </a:prstGeom>
          <a:noFill/>
          <a:ln>
            <a:noFill/>
          </a:ln>
        </p:spPr>
      </p:pic>
      <p:pic>
        <p:nvPicPr>
          <p:cNvPr id="9" name="Image 8"/>
          <p:cNvPicPr/>
          <p:nvPr/>
        </p:nvPicPr>
        <p:blipFill>
          <a:blip r:embed="rId5" cstate="print"/>
          <a:srcRect/>
          <a:stretch>
            <a:fillRect/>
          </a:stretch>
        </p:blipFill>
        <p:spPr bwMode="auto">
          <a:xfrm>
            <a:off x="8003871" y="1028735"/>
            <a:ext cx="2511375" cy="2208245"/>
          </a:xfrm>
          <a:prstGeom prst="rect">
            <a:avLst/>
          </a:prstGeom>
          <a:noFill/>
          <a:ln w="9525">
            <a:noFill/>
            <a:miter lim="800000"/>
            <a:headEnd/>
            <a:tailEnd/>
          </a:ln>
        </p:spPr>
      </p:pic>
      <p:pic>
        <p:nvPicPr>
          <p:cNvPr id="10" name="Espace réservé du contenu 3" descr="C:\Users\akechichian\Desktop\ga\Ghislaine et Matrones Télémédecine 001 (2).jpg"/>
          <p:cNvPicPr>
            <a:picLocks noGrp="1"/>
          </p:cNvPicPr>
          <p:nvPr/>
        </p:nvPicPr>
        <p:blipFill rotWithShape="1">
          <a:blip r:embed="rId6" cstate="print">
            <a:extLst>
              <a:ext uri="{28A0092B-C50C-407E-A947-70E740481C1C}">
                <a14:useLocalDpi xmlns:a14="http://schemas.microsoft.com/office/drawing/2010/main" val="0"/>
              </a:ext>
            </a:extLst>
          </a:blip>
          <a:srcRect t="5613"/>
          <a:stretch/>
        </p:blipFill>
        <p:spPr bwMode="auto">
          <a:xfrm>
            <a:off x="1524001" y="3140969"/>
            <a:ext cx="4714873" cy="3717032"/>
          </a:xfrm>
          <a:prstGeom prst="rect">
            <a:avLst/>
          </a:prstGeom>
          <a:noFill/>
          <a:ln>
            <a:noFill/>
          </a:ln>
        </p:spPr>
      </p:pic>
      <p:pic>
        <p:nvPicPr>
          <p:cNvPr id="11" name="Image 10" descr="C:\Users\Ghislaine\Desktop\IMG_7534 (1).JPG"/>
          <p:cNvPicPr/>
          <p:nvPr/>
        </p:nvPicPr>
        <p:blipFill>
          <a:blip r:embed="rId7" cstate="print"/>
          <a:srcRect/>
          <a:stretch>
            <a:fillRect/>
          </a:stretch>
        </p:blipFill>
        <p:spPr bwMode="auto">
          <a:xfrm>
            <a:off x="6024563" y="3143249"/>
            <a:ext cx="2342869" cy="1917934"/>
          </a:xfrm>
          <a:prstGeom prst="rect">
            <a:avLst/>
          </a:prstGeom>
          <a:noFill/>
          <a:ln w="9525">
            <a:noFill/>
            <a:miter lim="800000"/>
            <a:headEnd/>
            <a:tailEnd/>
          </a:ln>
        </p:spPr>
      </p:pic>
      <p:pic>
        <p:nvPicPr>
          <p:cNvPr id="12" name="Image 11" descr="C:\Users\Ghislaine\Desktop\E-mountain.jpg"/>
          <p:cNvPicPr/>
          <p:nvPr/>
        </p:nvPicPr>
        <p:blipFill>
          <a:blip r:embed="rId8" cstate="print"/>
          <a:srcRect/>
          <a:stretch>
            <a:fillRect/>
          </a:stretch>
        </p:blipFill>
        <p:spPr bwMode="auto">
          <a:xfrm>
            <a:off x="8367433" y="3236980"/>
            <a:ext cx="2117612" cy="1824203"/>
          </a:xfrm>
          <a:prstGeom prst="rect">
            <a:avLst/>
          </a:prstGeom>
          <a:noFill/>
          <a:ln w="9525">
            <a:noFill/>
            <a:miter lim="800000"/>
            <a:headEnd/>
            <a:tailEnd/>
          </a:ln>
        </p:spPr>
      </p:pic>
      <p:pic>
        <p:nvPicPr>
          <p:cNvPr id="13" name="Image 12" descr="C:\Users\akechichian\Desktop\ga\myecg-product-header.png"/>
          <p:cNvPicPr/>
          <p:nvPr/>
        </p:nvPicPr>
        <p:blipFill rotWithShape="1">
          <a:blip r:embed="rId9" cstate="print">
            <a:extLst>
              <a:ext uri="{28A0092B-C50C-407E-A947-70E740481C1C}">
                <a14:useLocalDpi xmlns:a14="http://schemas.microsoft.com/office/drawing/2010/main" val="0"/>
              </a:ext>
            </a:extLst>
          </a:blip>
          <a:srcRect b="57692"/>
          <a:stretch/>
        </p:blipFill>
        <p:spPr bwMode="auto">
          <a:xfrm>
            <a:off x="6238876" y="5517210"/>
            <a:ext cx="4076699" cy="1021705"/>
          </a:xfrm>
          <a:prstGeom prst="rect">
            <a:avLst/>
          </a:prstGeom>
          <a:noFill/>
          <a:ln>
            <a:noFill/>
          </a:ln>
          <a:extLst>
            <a:ext uri="{53640926-AAD7-44D8-BBD7-CCE9431645EC}">
              <a14:shadowObscured xmlns:a14="http://schemas.microsoft.com/office/drawing/2010/main"/>
            </a:ext>
          </a:extLst>
        </p:spPr>
      </p:pic>
      <p:sp>
        <p:nvSpPr>
          <p:cNvPr id="14" name="ZoneTexte 13"/>
          <p:cNvSpPr txBox="1"/>
          <p:nvPr/>
        </p:nvSpPr>
        <p:spPr>
          <a:xfrm>
            <a:off x="6427433" y="5061183"/>
            <a:ext cx="4087814" cy="1569660"/>
          </a:xfrm>
          <a:prstGeom prst="rect">
            <a:avLst/>
          </a:prstGeom>
          <a:noFill/>
        </p:spPr>
        <p:txBody>
          <a:bodyPr wrap="square" rtlCol="0">
            <a:spAutoFit/>
          </a:bodyPr>
          <a:lstStyle/>
          <a:p>
            <a:r>
              <a:rPr lang="fr-FR" sz="2400" dirty="0">
                <a:solidFill>
                  <a:srgbClr val="FF0000"/>
                </a:solidFill>
              </a:rPr>
              <a:t>A l’avènement de l’Intelligence Artificielle (I A) dans les dispositifs médicaux connectés…</a:t>
            </a:r>
          </a:p>
        </p:txBody>
      </p:sp>
      <p:sp>
        <p:nvSpPr>
          <p:cNvPr id="3" name="Espace réservé du numéro de diapositive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E5E5E5-AD36-F54D-B037-565B5F06F4BC}" type="slidenum">
              <a:rPr lang="fr-FR" smtClean="0"/>
              <a:pPr/>
              <a:t>6</a:t>
            </a:fld>
            <a:endParaRPr lang="fr-FR" dirty="0"/>
          </a:p>
        </p:txBody>
      </p:sp>
      <p:sp>
        <p:nvSpPr>
          <p:cNvPr id="2" name="ZoneTexte 1">
            <a:extLst>
              <a:ext uri="{FF2B5EF4-FFF2-40B4-BE49-F238E27FC236}">
                <a16:creationId xmlns:a16="http://schemas.microsoft.com/office/drawing/2014/main" id="{2FA6F457-4FAC-415D-A238-45CA547707FD}"/>
              </a:ext>
            </a:extLst>
          </p:cNvPr>
          <p:cNvSpPr txBox="1"/>
          <p:nvPr/>
        </p:nvSpPr>
        <p:spPr>
          <a:xfrm>
            <a:off x="1524002" y="1002944"/>
            <a:ext cx="2838678" cy="307777"/>
          </a:xfrm>
          <a:prstGeom prst="rect">
            <a:avLst/>
          </a:prstGeom>
          <a:noFill/>
        </p:spPr>
        <p:txBody>
          <a:bodyPr wrap="square" rtlCol="0">
            <a:spAutoFit/>
          </a:bodyPr>
          <a:lstStyle/>
          <a:p>
            <a:r>
              <a:rPr lang="fr-FR" sz="1400" dirty="0">
                <a:solidFill>
                  <a:schemeClr val="bg1"/>
                </a:solidFill>
              </a:rPr>
              <a:t>Pr </a:t>
            </a:r>
            <a:r>
              <a:rPr lang="fr-FR" sz="1400" dirty="0" err="1">
                <a:solidFill>
                  <a:schemeClr val="bg1"/>
                </a:solidFill>
              </a:rPr>
              <a:t>Théophile.Alajouanine</a:t>
            </a:r>
            <a:endParaRPr lang="fr-FR" sz="1400" dirty="0">
              <a:solidFill>
                <a:schemeClr val="bg1"/>
              </a:solidFill>
            </a:endParaRPr>
          </a:p>
        </p:txBody>
      </p:sp>
      <p:sp>
        <p:nvSpPr>
          <p:cNvPr id="16" name="ZoneTexte 15">
            <a:extLst>
              <a:ext uri="{FF2B5EF4-FFF2-40B4-BE49-F238E27FC236}">
                <a16:creationId xmlns:a16="http://schemas.microsoft.com/office/drawing/2014/main" id="{9CC47360-E7A8-4BAE-9D4B-393CE8D049C5}"/>
              </a:ext>
            </a:extLst>
          </p:cNvPr>
          <p:cNvSpPr txBox="1"/>
          <p:nvPr/>
        </p:nvSpPr>
        <p:spPr>
          <a:xfrm rot="10800000" flipV="1">
            <a:off x="168823" y="2813801"/>
            <a:ext cx="1273895" cy="2308324"/>
          </a:xfrm>
          <a:prstGeom prst="rect">
            <a:avLst/>
          </a:prstGeom>
          <a:noFill/>
        </p:spPr>
        <p:txBody>
          <a:bodyPr wrap="square" rtlCol="0">
            <a:spAutoFit/>
          </a:bodyPr>
          <a:lstStyle/>
          <a:p>
            <a:r>
              <a:rPr lang="fr-FR" sz="2400" b="1" dirty="0">
                <a:solidFill>
                  <a:srgbClr val="C00000"/>
                </a:solidFill>
                <a:latin typeface="Brush Script MT" panose="03060802040406070304" pitchFamily="66" charset="0"/>
              </a:rPr>
              <a:t>Mais comment</a:t>
            </a:r>
          </a:p>
          <a:p>
            <a:r>
              <a:rPr lang="fr-FR" sz="2400" b="1" dirty="0">
                <a:solidFill>
                  <a:srgbClr val="C00000"/>
                </a:solidFill>
                <a:latin typeface="Brush Script MT" panose="03060802040406070304" pitchFamily="66" charset="0"/>
              </a:rPr>
              <a:t>la Télémédecine a t’elle commencé ?</a:t>
            </a:r>
          </a:p>
        </p:txBody>
      </p:sp>
      <p:sp>
        <p:nvSpPr>
          <p:cNvPr id="17" name="ZoneTexte 16">
            <a:extLst>
              <a:ext uri="{FF2B5EF4-FFF2-40B4-BE49-F238E27FC236}">
                <a16:creationId xmlns:a16="http://schemas.microsoft.com/office/drawing/2014/main" id="{DCCA4C20-B666-4E1D-870F-1CA867B9906D}"/>
              </a:ext>
            </a:extLst>
          </p:cNvPr>
          <p:cNvSpPr txBox="1"/>
          <p:nvPr/>
        </p:nvSpPr>
        <p:spPr>
          <a:xfrm>
            <a:off x="1596852" y="6076335"/>
            <a:ext cx="4427711" cy="400110"/>
          </a:xfrm>
          <a:prstGeom prst="rect">
            <a:avLst/>
          </a:prstGeom>
          <a:noFill/>
        </p:spPr>
        <p:txBody>
          <a:bodyPr wrap="square" rtlCol="0">
            <a:spAutoFit/>
          </a:bodyPr>
          <a:lstStyle/>
          <a:p>
            <a:r>
              <a:rPr lang="fr-FR" sz="2000" dirty="0">
                <a:solidFill>
                  <a:schemeClr val="bg1"/>
                </a:solidFill>
              </a:rPr>
              <a:t>Télémédecine sans Frontières  -FISSA</a:t>
            </a:r>
          </a:p>
        </p:txBody>
      </p:sp>
      <p:pic>
        <p:nvPicPr>
          <p:cNvPr id="15" name="Image 14" descr="Une image contenant dessin&#10;&#10;Description générée automatiquement">
            <a:extLst>
              <a:ext uri="{FF2B5EF4-FFF2-40B4-BE49-F238E27FC236}">
                <a16:creationId xmlns:a16="http://schemas.microsoft.com/office/drawing/2014/main" id="{91E7F01F-BC03-4FE7-A19B-02369D3BEC51}"/>
              </a:ext>
            </a:extLst>
          </p:cNvPr>
          <p:cNvPicPr>
            <a:picLocks noChangeAspect="1"/>
          </p:cNvPicPr>
          <p:nvPr/>
        </p:nvPicPr>
        <p:blipFill>
          <a:blip r:embed="rId10"/>
          <a:stretch>
            <a:fillRect/>
          </a:stretch>
        </p:blipFill>
        <p:spPr>
          <a:xfrm>
            <a:off x="93586" y="429456"/>
            <a:ext cx="1273895" cy="2120842"/>
          </a:xfrm>
          <a:prstGeom prst="rect">
            <a:avLst/>
          </a:prstGeom>
        </p:spPr>
      </p:pic>
    </p:spTree>
    <p:extLst>
      <p:ext uri="{BB962C8B-B14F-4D97-AF65-F5344CB8AC3E}">
        <p14:creationId xmlns:p14="http://schemas.microsoft.com/office/powerpoint/2010/main" val="2099750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162233" y="3429000"/>
            <a:ext cx="11887200" cy="3477875"/>
          </a:xfrm>
          <a:prstGeom prst="rect">
            <a:avLst/>
          </a:prstGeom>
          <a:noFill/>
        </p:spPr>
        <p:txBody>
          <a:bodyPr wrap="square" rtlCol="0">
            <a:spAutoFit/>
          </a:bodyPr>
          <a:lstStyle/>
          <a:p>
            <a:r>
              <a:rPr lang="fr-FR" sz="2000" dirty="0">
                <a:solidFill>
                  <a:srgbClr val="7030A0"/>
                </a:solidFill>
              </a:rPr>
              <a:t>On peut dire que la Télémédecine est pratiquée officiellement depuis </a:t>
            </a:r>
            <a:r>
              <a:rPr lang="fr-FR" sz="2000" b="1" dirty="0">
                <a:solidFill>
                  <a:srgbClr val="7030A0"/>
                </a:solidFill>
              </a:rPr>
              <a:t>1920</a:t>
            </a:r>
            <a:r>
              <a:rPr lang="fr-FR" sz="2000" dirty="0">
                <a:solidFill>
                  <a:srgbClr val="7030A0"/>
                </a:solidFill>
              </a:rPr>
              <a:t>, année de la première licence pour radio de service médical aux bateaux publiée à New-York et La transmission de l’électrocardiogramme par le Hollandais Willem </a:t>
            </a:r>
            <a:r>
              <a:rPr lang="fr-FR" sz="2000" dirty="0" err="1">
                <a:solidFill>
                  <a:srgbClr val="7030A0"/>
                </a:solidFill>
              </a:rPr>
              <a:t>EinHoven</a:t>
            </a:r>
            <a:r>
              <a:rPr lang="fr-FR" sz="2000" dirty="0">
                <a:solidFill>
                  <a:srgbClr val="7030A0"/>
                </a:solidFill>
              </a:rPr>
              <a:t>. Puis en 1</a:t>
            </a:r>
            <a:r>
              <a:rPr lang="fr-FR" sz="2000" b="1" dirty="0">
                <a:solidFill>
                  <a:srgbClr val="7030A0"/>
                </a:solidFill>
              </a:rPr>
              <a:t>924</a:t>
            </a:r>
            <a:r>
              <a:rPr lang="fr-FR" sz="2000" dirty="0">
                <a:solidFill>
                  <a:srgbClr val="7030A0"/>
                </a:solidFill>
              </a:rPr>
              <a:t> « le Radio Docteur aux USA  comme en</a:t>
            </a:r>
            <a:r>
              <a:rPr lang="fr-FR" sz="2000" b="1" dirty="0">
                <a:solidFill>
                  <a:srgbClr val="7030A0"/>
                </a:solidFill>
              </a:rPr>
              <a:t>1967 </a:t>
            </a:r>
            <a:r>
              <a:rPr lang="fr-FR" sz="2000" dirty="0">
                <a:solidFill>
                  <a:srgbClr val="7030A0"/>
                </a:solidFill>
              </a:rPr>
              <a:t>la radio téléconsultation de </a:t>
            </a:r>
            <a:r>
              <a:rPr lang="fr-FR" sz="2000" dirty="0" err="1">
                <a:solidFill>
                  <a:srgbClr val="7030A0"/>
                </a:solidFill>
              </a:rPr>
              <a:t>kenneth</a:t>
            </a:r>
            <a:r>
              <a:rPr lang="fr-FR" sz="2000" dirty="0">
                <a:solidFill>
                  <a:srgbClr val="7030A0"/>
                </a:solidFill>
              </a:rPr>
              <a:t> Bird .</a:t>
            </a:r>
          </a:p>
          <a:p>
            <a:r>
              <a:rPr lang="fr-FR" sz="2000" dirty="0">
                <a:solidFill>
                  <a:srgbClr val="7030A0"/>
                </a:solidFill>
              </a:rPr>
              <a:t>En </a:t>
            </a:r>
            <a:r>
              <a:rPr lang="fr-FR" sz="2000" b="1" dirty="0">
                <a:solidFill>
                  <a:srgbClr val="7030A0"/>
                </a:solidFill>
              </a:rPr>
              <a:t>Francophonie</a:t>
            </a:r>
            <a:r>
              <a:rPr lang="fr-FR" sz="2000" dirty="0">
                <a:solidFill>
                  <a:srgbClr val="7030A0"/>
                </a:solidFill>
              </a:rPr>
              <a:t> soulignons Le système Français Militaire « Syracuse » en </a:t>
            </a:r>
            <a:r>
              <a:rPr lang="fr-FR" sz="2000" b="1" dirty="0">
                <a:solidFill>
                  <a:srgbClr val="7030A0"/>
                </a:solidFill>
              </a:rPr>
              <a:t>1980</a:t>
            </a:r>
            <a:r>
              <a:rPr lang="fr-FR" sz="2000" dirty="0">
                <a:solidFill>
                  <a:srgbClr val="7030A0"/>
                </a:solidFill>
              </a:rPr>
              <a:t> et le 8 novembre </a:t>
            </a:r>
            <a:r>
              <a:rPr lang="fr-FR" sz="2000" b="1" dirty="0">
                <a:solidFill>
                  <a:srgbClr val="7030A0"/>
                </a:solidFill>
              </a:rPr>
              <a:t>1994</a:t>
            </a:r>
            <a:r>
              <a:rPr lang="fr-FR" sz="2000" dirty="0">
                <a:solidFill>
                  <a:srgbClr val="7030A0"/>
                </a:solidFill>
              </a:rPr>
              <a:t> a eu lieu la première démonstration de télémédecine avec un examen scanner à rayons X piloté depuis l'Hôtel-Dieu de Montréal (Canada) sur un patient situé dans l'appareil de l'Hôpital Cochin, à Paris (France). En</a:t>
            </a:r>
            <a:r>
              <a:rPr lang="fr-FR" sz="2000" b="1" dirty="0">
                <a:solidFill>
                  <a:srgbClr val="7030A0"/>
                </a:solidFill>
              </a:rPr>
              <a:t> 2000 </a:t>
            </a:r>
            <a:r>
              <a:rPr lang="fr-FR" sz="2000" dirty="0">
                <a:solidFill>
                  <a:srgbClr val="7030A0"/>
                </a:solidFill>
              </a:rPr>
              <a:t>La FISSA  (Télémédecine sans Frontières) à l’initiative de sa Présidente Ghislaine </a:t>
            </a:r>
            <a:r>
              <a:rPr lang="fr-FR" sz="2000" dirty="0" err="1">
                <a:solidFill>
                  <a:srgbClr val="7030A0"/>
                </a:solidFill>
              </a:rPr>
              <a:t>Alajouanine</a:t>
            </a:r>
            <a:r>
              <a:rPr lang="fr-FR" sz="2000" dirty="0">
                <a:solidFill>
                  <a:srgbClr val="7030A0"/>
                </a:solidFill>
              </a:rPr>
              <a:t> a réalisé les Premières Expériences pionnières  de </a:t>
            </a:r>
            <a:r>
              <a:rPr lang="fr-FR" sz="2000" dirty="0" err="1">
                <a:solidFill>
                  <a:srgbClr val="7030A0"/>
                </a:solidFill>
              </a:rPr>
              <a:t>Télééchographie</a:t>
            </a:r>
            <a:r>
              <a:rPr lang="fr-FR" sz="2000" dirty="0">
                <a:solidFill>
                  <a:srgbClr val="7030A0"/>
                </a:solidFill>
              </a:rPr>
              <a:t> satellitaire au Sénégal .le 7 septembre </a:t>
            </a:r>
            <a:r>
              <a:rPr lang="fr-FR" sz="2000" b="1" dirty="0">
                <a:solidFill>
                  <a:srgbClr val="7030A0"/>
                </a:solidFill>
              </a:rPr>
              <a:t>2001</a:t>
            </a:r>
            <a:r>
              <a:rPr lang="fr-FR" sz="2000" dirty="0">
                <a:solidFill>
                  <a:srgbClr val="7030A0"/>
                </a:solidFill>
              </a:rPr>
              <a:t>, une opération de Télé- chirurgie a été réalisée entre New York (où était le chirurgien Professeur jacques </a:t>
            </a:r>
            <a:r>
              <a:rPr lang="fr-FR" sz="2000" dirty="0" err="1">
                <a:solidFill>
                  <a:srgbClr val="7030A0"/>
                </a:solidFill>
              </a:rPr>
              <a:t>Marescaux</a:t>
            </a:r>
            <a:r>
              <a:rPr lang="fr-FR" sz="2000" dirty="0">
                <a:solidFill>
                  <a:srgbClr val="7030A0"/>
                </a:solidFill>
              </a:rPr>
              <a:t> l’initiateur) et Strasbourg (où était la patiente) etc…</a:t>
            </a:r>
          </a:p>
        </p:txBody>
      </p:sp>
      <p:pic>
        <p:nvPicPr>
          <p:cNvPr id="5" name="Image 4" descr="ECH18661553_1.jpg"/>
          <p:cNvPicPr/>
          <p:nvPr/>
        </p:nvPicPr>
        <p:blipFill>
          <a:blip r:embed="rId2"/>
          <a:srcRect/>
          <a:stretch>
            <a:fillRect/>
          </a:stretch>
        </p:blipFill>
        <p:spPr bwMode="auto">
          <a:xfrm>
            <a:off x="3167042" y="571481"/>
            <a:ext cx="5593254" cy="2857520"/>
          </a:xfrm>
          <a:prstGeom prst="rect">
            <a:avLst/>
          </a:prstGeom>
          <a:noFill/>
          <a:ln w="9525">
            <a:noFill/>
            <a:miter lim="800000"/>
            <a:headEnd/>
            <a:tailEnd/>
          </a:ln>
        </p:spPr>
      </p:pic>
      <p:sp>
        <p:nvSpPr>
          <p:cNvPr id="6" name="Rectangle 5"/>
          <p:cNvSpPr/>
          <p:nvPr/>
        </p:nvSpPr>
        <p:spPr>
          <a:xfrm>
            <a:off x="0" y="142854"/>
            <a:ext cx="12049433" cy="1077218"/>
          </a:xfrm>
          <a:prstGeom prst="rect">
            <a:avLst/>
          </a:prstGeom>
        </p:spPr>
        <p:txBody>
          <a:bodyPr wrap="square">
            <a:spAutoFit/>
          </a:bodyPr>
          <a:lstStyle/>
          <a:p>
            <a:r>
              <a:rPr lang="fr-FR" sz="3200" i="1" dirty="0">
                <a:solidFill>
                  <a:srgbClr val="7030A0"/>
                </a:solidFill>
              </a:rPr>
              <a:t>A chacun son </a:t>
            </a:r>
            <a:r>
              <a:rPr lang="fr-FR" sz="3200" b="1" i="1" dirty="0">
                <a:solidFill>
                  <a:srgbClr val="7030A0"/>
                </a:solidFill>
              </a:rPr>
              <a:t>histoire</a:t>
            </a:r>
            <a:r>
              <a:rPr lang="fr-FR" sz="3200" i="1" dirty="0">
                <a:solidFill>
                  <a:srgbClr val="7030A0"/>
                </a:solidFill>
              </a:rPr>
              <a:t> sur le début de la </a:t>
            </a:r>
            <a:r>
              <a:rPr lang="fr-FR" sz="3200" b="1" i="1" dirty="0">
                <a:solidFill>
                  <a:srgbClr val="7030A0"/>
                </a:solidFill>
              </a:rPr>
              <a:t>Télémédecine </a:t>
            </a:r>
            <a:r>
              <a:rPr lang="fr-FR" sz="3200" i="1" dirty="0">
                <a:solidFill>
                  <a:srgbClr val="7030A0"/>
                </a:solidFill>
              </a:rPr>
              <a:t>!    Chère </a:t>
            </a:r>
            <a:r>
              <a:rPr lang="fr-FR" sz="3200" i="1" dirty="0" err="1">
                <a:solidFill>
                  <a:srgbClr val="7030A0"/>
                </a:solidFill>
              </a:rPr>
              <a:t>Lampétie</a:t>
            </a:r>
            <a:r>
              <a:rPr lang="fr-FR" sz="3200" i="1" dirty="0">
                <a:solidFill>
                  <a:srgbClr val="7030A0"/>
                </a:solidFill>
              </a:rPr>
              <a:t>.</a:t>
            </a:r>
          </a:p>
        </p:txBody>
      </p:sp>
      <p:pic>
        <p:nvPicPr>
          <p:cNvPr id="4" name="Image 3" descr="Une image contenant dessin&#10;&#10;Description générée automatiquement">
            <a:extLst>
              <a:ext uri="{FF2B5EF4-FFF2-40B4-BE49-F238E27FC236}">
                <a16:creationId xmlns:a16="http://schemas.microsoft.com/office/drawing/2014/main" id="{B68E0A48-89CF-483D-A9FE-B120CA34E6B1}"/>
              </a:ext>
            </a:extLst>
          </p:cNvPr>
          <p:cNvPicPr>
            <a:picLocks noChangeAspect="1"/>
          </p:cNvPicPr>
          <p:nvPr/>
        </p:nvPicPr>
        <p:blipFill>
          <a:blip r:embed="rId3"/>
          <a:stretch>
            <a:fillRect/>
          </a:stretch>
        </p:blipFill>
        <p:spPr>
          <a:xfrm>
            <a:off x="9746699" y="949391"/>
            <a:ext cx="1375468" cy="228994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96716" y="142852"/>
            <a:ext cx="8895285" cy="2554545"/>
          </a:xfrm>
          <a:prstGeom prst="rect">
            <a:avLst/>
          </a:prstGeom>
          <a:noFill/>
        </p:spPr>
        <p:txBody>
          <a:bodyPr wrap="square" rtlCol="0">
            <a:spAutoFit/>
          </a:bodyPr>
          <a:lstStyle/>
          <a:p>
            <a:r>
              <a:rPr lang="fr-FR" sz="2000" dirty="0"/>
              <a:t>Dans </a:t>
            </a:r>
            <a:r>
              <a:rPr lang="fr-FR" sz="2000" b="1" dirty="0"/>
              <a:t>les années 90 </a:t>
            </a:r>
            <a:r>
              <a:rPr lang="fr-FR" sz="2000" i="1" dirty="0"/>
              <a:t>(à noter en 1992, la naissance du web). C’est</a:t>
            </a:r>
            <a:r>
              <a:rPr lang="fr-FR" sz="2000" b="1" i="1" dirty="0"/>
              <a:t> </a:t>
            </a:r>
            <a:r>
              <a:rPr lang="fr-FR" sz="2000" i="1" dirty="0"/>
              <a:t>grâce</a:t>
            </a:r>
            <a:r>
              <a:rPr lang="fr-FR" sz="2000" b="1" i="1" dirty="0"/>
              <a:t> </a:t>
            </a:r>
            <a:r>
              <a:rPr lang="fr-FR" sz="2000" dirty="0"/>
              <a:t>au Président de CNES </a:t>
            </a:r>
            <a:r>
              <a:rPr lang="fr-FR" sz="2000" i="1" dirty="0"/>
              <a:t>(Centre National d’Etude Spatiale),</a:t>
            </a:r>
            <a:r>
              <a:rPr lang="fr-FR" sz="2000" dirty="0"/>
              <a:t>le</a:t>
            </a:r>
            <a:r>
              <a:rPr lang="fr-FR" sz="2000" i="1" dirty="0"/>
              <a:t> </a:t>
            </a:r>
            <a:r>
              <a:rPr lang="fr-FR" sz="2000" b="1" dirty="0"/>
              <a:t>Pr. Alain Bensoussan </a:t>
            </a:r>
            <a:r>
              <a:rPr lang="fr-FR" sz="2000" dirty="0"/>
              <a:t>que nous avons pu envisager les </a:t>
            </a:r>
            <a:r>
              <a:rPr lang="fr-FR" sz="2000" b="1" dirty="0"/>
              <a:t>premières expériences de Télémédecine satellitaires </a:t>
            </a:r>
            <a:r>
              <a:rPr lang="fr-FR" sz="2000" dirty="0"/>
              <a:t>avec notre ONG technologique « Télémédecine sans Frontières » la FISSA, </a:t>
            </a:r>
            <a:r>
              <a:rPr lang="fr-FR" sz="2000" i="1" dirty="0"/>
              <a:t>(Force d’Intervention Solidaire Satellitaire Auto-porté)</a:t>
            </a:r>
            <a:r>
              <a:rPr lang="fr-FR" sz="2000" dirty="0"/>
              <a:t>Présidée par </a:t>
            </a:r>
            <a:r>
              <a:rPr lang="fr-FR" sz="2000" b="1" dirty="0"/>
              <a:t>Ghislaine </a:t>
            </a:r>
            <a:r>
              <a:rPr lang="fr-FR" sz="2000" b="1" dirty="0" err="1"/>
              <a:t>Alajouanine</a:t>
            </a:r>
            <a:r>
              <a:rPr lang="fr-FR" sz="2000" b="1" dirty="0"/>
              <a:t> </a:t>
            </a:r>
            <a:r>
              <a:rPr lang="fr-FR" sz="2000" i="1" dirty="0"/>
              <a:t>. A cette époque, c’est ensemble avec le </a:t>
            </a:r>
            <a:r>
              <a:rPr lang="fr-FR" sz="2000" b="1" dirty="0"/>
              <a:t>Pr. Philippe </a:t>
            </a:r>
            <a:r>
              <a:rPr lang="fr-FR" sz="2000" b="1" dirty="0" err="1"/>
              <a:t>Arbeille</a:t>
            </a:r>
            <a:r>
              <a:rPr lang="fr-FR" sz="2000" b="1" dirty="0"/>
              <a:t>, Dr Nicolas </a:t>
            </a:r>
            <a:r>
              <a:rPr lang="fr-FR" sz="2000" b="1" dirty="0" err="1"/>
              <a:t>Poirot</a:t>
            </a:r>
            <a:r>
              <a:rPr lang="fr-FR" sz="2000" b="1" dirty="0"/>
              <a:t>, Dr Marie Louise </a:t>
            </a:r>
            <a:r>
              <a:rPr lang="fr-FR" sz="2000" b="1" dirty="0" err="1"/>
              <a:t>Correa</a:t>
            </a:r>
            <a:r>
              <a:rPr lang="fr-FR" sz="2000" b="1" dirty="0"/>
              <a:t> </a:t>
            </a:r>
            <a:r>
              <a:rPr lang="fr-FR" sz="2000" b="1" i="1" dirty="0"/>
              <a:t>(</a:t>
            </a:r>
            <a:r>
              <a:rPr lang="fr-FR" sz="2000" i="1" dirty="0"/>
              <a:t>Ministre au Sénégal) que nous avons fait les expériences pionnières de Télé-échographie </a:t>
            </a:r>
            <a:r>
              <a:rPr lang="fr-FR" sz="2000" dirty="0"/>
              <a:t>satellitaire dans la région de </a:t>
            </a:r>
            <a:r>
              <a:rPr lang="fr-FR" sz="2000" b="1" dirty="0">
                <a:solidFill>
                  <a:srgbClr val="00B050"/>
                </a:solidFill>
              </a:rPr>
              <a:t>Tambacounda au Sénégal</a:t>
            </a:r>
            <a:r>
              <a:rPr lang="fr-FR" sz="2000" dirty="0"/>
              <a:t>.</a:t>
            </a:r>
          </a:p>
        </p:txBody>
      </p:sp>
      <p:pic>
        <p:nvPicPr>
          <p:cNvPr id="40962" name="Picture 2" descr="Résultat de recherche d'images pour &quot;drapeau sénégal&quot;"/>
          <p:cNvPicPr>
            <a:picLocks noChangeAspect="1" noChangeArrowheads="1"/>
          </p:cNvPicPr>
          <p:nvPr/>
        </p:nvPicPr>
        <p:blipFill>
          <a:blip r:embed="rId2" cstate="print"/>
          <a:srcRect/>
          <a:stretch>
            <a:fillRect/>
          </a:stretch>
        </p:blipFill>
        <p:spPr bwMode="auto">
          <a:xfrm>
            <a:off x="5932801" y="2932579"/>
            <a:ext cx="1128407" cy="730778"/>
          </a:xfrm>
          <a:prstGeom prst="rect">
            <a:avLst/>
          </a:prstGeom>
          <a:noFill/>
        </p:spPr>
      </p:pic>
      <p:pic>
        <p:nvPicPr>
          <p:cNvPr id="4" name="image20.jpeg"/>
          <p:cNvPicPr>
            <a:picLocks/>
          </p:cNvPicPr>
          <p:nvPr/>
        </p:nvPicPr>
        <p:blipFill>
          <a:blip r:embed="rId3" cstate="print"/>
          <a:stretch>
            <a:fillRect/>
          </a:stretch>
        </p:blipFill>
        <p:spPr>
          <a:xfrm>
            <a:off x="176981" y="142853"/>
            <a:ext cx="3051131" cy="2367586"/>
          </a:xfrm>
          <a:prstGeom prst="rect">
            <a:avLst/>
          </a:prstGeom>
        </p:spPr>
      </p:pic>
      <p:pic>
        <p:nvPicPr>
          <p:cNvPr id="5" name="image19.jpeg"/>
          <p:cNvPicPr/>
          <p:nvPr/>
        </p:nvPicPr>
        <p:blipFill>
          <a:blip r:embed="rId4" cstate="print"/>
          <a:stretch>
            <a:fillRect/>
          </a:stretch>
        </p:blipFill>
        <p:spPr>
          <a:xfrm>
            <a:off x="3092492" y="3675393"/>
            <a:ext cx="3857652" cy="3143248"/>
          </a:xfrm>
          <a:prstGeom prst="rect">
            <a:avLst/>
          </a:prstGeom>
        </p:spPr>
      </p:pic>
      <p:pic>
        <p:nvPicPr>
          <p:cNvPr id="6" name="image18.jpeg"/>
          <p:cNvPicPr/>
          <p:nvPr/>
        </p:nvPicPr>
        <p:blipFill>
          <a:blip r:embed="rId5" cstate="print"/>
          <a:stretch>
            <a:fillRect/>
          </a:stretch>
        </p:blipFill>
        <p:spPr>
          <a:xfrm>
            <a:off x="338254" y="2827554"/>
            <a:ext cx="2643174" cy="3786214"/>
          </a:xfrm>
          <a:prstGeom prst="rect">
            <a:avLst/>
          </a:prstGeom>
        </p:spPr>
      </p:pic>
      <p:pic>
        <p:nvPicPr>
          <p:cNvPr id="7" name="image14.jpeg"/>
          <p:cNvPicPr/>
          <p:nvPr/>
        </p:nvPicPr>
        <p:blipFill>
          <a:blip r:embed="rId6" cstate="print"/>
          <a:stretch>
            <a:fillRect/>
          </a:stretch>
        </p:blipFill>
        <p:spPr>
          <a:xfrm>
            <a:off x="9361493" y="2959141"/>
            <a:ext cx="2643206" cy="1857388"/>
          </a:xfrm>
          <a:prstGeom prst="rect">
            <a:avLst/>
          </a:prstGeom>
        </p:spPr>
      </p:pic>
      <p:pic>
        <p:nvPicPr>
          <p:cNvPr id="8" name="image15.jpeg"/>
          <p:cNvPicPr>
            <a:picLocks/>
          </p:cNvPicPr>
          <p:nvPr/>
        </p:nvPicPr>
        <p:blipFill>
          <a:blip r:embed="rId7" cstate="print"/>
          <a:stretch>
            <a:fillRect/>
          </a:stretch>
        </p:blipFill>
        <p:spPr>
          <a:xfrm>
            <a:off x="7061208" y="3686652"/>
            <a:ext cx="2300285" cy="3105147"/>
          </a:xfrm>
          <a:prstGeom prst="rect">
            <a:avLst/>
          </a:prstGeom>
        </p:spPr>
      </p:pic>
      <p:pic>
        <p:nvPicPr>
          <p:cNvPr id="3" name="Image 2">
            <a:extLst>
              <a:ext uri="{FF2B5EF4-FFF2-40B4-BE49-F238E27FC236}">
                <a16:creationId xmlns:a16="http://schemas.microsoft.com/office/drawing/2014/main" id="{EBF662DA-D28E-4E9A-8BB4-7FB2F7BB4423}"/>
              </a:ext>
            </a:extLst>
          </p:cNvPr>
          <p:cNvPicPr>
            <a:picLocks noChangeAspect="1"/>
          </p:cNvPicPr>
          <p:nvPr/>
        </p:nvPicPr>
        <p:blipFill>
          <a:blip r:embed="rId8"/>
          <a:stretch>
            <a:fillRect/>
          </a:stretch>
        </p:blipFill>
        <p:spPr>
          <a:xfrm>
            <a:off x="10240721" y="4385832"/>
            <a:ext cx="1429668" cy="1831520"/>
          </a:xfrm>
          <a:prstGeom prst="rect">
            <a:avLst/>
          </a:prstGeom>
        </p:spPr>
      </p:pic>
      <p:sp>
        <p:nvSpPr>
          <p:cNvPr id="15" name="ZoneTexte 14">
            <a:extLst>
              <a:ext uri="{FF2B5EF4-FFF2-40B4-BE49-F238E27FC236}">
                <a16:creationId xmlns:a16="http://schemas.microsoft.com/office/drawing/2014/main" id="{ACECB8B2-FFE5-4EE4-BA23-09846B49A492}"/>
              </a:ext>
            </a:extLst>
          </p:cNvPr>
          <p:cNvSpPr txBox="1"/>
          <p:nvPr/>
        </p:nvSpPr>
        <p:spPr>
          <a:xfrm rot="10800000" flipV="1">
            <a:off x="9775572" y="5761241"/>
            <a:ext cx="2416428" cy="954107"/>
          </a:xfrm>
          <a:prstGeom prst="rect">
            <a:avLst/>
          </a:prstGeom>
          <a:noFill/>
        </p:spPr>
        <p:txBody>
          <a:bodyPr wrap="square">
            <a:spAutoFit/>
          </a:bodyPr>
          <a:lstStyle/>
          <a:p>
            <a:r>
              <a:rPr lang="fr-FR" sz="2800" b="1" dirty="0" err="1">
                <a:solidFill>
                  <a:srgbClr val="C00000"/>
                </a:solidFill>
                <a:latin typeface="Brush Script MT" panose="03060802040406070304" pitchFamily="66" charset="0"/>
              </a:rPr>
              <a:t>Avez-vous</a:t>
            </a:r>
            <a:r>
              <a:rPr lang="fr-FR" sz="2800" b="1" dirty="0">
                <a:solidFill>
                  <a:srgbClr val="C00000"/>
                </a:solidFill>
                <a:latin typeface="Brush Script MT" panose="03060802040406070304" pitchFamily="66" charset="0"/>
              </a:rPr>
              <a:t> quelques images ?</a:t>
            </a:r>
            <a:endParaRPr lang="fr-FR" sz="2800" dirty="0">
              <a:solidFill>
                <a:srgbClr val="C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2209800" y="608013"/>
            <a:ext cx="7772400" cy="1236662"/>
          </a:xfrm>
          <a:ln/>
        </p:spPr>
        <p:txBody>
          <a:bodyPr/>
          <a:lstStyle/>
          <a:p>
            <a:endParaRPr lang="fr-FR"/>
          </a:p>
        </p:txBody>
      </p:sp>
      <p:sp>
        <p:nvSpPr>
          <p:cNvPr id="26626" name="Rectangle 2"/>
          <p:cNvSpPr>
            <a:spLocks noGrp="1" noChangeArrowheads="1"/>
          </p:cNvSpPr>
          <p:nvPr>
            <p:ph type="body" idx="1"/>
          </p:nvPr>
        </p:nvSpPr>
        <p:spPr>
          <a:xfrm>
            <a:off x="2209800" y="1981201"/>
            <a:ext cx="7772400" cy="4208463"/>
          </a:xfrm>
          <a:ln/>
        </p:spPr>
        <p:txBody>
          <a:bodyPr/>
          <a:lstStyle/>
          <a:p>
            <a:endParaRPr lang="fr-FR"/>
          </a:p>
        </p:txBody>
      </p:sp>
      <p:pic>
        <p:nvPicPr>
          <p:cNvPr id="26627" name="Picture 3"/>
          <p:cNvPicPr>
            <a:picLocks noChangeAspect="1" noChangeArrowheads="1"/>
          </p:cNvPicPr>
          <p:nvPr/>
        </p:nvPicPr>
        <p:blipFill>
          <a:blip r:embed="rId3"/>
          <a:srcRect/>
          <a:stretch>
            <a:fillRect/>
          </a:stretch>
        </p:blipFill>
        <p:spPr bwMode="auto">
          <a:xfrm>
            <a:off x="5791200" y="0"/>
            <a:ext cx="4876800" cy="3657600"/>
          </a:xfrm>
          <a:prstGeom prst="rect">
            <a:avLst/>
          </a:prstGeom>
          <a:noFill/>
          <a:ln w="9525" cap="flat">
            <a:noFill/>
            <a:round/>
            <a:headEnd/>
            <a:tailEnd/>
          </a:ln>
          <a:effectLst/>
        </p:spPr>
      </p:pic>
      <p:pic>
        <p:nvPicPr>
          <p:cNvPr id="26628" name="Picture 4"/>
          <p:cNvPicPr>
            <a:picLocks noChangeAspect="1" noChangeArrowheads="1"/>
          </p:cNvPicPr>
          <p:nvPr/>
        </p:nvPicPr>
        <p:blipFill>
          <a:blip r:embed="rId4"/>
          <a:srcRect/>
          <a:stretch>
            <a:fillRect/>
          </a:stretch>
        </p:blipFill>
        <p:spPr bwMode="auto">
          <a:xfrm>
            <a:off x="1524000" y="0"/>
            <a:ext cx="4876800" cy="3657600"/>
          </a:xfrm>
          <a:prstGeom prst="rect">
            <a:avLst/>
          </a:prstGeom>
          <a:noFill/>
          <a:ln w="9525" cap="flat">
            <a:noFill/>
            <a:round/>
            <a:headEnd/>
            <a:tailEnd/>
          </a:ln>
          <a:effectLst/>
        </p:spPr>
      </p:pic>
      <p:pic>
        <p:nvPicPr>
          <p:cNvPr id="26629" name="Picture 5"/>
          <p:cNvPicPr>
            <a:picLocks noChangeAspect="1" noChangeArrowheads="1"/>
          </p:cNvPicPr>
          <p:nvPr/>
        </p:nvPicPr>
        <p:blipFill>
          <a:blip r:embed="rId5"/>
          <a:srcRect/>
          <a:stretch>
            <a:fillRect/>
          </a:stretch>
        </p:blipFill>
        <p:spPr bwMode="auto">
          <a:xfrm>
            <a:off x="1524000" y="3505200"/>
            <a:ext cx="4876800" cy="3657600"/>
          </a:xfrm>
          <a:prstGeom prst="rect">
            <a:avLst/>
          </a:prstGeom>
          <a:noFill/>
          <a:ln w="9525" cap="flat">
            <a:noFill/>
            <a:round/>
            <a:headEnd/>
            <a:tailEnd/>
          </a:ln>
          <a:effectLst/>
        </p:spPr>
      </p:pic>
      <p:pic>
        <p:nvPicPr>
          <p:cNvPr id="26630" name="Picture 6"/>
          <p:cNvPicPr>
            <a:picLocks noChangeAspect="1" noChangeArrowheads="1"/>
          </p:cNvPicPr>
          <p:nvPr/>
        </p:nvPicPr>
        <p:blipFill>
          <a:blip r:embed="rId6"/>
          <a:srcRect/>
          <a:stretch>
            <a:fillRect/>
          </a:stretch>
        </p:blipFill>
        <p:spPr bwMode="auto">
          <a:xfrm>
            <a:off x="6400800" y="3505200"/>
            <a:ext cx="4267200" cy="3352800"/>
          </a:xfrm>
          <a:prstGeom prst="rect">
            <a:avLst/>
          </a:prstGeom>
          <a:noFill/>
          <a:ln w="9525" cap="flat">
            <a:noFill/>
            <a:round/>
            <a:headEnd/>
            <a:tailEnd/>
          </a:ln>
          <a:effectLst/>
        </p:spPr>
      </p:pic>
      <p:sp>
        <p:nvSpPr>
          <p:cNvPr id="26631" name="Text Box 7"/>
          <p:cNvSpPr txBox="1">
            <a:spLocks noChangeArrowheads="1"/>
          </p:cNvSpPr>
          <p:nvPr/>
        </p:nvSpPr>
        <p:spPr bwMode="auto">
          <a:xfrm>
            <a:off x="6705600" y="228600"/>
            <a:ext cx="3748118" cy="463846"/>
          </a:xfrm>
          <a:prstGeom prst="rect">
            <a:avLst/>
          </a:prstGeom>
          <a:noFill/>
          <a:ln w="9525" cap="flat">
            <a:noFill/>
            <a:round/>
            <a:headEnd/>
            <a:tailEnd/>
          </a:ln>
          <a:effectLst/>
        </p:spPr>
        <p:txBody>
          <a:bodyPr wrap="square" lIns="90000" tIns="46800" rIns="90000" bIns="46800">
            <a:spAutoFit/>
          </a:bodyPr>
          <a:lstStyle/>
          <a:p>
            <a:pPr>
              <a:spcBef>
                <a:spcPts val="1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sz="2400" dirty="0">
                <a:solidFill>
                  <a:srgbClr val="66FFFF"/>
                </a:solidFill>
              </a:rPr>
              <a:t>          Arrivée Tambacounda</a:t>
            </a:r>
          </a:p>
        </p:txBody>
      </p:sp>
      <p:pic>
        <p:nvPicPr>
          <p:cNvPr id="9" name="Picture 1" descr="logofissa"/>
          <p:cNvPicPr>
            <a:picLocks noChangeAspect="1" noChangeArrowheads="1"/>
          </p:cNvPicPr>
          <p:nvPr/>
        </p:nvPicPr>
        <p:blipFill>
          <a:blip r:embed="rId7" cstate="print"/>
          <a:srcRect/>
          <a:stretch>
            <a:fillRect/>
          </a:stretch>
        </p:blipFill>
        <p:spPr bwMode="auto">
          <a:xfrm>
            <a:off x="5738810" y="2"/>
            <a:ext cx="1000132" cy="1414821"/>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ModèlePrésentation_EGRhumato_2019" id="{2B39C09D-0B8F-4C22-8082-349799998875}" vid="{D2C7214D-D8D5-488D-A5F5-0F2FC272B86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849</TotalTime>
  <Words>3087</Words>
  <Application>Microsoft Office PowerPoint</Application>
  <PresentationFormat>Grand écran</PresentationFormat>
  <Paragraphs>222</Paragraphs>
  <Slides>34</Slides>
  <Notes>8</Notes>
  <HiddenSlides>0</HiddenSlides>
  <MMClips>0</MMClips>
  <ScaleCrop>false</ScaleCrop>
  <HeadingPairs>
    <vt:vector size="8" baseType="variant">
      <vt:variant>
        <vt:lpstr>Polices utilisées</vt:lpstr>
      </vt:variant>
      <vt:variant>
        <vt:i4>12</vt:i4>
      </vt:variant>
      <vt:variant>
        <vt:lpstr>Thème</vt:lpstr>
      </vt:variant>
      <vt:variant>
        <vt:i4>1</vt:i4>
      </vt:variant>
      <vt:variant>
        <vt:lpstr>Serveurs OLE incorporés</vt:lpstr>
      </vt:variant>
      <vt:variant>
        <vt:i4>1</vt:i4>
      </vt:variant>
      <vt:variant>
        <vt:lpstr>Titres des diapositives</vt:lpstr>
      </vt:variant>
      <vt:variant>
        <vt:i4>34</vt:i4>
      </vt:variant>
    </vt:vector>
  </HeadingPairs>
  <TitlesOfParts>
    <vt:vector size="48" baseType="lpstr">
      <vt:lpstr>Arial</vt:lpstr>
      <vt:lpstr>Bradley Hand</vt:lpstr>
      <vt:lpstr>Brush Script MT</vt:lpstr>
      <vt:lpstr>Calibri</vt:lpstr>
      <vt:lpstr>Cambria</vt:lpstr>
      <vt:lpstr>inherit</vt:lpstr>
      <vt:lpstr>Lucida Calligraphy</vt:lpstr>
      <vt:lpstr>Times</vt:lpstr>
      <vt:lpstr>Times New Roman</vt:lpstr>
      <vt:lpstr>Trebuchet MS</vt:lpstr>
      <vt:lpstr>Verdana</vt:lpstr>
      <vt:lpstr>Wingdings 3</vt:lpstr>
      <vt:lpstr>Facette</vt:lpstr>
      <vt:lpstr>Objet d’environnement du Gestionnaire de liaisons</vt:lpstr>
      <vt:lpstr>    Ghislaine Alajouanine  MC Institut de France (ASMP)            Présidente de l’Académie Francophone  de Télémédecine et eSanté</vt:lpstr>
      <vt:lpstr>  La Télémédecine Hier, Aujourd’hui, Demain…</vt:lpstr>
      <vt:lpstr>Chère Lampétie,                                                                             nos Médecins; nos Trésors nationaux vivants! se rappellent tous de la première phrase de leur serment d’Hippocrate «  je jure par Apollon médecin, par Asclépios, par Hygie et Panacée, toutes les déesses, les prenant à témoin que je remplirai, suivant mes forces et ma capacité le serment et l’engagement suivant… »                                                             -Dîtes nous en quelques mots qui vous êtes, nous savons déjà que vous êtes la Mère de Panacée ?          </vt:lpstr>
      <vt:lpstr>Présentation PowerPoint</vt:lpstr>
      <vt:lpstr>    Chère Lampétie,  Vous nous diriez que la Télémédecine ce n’est pas la  Panacée, digne de votre fille et rien ne remplacera l’examen clinique! OUI ,par contre à en croire le Directeur Général de la Santé; le Pr Jérôme Salomon, le 17 mars 2020 il proclamait  la Télémédecine  est devenue FONDAMENTALE!  </vt:lpstr>
      <vt:lpstr>La Télémédecine est née avec le Téléphone! Du téléphone en passant par le kit SOS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Mme Ghislaine Alajouanine MC Institut de France - Est une pionnière de la Télémédecine. - Elle a réalisée les premières Télésurveillances de la grossesse via satellite , dont on parle encore aujourd’hui au SMSI. - Se battant sur tous les fronts contre l’isolement, l’exclusion et l’ignorance, Ses armes favorites sont les nouvelles technologies.  - Elle dirige aujourd’hui la Fondation pour La Recherche Médicale en France - Elle est la dépositaire du concept Kit SOS  Dr Sayavé Gnoumou ( Burkina) Chirurgien, est à l’origine des premières actions de télésurveillance cardiaque en Afrique. - Pionnier du dossier patient électronique il a créé un des tout premiers logiciels de partage de dossiers patients. Son système Nazounki est actuellement utilisé via Internet par plusieurs médecins de part le monde. - Concepteur de S.A.G.E.S.S.E il a avec ses équipes Asiatiques entièrement mis au point ce système global de santé qu’il a présenté au SMSI  avec le Kit SOS </vt:lpstr>
      <vt:lpstr>Présentation PowerPoint</vt:lpstr>
      <vt:lpstr>Présentation PowerPoint</vt:lpstr>
      <vt:lpstr>Présentation PowerPoint</vt:lpstr>
      <vt:lpstr>Présentation PowerPoint</vt:lpstr>
      <vt:lpstr>État des lieux de la Télémédecine aujourd'hui  (Les chiffres clés de la CNAM)</vt:lpstr>
      <vt:lpstr>La télémédecine, plébiscitée par les patients et les médecins</vt:lpstr>
      <vt:lpstr>Présentation PowerPoint</vt:lpstr>
      <vt:lpstr>Les points essentiels, « La télémédecine, une évolution plus qu’une révolution »</vt:lpstr>
      <vt:lpstr>IA Forte, IA Faible…</vt:lpstr>
      <vt:lpstr>Quelques Explications :</vt:lpstr>
      <vt:lpstr>Télémédecine &amp; évolutions technologiques </vt:lpstr>
      <vt:lpstr>Quelques aspects:</vt:lpstr>
      <vt:lpstr>Présentation PowerPoint</vt:lpstr>
      <vt:lpstr> Les 6 « P » de la Télémédecine :  De Proximité, Prédictive, Participative, Personnalisé, Plurielle , Préventive    </vt:lpstr>
      <vt:lpstr>L’Empathie est l’âme de la Médecine comme de la Télémédecine dans la RSS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Fanny Devisme</dc:creator>
  <cp:lastModifiedBy>Fanny Devisme</cp:lastModifiedBy>
  <cp:revision>68</cp:revision>
  <dcterms:created xsi:type="dcterms:W3CDTF">2019-05-22T09:39:52Z</dcterms:created>
  <dcterms:modified xsi:type="dcterms:W3CDTF">2020-10-15T12:51:36Z</dcterms:modified>
</cp:coreProperties>
</file>