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28" r:id="rId1"/>
  </p:sldMasterIdLst>
  <p:notesMasterIdLst>
    <p:notesMasterId r:id="rId23"/>
  </p:notesMasterIdLst>
  <p:sldIdLst>
    <p:sldId id="636" r:id="rId2"/>
    <p:sldId id="1185" r:id="rId3"/>
    <p:sldId id="1203" r:id="rId4"/>
    <p:sldId id="1156" r:id="rId5"/>
    <p:sldId id="1187" r:id="rId6"/>
    <p:sldId id="1186" r:id="rId7"/>
    <p:sldId id="1188" r:id="rId8"/>
    <p:sldId id="1190" r:id="rId9"/>
    <p:sldId id="1202" r:id="rId10"/>
    <p:sldId id="1191" r:id="rId11"/>
    <p:sldId id="1193" r:id="rId12"/>
    <p:sldId id="1192" r:id="rId13"/>
    <p:sldId id="1196" r:id="rId14"/>
    <p:sldId id="1149" r:id="rId15"/>
    <p:sldId id="1197" r:id="rId16"/>
    <p:sldId id="1198" r:id="rId17"/>
    <p:sldId id="1199" r:id="rId18"/>
    <p:sldId id="1200" r:id="rId19"/>
    <p:sldId id="1201" r:id="rId20"/>
    <p:sldId id="1154" r:id="rId21"/>
    <p:sldId id="1204" r:id="rId22"/>
  </p:sldIdLst>
  <p:sldSz cx="9144000" cy="6858000" type="screen4x3"/>
  <p:notesSz cx="7099300" cy="10234613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33CC"/>
    <a:srgbClr val="3432D2"/>
    <a:srgbClr val="CCFF33"/>
    <a:srgbClr val="99FF33"/>
    <a:srgbClr val="FFFF00"/>
    <a:srgbClr val="4E3BD2"/>
    <a:srgbClr val="D5F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4" autoAdjust="0"/>
    <p:restoredTop sz="90887"/>
  </p:normalViewPr>
  <p:slideViewPr>
    <p:cSldViewPr>
      <p:cViewPr varScale="1">
        <p:scale>
          <a:sx n="62" d="100"/>
          <a:sy n="62" d="100"/>
        </p:scale>
        <p:origin x="12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96B16C3-7010-4EA0-8497-3B3E8AF0EE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49271CE-9A92-444C-8313-39E0D3C4C3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D1EB79C-7C63-44D8-A4C4-E80EB42DC29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729D6E6-4D49-48F8-9253-29F8A61BB6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7671D28-EF96-4349-A255-151642CF4AF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1B0683A5-AA6C-4845-8975-E52BE4FF56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fld id="{C66673D1-B158-454A-99A2-183797ADB1E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7">
            <a:extLst>
              <a:ext uri="{FF2B5EF4-FFF2-40B4-BE49-F238E27FC236}">
                <a16:creationId xmlns:a16="http://schemas.microsoft.com/office/drawing/2014/main" id="{C3B36552-A0F1-4B6D-8599-41D9982F9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8471AE-C329-428A-8EBB-46DBD81A07ED}" type="slidenum">
              <a:rPr lang="fr-FR" altLang="fr-FR" sz="1300">
                <a:latin typeface="Times New Roman" panose="02020603050405020304" pitchFamily="18" charset="0"/>
              </a:rPr>
              <a:pPr/>
              <a:t>1</a:t>
            </a:fld>
            <a:endParaRPr lang="fr-FR" altLang="fr-FR" sz="1300">
              <a:latin typeface="Times New Roman" panose="02020603050405020304" pitchFamily="18" charset="0"/>
            </a:endParaRP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FCCCBFC4-7D29-4929-8DF8-ED486ED009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9" tIns="49520" rIns="99039" bIns="49520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4742F558-89B3-43FE-8DCD-8D7DF867662D}" type="slidenum">
              <a:rPr lang="en-US" altLang="fr-FR" sz="1300"/>
              <a:pPr algn="r" eaLnBrk="1" hangingPunct="1"/>
              <a:t>1</a:t>
            </a:fld>
            <a:endParaRPr lang="en-US" altLang="fr-FR" sz="1300"/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E2B43224-6AE0-4E37-9FE7-F44414F3D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solidFill>
            <a:srgbClr val="FFFFFF"/>
          </a:solidFill>
          <a:ln/>
        </p:spPr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2583F688-C238-492C-A8F6-81767E101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39" tIns="49520" rIns="99039" bIns="49520"/>
          <a:lstStyle/>
          <a:p>
            <a:pPr eaLnBrk="1" hangingPunct="1"/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'image des diapositives 1">
            <a:extLst>
              <a:ext uri="{FF2B5EF4-FFF2-40B4-BE49-F238E27FC236}">
                <a16:creationId xmlns:a16="http://schemas.microsoft.com/office/drawing/2014/main" id="{5B16C0F3-95DB-412D-9846-111469D8B7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Espace réservé des notes 2">
            <a:extLst>
              <a:ext uri="{FF2B5EF4-FFF2-40B4-BE49-F238E27FC236}">
                <a16:creationId xmlns:a16="http://schemas.microsoft.com/office/drawing/2014/main" id="{D1E69903-77AA-41C2-A9C0-925CAE4F2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20484" name="Espace réservé du numéro de diapositive 3">
            <a:extLst>
              <a:ext uri="{FF2B5EF4-FFF2-40B4-BE49-F238E27FC236}">
                <a16:creationId xmlns:a16="http://schemas.microsoft.com/office/drawing/2014/main" id="{CF36C187-ACA8-4BBA-8673-DF228FE2C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4A4DA3-B537-4472-A883-06B26D670EC2}" type="slidenum">
              <a:rPr lang="fr-FR" altLang="fr-FR" sz="1300">
                <a:latin typeface="Times New Roman" panose="02020603050405020304" pitchFamily="18" charset="0"/>
              </a:rPr>
              <a:pPr/>
              <a:t>5</a:t>
            </a:fld>
            <a:endParaRPr lang="fr-FR" altLang="fr-FR" sz="13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43313D-7F82-4820-962A-E9A1E7BC62D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ectangle à coins arrondis 10">
            <a:extLst>
              <a:ext uri="{FF2B5EF4-FFF2-40B4-BE49-F238E27FC236}">
                <a16:creationId xmlns:a16="http://schemas.microsoft.com/office/drawing/2014/main" id="{DFAC69D8-7A59-4051-90C9-AF8A6BF6795B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4DB00-92B2-4F99-A466-3551A1FAA8A8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5A70B-1700-4C31-80BC-E6D3FDF9EE8A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261CA1-4A92-4101-8AAD-DFC16EAD8849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e la date 27">
            <a:extLst>
              <a:ext uri="{FF2B5EF4-FFF2-40B4-BE49-F238E27FC236}">
                <a16:creationId xmlns:a16="http://schemas.microsoft.com/office/drawing/2014/main" id="{4765B2B5-A8AC-466B-9D83-C9D47AD07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" name="Espace réservé du pied de page 16">
            <a:extLst>
              <a:ext uri="{FF2B5EF4-FFF2-40B4-BE49-F238E27FC236}">
                <a16:creationId xmlns:a16="http://schemas.microsoft.com/office/drawing/2014/main" id="{B3518869-B5D1-4540-A425-0C0077B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" name="Espace réservé du numéro de diapositive 28">
            <a:extLst>
              <a:ext uri="{FF2B5EF4-FFF2-40B4-BE49-F238E27FC236}">
                <a16:creationId xmlns:a16="http://schemas.microsoft.com/office/drawing/2014/main" id="{B18E9D13-21CA-40AB-8BCA-970EE6A8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B3632-2457-43A7-9359-C27719AB42B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067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790C00CE-CC82-43C8-A75F-E25541D2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4C64-3739-40CC-A17F-307DCF2F5415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1D344424-B08E-497B-93E5-0ECECE25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8A8D521D-2CCC-4E53-BDF4-1553EEB4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7752E-FBAE-4D24-88D7-D3C509AF1B0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43203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DB6C5871-3307-494E-9A59-DA95EB47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09B74-F34C-4569-BACA-CF69A13B7F36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93320039-F452-486F-9D63-2899B02B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6725735B-9568-4237-9E63-866FA9F9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6F19B-CF03-40F1-AE42-4923461D867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7115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DDF7DB37-2417-453E-A5A6-1997160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51410-DE03-4C64-AEAC-55E9400ACCA1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95B234C3-CA8E-44F1-9CF9-A8FEBF59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B7BD9C5F-109E-434E-8F1D-ED7764A7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69245-C7A0-49B8-8F98-851CADF14AD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3151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96D7F-166A-462B-8BB2-E70F81A7E0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ectangle à coins arrondis 10">
            <a:extLst>
              <a:ext uri="{FF2B5EF4-FFF2-40B4-BE49-F238E27FC236}">
                <a16:creationId xmlns:a16="http://schemas.microsoft.com/office/drawing/2014/main" id="{5E181F92-B7C5-44B8-A316-C8ED534F574D}"/>
              </a:ext>
            </a:extLst>
          </p:cNvPr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A27656-8658-425B-895B-417D887FA987}"/>
              </a:ext>
            </a:extLst>
          </p:cNvPr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A7A91-FC18-4802-A443-59AC6F994002}"/>
              </a:ext>
            </a:extLst>
          </p:cNvPr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066689-D235-4D74-8ECA-AB4C07F6F966}"/>
              </a:ext>
            </a:extLst>
          </p:cNvPr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C446D2FB-E70B-404C-8638-02F00C29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4B25E-80ED-46C0-8170-A4F4056A535E}" type="datetimeFigureOut">
              <a:rPr lang="en-US"/>
              <a:pPr>
                <a:defRPr/>
              </a:pPr>
              <a:t>6/15/2020</a:t>
            </a:fld>
            <a:endParaRPr lang="en-US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44AE6341-3BAE-4BA5-A7B6-EE79A6040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4682FF40-DBE8-426D-AF5B-EF9F45FF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D80E5EBF-1BB6-47BA-BD77-F8CF48C391F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9623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A61C3EAA-ABE9-4051-9F60-C54320B2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312D5-955E-4DD5-A9D1-CFA18649AF39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EEB4AD40-7373-4B7E-A590-0FD82883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0C0C50D6-E545-4239-B8D2-E0DF22B8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F1461-4F71-4885-8D0D-820341252D4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890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>
            <a:extLst>
              <a:ext uri="{FF2B5EF4-FFF2-40B4-BE49-F238E27FC236}">
                <a16:creationId xmlns:a16="http://schemas.microsoft.com/office/drawing/2014/main" id="{520A9A2A-1DB8-4178-B078-EF40FF9B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09151-AC31-4410-97D7-B48831DA55D0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AD45E93D-415D-40DC-A9FD-D87B0E18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9C83C693-BD71-4C55-A7B2-C65090789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1E386-140B-4A80-8248-9B5BBEB866C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3556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>
            <a:extLst>
              <a:ext uri="{FF2B5EF4-FFF2-40B4-BE49-F238E27FC236}">
                <a16:creationId xmlns:a16="http://schemas.microsoft.com/office/drawing/2014/main" id="{47FE0E4A-D8BD-4A94-81EF-7FD1F261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C9061-AB52-4F4C-8CF5-43F1FF1FEE45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439FB862-92D3-43FB-B285-48E08AE2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>
            <a:extLst>
              <a:ext uri="{FF2B5EF4-FFF2-40B4-BE49-F238E27FC236}">
                <a16:creationId xmlns:a16="http://schemas.microsoft.com/office/drawing/2014/main" id="{4167302A-88CF-49FA-9273-5041A893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8509-1524-49B8-B292-7F447DFCFDB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884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0772C3B6-0145-45A9-B4BE-656F9636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4DB4B-3D93-46F2-AA2F-9AE823EED638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3654B4-9533-42A9-9D04-D7D300B0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B2E0C177-C10A-4336-9DB1-D4A1807F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FB7F2-4A96-4371-A7C3-2746E910502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21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607DD6-6A23-4B8A-8C5E-258CA28A68C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ectangle à coins arrondis 10">
            <a:extLst>
              <a:ext uri="{FF2B5EF4-FFF2-40B4-BE49-F238E27FC236}">
                <a16:creationId xmlns:a16="http://schemas.microsoft.com/office/drawing/2014/main" id="{69474541-2A25-4EB2-A1E9-B1C2031454DA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4">
            <a:extLst>
              <a:ext uri="{FF2B5EF4-FFF2-40B4-BE49-F238E27FC236}">
                <a16:creationId xmlns:a16="http://schemas.microsoft.com/office/drawing/2014/main" id="{973E39CE-B5DA-4746-B661-3E732F22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21B26-8BF1-4B49-AA9C-AF516EBFFEFD}" type="datetimeFigureOut">
              <a:rPr lang="en-US"/>
              <a:pPr>
                <a:defRPr/>
              </a:pPr>
              <a:t>6/15/2020</a:t>
            </a:fld>
            <a:endParaRPr lang="en-US"/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62095CDB-A929-4ACB-8F8B-02F88D88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6">
            <a:extLst>
              <a:ext uri="{FF2B5EF4-FFF2-40B4-BE49-F238E27FC236}">
                <a16:creationId xmlns:a16="http://schemas.microsoft.com/office/drawing/2014/main" id="{B9E68FBB-6343-4AC8-BB62-B28EEDD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88BC6-B378-45BF-93D2-3C183DF4C30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6531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50D135-1A40-4077-BBE8-F51B38F259BB}"/>
              </a:ext>
            </a:extLst>
          </p:cNvPr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21DE4A-38E1-407F-82E6-904AAFA264A3}"/>
              </a:ext>
            </a:extLst>
          </p:cNvPr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081FAF-FF44-44ED-BFB5-6BBFCDB48CCE}"/>
              </a:ext>
            </a:extLst>
          </p:cNvPr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29D7C09C-2A27-436D-B075-53E8B337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7842B-8750-4B0F-8179-A75EC046746D}" type="datetimeFigureOut">
              <a:rPr lang="en-US"/>
              <a:pPr>
                <a:defRPr/>
              </a:pPr>
              <a:t>6/15/2020</a:t>
            </a:fld>
            <a:endParaRPr lang="en-US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521B63C4-01CB-4CBC-AE05-08076CD9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Espace réservé du numéro de diapositive 6">
            <a:extLst>
              <a:ext uri="{FF2B5EF4-FFF2-40B4-BE49-F238E27FC236}">
                <a16:creationId xmlns:a16="http://schemas.microsoft.com/office/drawing/2014/main" id="{EBF72946-BEAB-4547-AB3B-5C5D7767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B96E0E85-FAC6-46BB-B73C-59668C05BF5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1001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74C130-8594-4711-8069-CFE56779497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Rectangle à coins arrondis 7">
            <a:extLst>
              <a:ext uri="{FF2B5EF4-FFF2-40B4-BE49-F238E27FC236}">
                <a16:creationId xmlns:a16="http://schemas.microsoft.com/office/drawing/2014/main" id="{33949B28-85E7-4343-9759-87C4153C54B6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Espace réservé du titre 21">
            <a:extLst>
              <a:ext uri="{FF2B5EF4-FFF2-40B4-BE49-F238E27FC236}">
                <a16:creationId xmlns:a16="http://schemas.microsoft.com/office/drawing/2014/main" id="{5A064A07-B6F3-4490-B40E-0F29CCE7AC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en-US" altLang="fr-FR"/>
          </a:p>
        </p:txBody>
      </p:sp>
      <p:sp>
        <p:nvSpPr>
          <p:cNvPr id="1029" name="Espace réservé du texte 12">
            <a:extLst>
              <a:ext uri="{FF2B5EF4-FFF2-40B4-BE49-F238E27FC236}">
                <a16:creationId xmlns:a16="http://schemas.microsoft.com/office/drawing/2014/main" id="{39900D2A-E306-4D30-9277-A226A06EB3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FA0250FA-09FE-4D24-B638-C9EEAF00F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21E51CDC-D6AE-48E6-8D9A-32A4C6D9FC04}" type="datetimeFigureOut">
              <a:rPr lang="en-US"/>
              <a:pPr>
                <a:defRPr/>
              </a:pPr>
              <a:t>6/15/2020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65BF8E-971F-473D-9407-7CA194313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388D92B4-06E7-4B7D-AF22-DDE6CEB26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fld id="{9CCC0E16-8A35-48D3-84E1-BF9FD2211195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2304612" TargetMode="External"/><Relationship Id="rId2" Type="http://schemas.openxmlformats.org/officeDocument/2006/relationships/hyperlink" Target="https://www.ncbi.nlm.nih.gov/pubmed/3234916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logoAPHP">
            <a:extLst>
              <a:ext uri="{FF2B5EF4-FFF2-40B4-BE49-F238E27FC236}">
                <a16:creationId xmlns:a16="http://schemas.microsoft.com/office/drawing/2014/main" id="{FD7A483A-78B5-43E8-A54D-2D5A9705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6180138"/>
            <a:ext cx="23764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D:\Users\3044416\Desktop\Sauvegarde-Clé\AssoGRIG\logo\Logo.jpg">
            <a:extLst>
              <a:ext uri="{FF2B5EF4-FFF2-40B4-BE49-F238E27FC236}">
                <a16:creationId xmlns:a16="http://schemas.microsoft.com/office/drawing/2014/main" id="{EA9D4EDD-6690-4E8C-81B3-4D069E95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29075"/>
            <a:ext cx="18256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9">
            <a:extLst>
              <a:ext uri="{FF2B5EF4-FFF2-40B4-BE49-F238E27FC236}">
                <a16:creationId xmlns:a16="http://schemas.microsoft.com/office/drawing/2014/main" id="{17F1C45B-48A3-41EF-AF7C-58CFD7FC3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6408738"/>
            <a:ext cx="2633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/>
              <a:t>www.infections-grossesse.com</a:t>
            </a:r>
          </a:p>
        </p:txBody>
      </p:sp>
      <p:pic>
        <p:nvPicPr>
          <p:cNvPr id="14341" name="Image 1">
            <a:extLst>
              <a:ext uri="{FF2B5EF4-FFF2-40B4-BE49-F238E27FC236}">
                <a16:creationId xmlns:a16="http://schemas.microsoft.com/office/drawing/2014/main" id="{0176E828-F7A0-475D-94D7-C9C8AD294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5092700"/>
            <a:ext cx="23177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 1">
            <a:extLst>
              <a:ext uri="{FF2B5EF4-FFF2-40B4-BE49-F238E27FC236}">
                <a16:creationId xmlns:a16="http://schemas.microsoft.com/office/drawing/2014/main" id="{15559F94-0F15-4C0C-8811-5EE4099AC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3692525"/>
            <a:ext cx="40290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ZoneTexte 1">
            <a:extLst>
              <a:ext uri="{FF2B5EF4-FFF2-40B4-BE49-F238E27FC236}">
                <a16:creationId xmlns:a16="http://schemas.microsoft.com/office/drawing/2014/main" id="{9408E8EB-49CE-4105-8010-DFB53D083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041400"/>
            <a:ext cx="53117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 b="1">
                <a:solidFill>
                  <a:srgbClr val="0070C0"/>
                </a:solidFill>
              </a:rPr>
              <a:t>SARS-CoV-2 et Grossesse</a:t>
            </a:r>
          </a:p>
          <a:p>
            <a:pPr algn="ctr"/>
            <a:r>
              <a:rPr lang="fr-FR" altLang="fr-FR" sz="3200" b="1">
                <a:solidFill>
                  <a:srgbClr val="0070C0"/>
                </a:solidFill>
              </a:rPr>
              <a:t>État des connaissances</a:t>
            </a:r>
          </a:p>
          <a:p>
            <a:pPr algn="ctr"/>
            <a:endParaRPr lang="fr-FR" altLang="fr-FR" sz="3200" b="1">
              <a:solidFill>
                <a:srgbClr val="0070C0"/>
              </a:solidFill>
            </a:endParaRPr>
          </a:p>
          <a:p>
            <a:pPr algn="ctr"/>
            <a:r>
              <a:rPr lang="fr-FR" altLang="fr-FR" sz="1600" b="1">
                <a:solidFill>
                  <a:srgbClr val="0070C0"/>
                </a:solidFill>
              </a:rPr>
              <a:t>15/06/2020</a:t>
            </a:r>
          </a:p>
        </p:txBody>
      </p:sp>
      <p:pic>
        <p:nvPicPr>
          <p:cNvPr id="14344" name="Image 1">
            <a:extLst>
              <a:ext uri="{FF2B5EF4-FFF2-40B4-BE49-F238E27FC236}">
                <a16:creationId xmlns:a16="http://schemas.microsoft.com/office/drawing/2014/main" id="{184FF049-22F3-4118-B135-B9172C0B55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5727700"/>
            <a:ext cx="271938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 1">
            <a:extLst>
              <a:ext uri="{FF2B5EF4-FFF2-40B4-BE49-F238E27FC236}">
                <a16:creationId xmlns:a16="http://schemas.microsoft.com/office/drawing/2014/main" id="{B556B4AC-3970-427C-B1B2-BD7A259390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500438"/>
            <a:ext cx="16430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contenu 2">
            <a:extLst>
              <a:ext uri="{FF2B5EF4-FFF2-40B4-BE49-F238E27FC236}">
                <a16:creationId xmlns:a16="http://schemas.microsoft.com/office/drawing/2014/main" id="{E60D5BE9-E81E-43E6-973F-BE9E3E9BA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47800"/>
            <a:ext cx="8712200" cy="45720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Etudes cliniques COVID-19: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1200">
                <a:latin typeface="Times New Roman" panose="02020603050405020304" pitchFamily="18" charset="0"/>
                <a:cs typeface="Times New Roman" panose="02020603050405020304" pitchFamily="18" charset="0"/>
              </a:rPr>
              <a:t>1 à 15 % de virémie dans cohorte de 205 et 40 patients « tout venant ».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1200">
                <a:latin typeface="Times New Roman" panose="02020603050405020304" pitchFamily="18" charset="0"/>
                <a:cs typeface="Times New Roman" panose="02020603050405020304" pitchFamily="18" charset="0"/>
              </a:rPr>
              <a:t>Varie selon la sévérité de la maladie (60 à 88% chez patients graves ont une charge virale faible)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PCR SARS-CoV 1 dans le sang: 78% de patient avec ARN viral détectable à des taux faibles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(moyenne 140 copies/mL, proche seuil de détection)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400">
                <a:latin typeface="Times New Roman" panose="02020603050405020304" pitchFamily="18" charset="0"/>
                <a:cs typeface="Times New Roman" panose="02020603050405020304" pitchFamily="18" charset="0"/>
              </a:rPr>
              <a:t>Optimisation des PCR pour SARS-CoV-2 en cours</a:t>
            </a:r>
          </a:p>
        </p:txBody>
      </p:sp>
      <p:sp>
        <p:nvSpPr>
          <p:cNvPr id="25603" name="ZoneTexte 3">
            <a:extLst>
              <a:ext uri="{FF2B5EF4-FFF2-40B4-BE49-F238E27FC236}">
                <a16:creationId xmlns:a16="http://schemas.microsoft.com/office/drawing/2014/main" id="{2ED5233B-8619-4FEA-935F-89D66D455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1755775"/>
            <a:ext cx="32353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/>
              <a:t>Wang W et al. JAMA 2020, Huang C et al. Lancet. 2020</a:t>
            </a:r>
          </a:p>
        </p:txBody>
      </p:sp>
      <p:sp>
        <p:nvSpPr>
          <p:cNvPr id="25604" name="ZoneTexte 4">
            <a:extLst>
              <a:ext uri="{FF2B5EF4-FFF2-40B4-BE49-F238E27FC236}">
                <a16:creationId xmlns:a16="http://schemas.microsoft.com/office/drawing/2014/main" id="{9A8F4BF6-D516-4D38-B7E8-34596E8F8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8213" y="3219450"/>
            <a:ext cx="44640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/>
              <a:t>Ng EKO et al. Clin Chem. 2003 Dec, Grant PR et al. N Engl J Med. 2003 Dec</a:t>
            </a:r>
          </a:p>
        </p:txBody>
      </p:sp>
      <p:sp>
        <p:nvSpPr>
          <p:cNvPr id="25605" name="ZoneTexte 5">
            <a:extLst>
              <a:ext uri="{FF2B5EF4-FFF2-40B4-BE49-F238E27FC236}">
                <a16:creationId xmlns:a16="http://schemas.microsoft.com/office/drawing/2014/main" id="{ABF5075D-8E59-47D5-9DEE-C702CB9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4157663"/>
            <a:ext cx="22907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/>
              <a:t>Chan JF-W et al. J Clin Microbiol. 2020</a:t>
            </a:r>
          </a:p>
        </p:txBody>
      </p:sp>
      <p:sp>
        <p:nvSpPr>
          <p:cNvPr id="25606" name="ZoneTexte 6">
            <a:extLst>
              <a:ext uri="{FF2B5EF4-FFF2-40B4-BE49-F238E27FC236}">
                <a16:creationId xmlns:a16="http://schemas.microsoft.com/office/drawing/2014/main" id="{17014458-1C7A-4BC8-A2B5-467DF600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88" y="2165350"/>
            <a:ext cx="2641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900" i="1"/>
              <a:t>Hadjadj J et al. medRxiv. 2020 Apr</a:t>
            </a:r>
          </a:p>
        </p:txBody>
      </p:sp>
      <p:sp>
        <p:nvSpPr>
          <p:cNvPr id="25607" name="ZoneTexte 7">
            <a:extLst>
              <a:ext uri="{FF2B5EF4-FFF2-40B4-BE49-F238E27FC236}">
                <a16:creationId xmlns:a16="http://schemas.microsoft.com/office/drawing/2014/main" id="{232FF47B-3A13-43A1-A892-F368C86AD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96838"/>
            <a:ext cx="179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3200">
                <a:solidFill>
                  <a:srgbClr val="0033CC"/>
                </a:solidFill>
              </a:rPr>
              <a:t>Virémie?</a:t>
            </a:r>
          </a:p>
        </p:txBody>
      </p:sp>
      <p:pic>
        <p:nvPicPr>
          <p:cNvPr id="27656" name="Image 9">
            <a:extLst>
              <a:ext uri="{FF2B5EF4-FFF2-40B4-BE49-F238E27FC236}">
                <a16:creationId xmlns:a16="http://schemas.microsoft.com/office/drawing/2014/main" id="{9CE39191-D9FD-48FE-995E-8DF530BE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13288"/>
            <a:ext cx="804862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contenu 2">
            <a:extLst>
              <a:ext uri="{FF2B5EF4-FFF2-40B4-BE49-F238E27FC236}">
                <a16:creationId xmlns:a16="http://schemas.microsoft.com/office/drawing/2014/main" id="{D8819DE2-43C2-41D0-9FD2-FB14C727E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13" y="158750"/>
            <a:ext cx="8999537" cy="45720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600"/>
              <a:t>Mais ARN viral ≠ virus infectieux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600"/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600"/>
              <a:t>Environ 4 particules infectieuses pour 11 copies ARN (IC95% 7,2-52,6) </a:t>
            </a:r>
            <a:r>
              <a:rPr lang="fr-FR" altLang="fr-FR" sz="1600" i="1"/>
              <a:t>in vitro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600"/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600"/>
              <a:t>Etude allemande : Echec pour isoler du virus infectieux à partir de sang de patients infectés COVID-19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600"/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600"/>
              <a:t>Ne semble pas non plus présent dans les cellules sanguines (monocytes, lymphocytes)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A6CF37-44F7-4C46-817A-39DB43D56BAB}"/>
              </a:ext>
            </a:extLst>
          </p:cNvPr>
          <p:cNvSpPr txBox="1"/>
          <p:nvPr/>
        </p:nvSpPr>
        <p:spPr>
          <a:xfrm>
            <a:off x="3851275" y="3068638"/>
            <a:ext cx="30972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i="1" dirty="0" err="1"/>
              <a:t>Wölfel</a:t>
            </a:r>
            <a:r>
              <a:rPr lang="fr-FR" sz="1050" i="1" dirty="0"/>
              <a:t> R et al. Nature. 2020 </a:t>
            </a:r>
            <a:r>
              <a:rPr lang="fr-FR" sz="1050" i="1" dirty="0" err="1"/>
              <a:t>Apr</a:t>
            </a:r>
            <a:endParaRPr lang="fr-FR" sz="105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051D0D-9024-4DB8-BD2E-F47D3545A053}"/>
              </a:ext>
            </a:extLst>
          </p:cNvPr>
          <p:cNvSpPr txBox="1"/>
          <p:nvPr/>
        </p:nvSpPr>
        <p:spPr>
          <a:xfrm>
            <a:off x="3851275" y="3278188"/>
            <a:ext cx="56022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i="1" dirty="0"/>
              <a:t>Chan JF-W et al. J Clin </a:t>
            </a:r>
            <a:r>
              <a:rPr lang="fr-FR" sz="1050" i="1" dirty="0" err="1"/>
              <a:t>Microbiol</a:t>
            </a:r>
            <a:r>
              <a:rPr lang="fr-FR" sz="1050" i="1" dirty="0"/>
              <a:t>. 2020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8F0A27-5AA9-4A50-9A7E-F7E1C3AEB78B}"/>
              </a:ext>
            </a:extLst>
          </p:cNvPr>
          <p:cNvSpPr txBox="1"/>
          <p:nvPr/>
        </p:nvSpPr>
        <p:spPr>
          <a:xfrm>
            <a:off x="3851275" y="3416300"/>
            <a:ext cx="5756275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050" dirty="0" err="1"/>
              <a:t>Xiong</a:t>
            </a:r>
            <a:r>
              <a:rPr lang="fr-FR" sz="1050" dirty="0"/>
              <a:t> Y et al. </a:t>
            </a:r>
            <a:r>
              <a:rPr lang="fr-FR" sz="1050" dirty="0" err="1"/>
              <a:t>Emerging</a:t>
            </a:r>
            <a:r>
              <a:rPr lang="fr-FR" sz="1050" dirty="0"/>
              <a:t> Microbes &amp; Infections. 2020 Jan </a:t>
            </a:r>
          </a:p>
          <a:p>
            <a:pPr>
              <a:defRPr/>
            </a:pPr>
            <a:r>
              <a:rPr lang="fr-FR" sz="1050" dirty="0"/>
              <a:t>Wang X et al. Cellular &amp; </a:t>
            </a:r>
            <a:r>
              <a:rPr lang="fr-FR" sz="1050" dirty="0" err="1"/>
              <a:t>Molecular</a:t>
            </a:r>
            <a:r>
              <a:rPr lang="fr-FR" sz="1050" dirty="0"/>
              <a:t> </a:t>
            </a:r>
            <a:r>
              <a:rPr lang="fr-FR" sz="1050" dirty="0" err="1"/>
              <a:t>Immunology</a:t>
            </a:r>
            <a:r>
              <a:rPr lang="fr-FR" sz="1050" dirty="0"/>
              <a:t>. 2020 Apr. </a:t>
            </a:r>
          </a:p>
          <a:p>
            <a:pPr>
              <a:defRPr/>
            </a:pPr>
            <a:r>
              <a:rPr lang="fr-FR" sz="1050" dirty="0" err="1"/>
              <a:t>Castilletti</a:t>
            </a:r>
            <a:r>
              <a:rPr lang="fr-FR" sz="1050" dirty="0"/>
              <a:t> C et al. </a:t>
            </a:r>
            <a:r>
              <a:rPr lang="fr-FR" sz="1050" dirty="0" err="1"/>
              <a:t>Virology</a:t>
            </a:r>
            <a:r>
              <a:rPr lang="fr-FR" sz="1050" dirty="0"/>
              <a:t>. 2005 </a:t>
            </a:r>
            <a:r>
              <a:rPr lang="fr-FR" sz="1050" dirty="0" err="1"/>
              <a:t>Oct</a:t>
            </a:r>
            <a:endParaRPr lang="fr-FR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Espace réservé du contenu 3">
            <a:extLst>
              <a:ext uri="{FF2B5EF4-FFF2-40B4-BE49-F238E27FC236}">
                <a16:creationId xmlns:a16="http://schemas.microsoft.com/office/drawing/2014/main" id="{191E9BDC-80E0-4E9E-941D-3F0CCF0763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9"/>
          <a:stretch>
            <a:fillRect/>
          </a:stretch>
        </p:blipFill>
        <p:spPr>
          <a:xfrm>
            <a:off x="236538" y="1773238"/>
            <a:ext cx="5902325" cy="3832225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AF5539-5BA1-454F-849A-746E21A8B75F}"/>
              </a:ext>
            </a:extLst>
          </p:cNvPr>
          <p:cNvSpPr txBox="1"/>
          <p:nvPr/>
        </p:nvSpPr>
        <p:spPr>
          <a:xfrm>
            <a:off x="6138863" y="2787650"/>
            <a:ext cx="3005137" cy="198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/>
              <a:t>Différents mécanismes de transmission placentaire</a:t>
            </a:r>
          </a:p>
          <a:p>
            <a:pPr algn="ctr">
              <a:defRPr/>
            </a:pPr>
            <a:endParaRPr lang="fr-FR" sz="1400" dirty="0"/>
          </a:p>
          <a:p>
            <a:pPr marL="257175" indent="-257175">
              <a:buFontTx/>
              <a:buAutoNum type="alphaLcParenR"/>
              <a:defRPr/>
            </a:pPr>
            <a:r>
              <a:rPr lang="fr-FR" sz="1050" dirty="0"/>
              <a:t>Infection cellules placentaires et libération de virions dans la circulation fœtale</a:t>
            </a:r>
          </a:p>
          <a:p>
            <a:pPr marL="257175" indent="-257175">
              <a:buFontTx/>
              <a:buAutoNum type="alphaLcParenR"/>
              <a:defRPr/>
            </a:pPr>
            <a:endParaRPr lang="fr-FR" sz="1050" dirty="0"/>
          </a:p>
          <a:p>
            <a:pPr marL="257175" indent="-257175">
              <a:buFontTx/>
              <a:buAutoNum type="alphaLcParenR"/>
              <a:defRPr/>
            </a:pPr>
            <a:r>
              <a:rPr lang="fr-FR" sz="1050" dirty="0" err="1"/>
              <a:t>Transcytose</a:t>
            </a:r>
            <a:r>
              <a:rPr lang="fr-FR" sz="1050" dirty="0"/>
              <a:t> de virus libre ou </a:t>
            </a:r>
            <a:r>
              <a:rPr lang="fr-FR" sz="1050" dirty="0" err="1"/>
              <a:t>opsonisé</a:t>
            </a:r>
            <a:endParaRPr lang="fr-FR" sz="1050" dirty="0"/>
          </a:p>
          <a:p>
            <a:pPr marL="257175" indent="-257175">
              <a:buFontTx/>
              <a:buAutoNum type="alphaLcParenR"/>
              <a:defRPr/>
            </a:pPr>
            <a:endParaRPr lang="fr-FR" sz="1050" dirty="0"/>
          </a:p>
          <a:p>
            <a:pPr marL="257175" indent="-257175">
              <a:buFontTx/>
              <a:buAutoNum type="alphaLcParenR"/>
              <a:defRPr/>
            </a:pPr>
            <a:r>
              <a:rPr lang="fr-FR" sz="1050" dirty="0"/>
              <a:t>Transport via une cellule sanguine infectée</a:t>
            </a:r>
          </a:p>
          <a:p>
            <a:pPr marL="257175" indent="-257175">
              <a:buFontTx/>
              <a:buAutoNum type="alphaLcParenR"/>
              <a:defRPr/>
            </a:pPr>
            <a:endParaRPr lang="fr-FR" sz="1800" dirty="0"/>
          </a:p>
        </p:txBody>
      </p:sp>
      <p:sp>
        <p:nvSpPr>
          <p:cNvPr id="27652" name="ZoneTexte 5">
            <a:extLst>
              <a:ext uri="{FF2B5EF4-FFF2-40B4-BE49-F238E27FC236}">
                <a16:creationId xmlns:a16="http://schemas.microsoft.com/office/drawing/2014/main" id="{EE806C55-CF83-40F0-B3D7-A92CDC3A1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237288"/>
            <a:ext cx="1962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100"/>
              <a:t>Egloff et al., J clin Virol 2020</a:t>
            </a:r>
          </a:p>
        </p:txBody>
      </p:sp>
      <p:pic>
        <p:nvPicPr>
          <p:cNvPr id="27653" name="Image 6">
            <a:extLst>
              <a:ext uri="{FF2B5EF4-FFF2-40B4-BE49-F238E27FC236}">
                <a16:creationId xmlns:a16="http://schemas.microsoft.com/office/drawing/2014/main" id="{A0891851-45D6-4632-BCD0-E1794C367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-387350"/>
            <a:ext cx="777240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 1">
            <a:extLst>
              <a:ext uri="{FF2B5EF4-FFF2-40B4-BE49-F238E27FC236}">
                <a16:creationId xmlns:a16="http://schemas.microsoft.com/office/drawing/2014/main" id="{BBB0B899-C1D1-419C-A796-03F388919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263" y="5922963"/>
            <a:ext cx="7747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4BF0BC-92C5-49F6-86D9-8B9649B80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908050"/>
            <a:ext cx="7886700" cy="3633788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 nouveau-nés testés issus de mère infectée</a:t>
            </a: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PCR liquides amniotiques : 0 positif</a:t>
            </a: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PCR sang de cordon : 0 positif</a:t>
            </a: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PCR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naso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-pharyngé : 6 nouveaux nés positifs (entre 16 et 48 heures de vie)</a:t>
            </a:r>
          </a:p>
          <a:p>
            <a:pPr marL="593725" lvl="2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partum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593725" lvl="2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per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partum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Pas d’argument pour virémie dans les sécrétions vaginales. Transmission via les selles ?</a:t>
            </a:r>
          </a:p>
          <a:p>
            <a:pPr marL="593725" lvl="2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post </a:t>
            </a: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partum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Pas d’argument pour transmission via le lait maternel. Contact parents/personnel médical ?</a:t>
            </a:r>
          </a:p>
          <a:p>
            <a:pPr marL="593725" lvl="2" indent="0">
              <a:buFont typeface="Wingdings 2" panose="05020102010507070707" pitchFamily="18" charset="2"/>
              <a:buNone/>
              <a:defRPr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r>
              <a:rPr lang="fr-F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anti-SARS-CoV-2 : 3 nouveaux nés positifs à la naissance</a:t>
            </a:r>
          </a:p>
          <a:p>
            <a:pPr marL="593725" lvl="2" indent="0">
              <a:buFont typeface="Wingdings 2" panose="05020102010507070707" pitchFamily="18" charset="2"/>
              <a:buNone/>
              <a:defRPr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Véritable infection in utero ? Manque de sensibilité/spécificité du test ?</a:t>
            </a:r>
          </a:p>
          <a:p>
            <a:pPr lvl="1">
              <a:defRPr/>
            </a:pPr>
            <a:endParaRPr lang="fr-FR" dirty="0"/>
          </a:p>
        </p:txBody>
      </p:sp>
      <p:pic>
        <p:nvPicPr>
          <p:cNvPr id="28675" name="Image 4">
            <a:extLst>
              <a:ext uri="{FF2B5EF4-FFF2-40B4-BE49-F238E27FC236}">
                <a16:creationId xmlns:a16="http://schemas.microsoft.com/office/drawing/2014/main" id="{6692B19F-EADF-4E67-9FAE-47F4DF259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5792788"/>
            <a:ext cx="774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1">
            <a:extLst>
              <a:ext uri="{FF2B5EF4-FFF2-40B4-BE49-F238E27FC236}">
                <a16:creationId xmlns:a16="http://schemas.microsoft.com/office/drawing/2014/main" id="{70FE068B-40D6-4A60-82DB-B8777B625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165850"/>
            <a:ext cx="1962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>
            <a:extLst>
              <a:ext uri="{FF2B5EF4-FFF2-40B4-BE49-F238E27FC236}">
                <a16:creationId xmlns:a16="http://schemas.microsoft.com/office/drawing/2014/main" id="{150F80D8-DD5F-4CF5-A34D-1A17E2A2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7772400" cy="576263"/>
          </a:xfrm>
        </p:spPr>
        <p:txBody>
          <a:bodyPr/>
          <a:lstStyle/>
          <a:p>
            <a:pPr algn="ctr"/>
            <a:r>
              <a:rPr lang="fr-FR" altLang="fr-FR" sz="3200">
                <a:solidFill>
                  <a:srgbClr val="3432D2"/>
                </a:solidFill>
              </a:rPr>
              <a:t>Transmission materno fœtale? </a:t>
            </a:r>
          </a:p>
        </p:txBody>
      </p:sp>
      <p:sp>
        <p:nvSpPr>
          <p:cNvPr id="25603" name="Espace réservé du contenu 2">
            <a:extLst>
              <a:ext uri="{FF2B5EF4-FFF2-40B4-BE49-F238E27FC236}">
                <a16:creationId xmlns:a16="http://schemas.microsoft.com/office/drawing/2014/main" id="{8E4787CC-C700-423C-8902-16BADFF68F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434975"/>
            <a:ext cx="8877300" cy="985838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/>
              <a:t>Possible mais très rare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/>
              <a:t>	Plus si atteinte maternelle grave 		</a:t>
            </a:r>
            <a:r>
              <a:rPr lang="fr-FR" altLang="fr-FR" sz="1200">
                <a:latin typeface="Arial" panose="020B0604020202020204" pitchFamily="34" charset="0"/>
              </a:rPr>
              <a:t>Alzamora et al., AM J Perinatiol, 2020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/>
              <a:t>	</a:t>
            </a:r>
            <a:r>
              <a:rPr lang="fr-FR" altLang="fr-FR" sz="1800">
                <a:latin typeface="Arial" panose="020B0604020202020204" pitchFamily="34" charset="0"/>
              </a:rPr>
              <a:t>				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Arial" panose="020B0604020202020204" pitchFamily="34" charset="0"/>
              </a:rPr>
              <a:t>					</a:t>
            </a:r>
            <a:r>
              <a:rPr lang="fr-FR" altLang="fr-FR" sz="1200">
                <a:latin typeface="Arial" panose="020B0604020202020204" pitchFamily="34" charset="0"/>
              </a:rPr>
              <a:t>Vivanti, Vauloup-Fellous et al., Nature Com, In press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/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/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/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/>
              <a:t>	Attention:  atteinte placentaire n’est pas forcement atteinte fœtale 							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Arial" panose="020B0604020202020204" pitchFamily="34" charset="0"/>
              </a:rPr>
              <a:t>						</a:t>
            </a:r>
            <a:r>
              <a:rPr lang="fr-FR" altLang="fr-FR" sz="1200">
                <a:latin typeface="Arial" panose="020B0604020202020204" pitchFamily="34" charset="0"/>
              </a:rPr>
              <a:t>Algarroba et al., AJOG 2020;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200">
                <a:latin typeface="Arial" panose="020B0604020202020204" pitchFamily="34" charset="0"/>
              </a:rPr>
              <a:t>						Peinfield et al, AJOG 2020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Arial" panose="020B060402020202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/>
              <a:t>	</a:t>
            </a:r>
            <a:endParaRPr lang="fr-FR" alt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6E84F9-3111-44C7-9EF0-79E3D8943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5218113"/>
            <a:ext cx="17700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D0F05C-8688-410F-BFD7-18AAE5E68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5210175"/>
            <a:ext cx="20161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2">
            <a:extLst>
              <a:ext uri="{FF2B5EF4-FFF2-40B4-BE49-F238E27FC236}">
                <a16:creationId xmlns:a16="http://schemas.microsoft.com/office/drawing/2014/main" id="{6B41B0B8-C6D9-420D-9F56-7709FC92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89038"/>
            <a:ext cx="5684837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9F62BD1-BB3B-405E-B9F4-F31047C8A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2565400"/>
            <a:ext cx="185896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 1">
            <a:extLst>
              <a:ext uri="{FF2B5EF4-FFF2-40B4-BE49-F238E27FC236}">
                <a16:creationId xmlns:a16="http://schemas.microsoft.com/office/drawing/2014/main" id="{7224E449-9DEC-4B78-B918-392E6F989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144838"/>
            <a:ext cx="774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6C2C5801-0E0A-45D7-8C8F-F8F93369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>
                <a:solidFill>
                  <a:srgbClr val="0033CC"/>
                </a:solidFill>
              </a:rPr>
              <a:t>Conclusion TMF</a:t>
            </a:r>
          </a:p>
        </p:txBody>
      </p:sp>
      <p:sp>
        <p:nvSpPr>
          <p:cNvPr id="30723" name="Espace réservé du contenu 2">
            <a:extLst>
              <a:ext uri="{FF2B5EF4-FFF2-40B4-BE49-F238E27FC236}">
                <a16:creationId xmlns:a16="http://schemas.microsoft.com/office/drawing/2014/main" id="{994AE202-162E-4033-835B-EFBED0C0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773238"/>
            <a:ext cx="9036050" cy="30607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possible mais RARE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Limite des données actuelles :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Infection 3</a:t>
            </a:r>
            <a:r>
              <a:rPr lang="fr-FR" altLang="fr-F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trimestre, délai infection-accouchement de quelques jours.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Recul avec le début de l’épidémie pour éventuelles lésions/malformations fœtales ?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Aucune étude sur 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infection 1</a:t>
            </a:r>
            <a:r>
              <a:rPr lang="fr-FR" altLang="fr-FR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et 2</a:t>
            </a:r>
            <a:r>
              <a:rPr lang="fr-FR" altLang="fr-FR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trimestre 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(2 cas publiés d’infection au 1</a:t>
            </a:r>
            <a:r>
              <a:rPr lang="fr-FR" altLang="fr-F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trimestre avec PLA négative au 2</a:t>
            </a:r>
            <a:r>
              <a:rPr lang="fr-FR" altLang="fr-F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trimestre).</a:t>
            </a:r>
          </a:p>
          <a:p>
            <a:pPr marL="319088" lvl="1" indent="0">
              <a:buFont typeface="Wingdings 2" panose="05020102010507070707" pitchFamily="18" charset="2"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Risque de FCS/MFIU/RCIU tels que pour SARS-CoV-1 et MERS-CoV ?</a:t>
            </a:r>
            <a:endParaRPr lang="fr-FR" altLang="fr-FR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>
            <a:extLst>
              <a:ext uri="{FF2B5EF4-FFF2-40B4-BE49-F238E27FC236}">
                <a16:creationId xmlns:a16="http://schemas.microsoft.com/office/drawing/2014/main" id="{93B931D7-92DA-41E9-99A0-A1EFEBAD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>
                <a:solidFill>
                  <a:srgbClr val="0033CC"/>
                </a:solidFill>
              </a:rPr>
              <a:t>Quelles thérapeutiques? </a:t>
            </a:r>
          </a:p>
        </p:txBody>
      </p:sp>
      <p:sp>
        <p:nvSpPr>
          <p:cNvPr id="31747" name="Espace réservé du contenu 2">
            <a:extLst>
              <a:ext uri="{FF2B5EF4-FFF2-40B4-BE49-F238E27FC236}">
                <a16:creationId xmlns:a16="http://schemas.microsoft.com/office/drawing/2014/main" id="{B4CDAF76-47F7-4AA1-8B33-EDA6E50BDC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288" y="1447800"/>
            <a:ext cx="8291512" cy="457200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Aucun traitement spécifique avec haut niveau de preuve (HCSP)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Femmes enceintes exclues des essais thérapeutiques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	Prescription compassionnelle?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fr-FR" altLang="fr-F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fr-FR" alt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MAIS 	</a:t>
            </a:r>
            <a:r>
              <a:rPr lang="fr-FR" altLang="fr-FR" sz="1800" b="1" u="sng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ANTICOAGULATION +++++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7E577521-0941-4733-8DC1-B0A32087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7875"/>
          </a:xfrm>
        </p:spPr>
        <p:txBody>
          <a:bodyPr/>
          <a:lstStyle/>
          <a:p>
            <a:r>
              <a:rPr lang="fr-FR" altLang="fr-FR" sz="3200">
                <a:solidFill>
                  <a:srgbClr val="0033CC"/>
                </a:solidFill>
              </a:rPr>
              <a:t>Corticothérapie de maturation fœtale? </a:t>
            </a:r>
          </a:p>
        </p:txBody>
      </p:sp>
      <p:pic>
        <p:nvPicPr>
          <p:cNvPr id="32771" name="Espace réservé du contenu 3" descr="Capture d’écran">
            <a:extLst>
              <a:ext uri="{FF2B5EF4-FFF2-40B4-BE49-F238E27FC236}">
                <a16:creationId xmlns:a16="http://schemas.microsoft.com/office/drawing/2014/main" id="{25409707-DC12-4416-913E-2FCCC587DBE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28775"/>
            <a:ext cx="3311525" cy="631825"/>
          </a:xfrm>
        </p:spPr>
      </p:pic>
      <p:pic>
        <p:nvPicPr>
          <p:cNvPr id="32772" name="Image 4" descr="Capture d’écran">
            <a:extLst>
              <a:ext uri="{FF2B5EF4-FFF2-40B4-BE49-F238E27FC236}">
                <a16:creationId xmlns:a16="http://schemas.microsoft.com/office/drawing/2014/main" id="{B28FDEEF-E566-4C80-B703-4EE50DA23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243138"/>
            <a:ext cx="5761037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 5" descr="Capture d’écran">
            <a:extLst>
              <a:ext uri="{FF2B5EF4-FFF2-40B4-BE49-F238E27FC236}">
                <a16:creationId xmlns:a16="http://schemas.microsoft.com/office/drawing/2014/main" id="{A4FEA4AC-CE8E-42BD-9A8B-17FAB70A4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13325"/>
            <a:ext cx="7829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ZoneTexte 6">
            <a:extLst>
              <a:ext uri="{FF2B5EF4-FFF2-40B4-BE49-F238E27FC236}">
                <a16:creationId xmlns:a16="http://schemas.microsoft.com/office/drawing/2014/main" id="{52E5B5EA-8869-4CE6-AE7B-F09ADE5A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75" y="2398713"/>
            <a:ext cx="3095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>
                <a:solidFill>
                  <a:srgbClr val="FF0000"/>
                </a:solidFill>
              </a:rPr>
              <a:t>Non prouvé chez femme enceinte</a:t>
            </a:r>
          </a:p>
          <a:p>
            <a:r>
              <a:rPr lang="fr-FR" altLang="fr-FR" sz="1200">
                <a:solidFill>
                  <a:srgbClr val="FF0000"/>
                </a:solidFill>
              </a:rPr>
              <a:t>	Posologie? </a:t>
            </a:r>
          </a:p>
          <a:p>
            <a:r>
              <a:rPr lang="fr-FR" altLang="fr-FR" sz="1200">
                <a:solidFill>
                  <a:srgbClr val="FF0000"/>
                </a:solidFill>
              </a:rPr>
              <a:t>	Durée?</a:t>
            </a:r>
          </a:p>
          <a:p>
            <a:r>
              <a:rPr lang="fr-FR" altLang="fr-FR" sz="1200">
                <a:solidFill>
                  <a:srgbClr val="FF0000"/>
                </a:solidFill>
              </a:rPr>
              <a:t>	Moment de prescription?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4920C19-C056-4965-BF41-2C1AEACAF242}"/>
              </a:ext>
            </a:extLst>
          </p:cNvPr>
          <p:cNvCxnSpPr/>
          <p:nvPr/>
        </p:nvCxnSpPr>
        <p:spPr>
          <a:xfrm flipH="1">
            <a:off x="5984875" y="3265488"/>
            <a:ext cx="1435100" cy="1171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062DE15-A850-4379-952B-4723FCD089F5}"/>
              </a:ext>
            </a:extLst>
          </p:cNvPr>
          <p:cNvCxnSpPr/>
          <p:nvPr/>
        </p:nvCxnSpPr>
        <p:spPr>
          <a:xfrm flipH="1">
            <a:off x="7893050" y="4724400"/>
            <a:ext cx="63500" cy="170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7" name="ZoneTexte 17">
            <a:extLst>
              <a:ext uri="{FF2B5EF4-FFF2-40B4-BE49-F238E27FC236}">
                <a16:creationId xmlns:a16="http://schemas.microsoft.com/office/drawing/2014/main" id="{E8281B26-1CD3-4B2F-950D-3839DB969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163" y="4232275"/>
            <a:ext cx="2773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>
                <a:solidFill>
                  <a:srgbClr val="FF0000"/>
                </a:solidFill>
              </a:rPr>
              <a:t>Car objectif tocolyse = Donner CTC</a:t>
            </a:r>
          </a:p>
          <a:p>
            <a:r>
              <a:rPr lang="fr-FR" altLang="fr-FR" sz="1200">
                <a:solidFill>
                  <a:srgbClr val="FF0000"/>
                </a:solidFill>
              </a:rPr>
              <a:t>Donc si pas de CTC pas de tocolyse..</a:t>
            </a:r>
          </a:p>
          <a:p>
            <a:r>
              <a:rPr lang="fr-FR" altLang="fr-FR" sz="1200">
                <a:solidFill>
                  <a:srgbClr val="FF0000"/>
                </a:solidFill>
              </a:rPr>
              <a:t>Discutable+++</a:t>
            </a:r>
          </a:p>
        </p:txBody>
      </p:sp>
      <p:pic>
        <p:nvPicPr>
          <p:cNvPr id="32778" name="Image 24" descr="Capture d’écran">
            <a:extLst>
              <a:ext uri="{FF2B5EF4-FFF2-40B4-BE49-F238E27FC236}">
                <a16:creationId xmlns:a16="http://schemas.microsoft.com/office/drawing/2014/main" id="{6B229C27-E6FC-4539-AA4C-1BA7C4A1A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943100"/>
            <a:ext cx="14859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>
            <a:extLst>
              <a:ext uri="{FF2B5EF4-FFF2-40B4-BE49-F238E27FC236}">
                <a16:creationId xmlns:a16="http://schemas.microsoft.com/office/drawing/2014/main" id="{BD7DA4D4-B623-4732-9991-FFD50674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57150"/>
            <a:ext cx="7772400" cy="633413"/>
          </a:xfrm>
        </p:spPr>
        <p:txBody>
          <a:bodyPr/>
          <a:lstStyle/>
          <a:p>
            <a:r>
              <a:rPr lang="fr-FR" altLang="fr-FR" sz="3200">
                <a:solidFill>
                  <a:srgbClr val="0033CC"/>
                </a:solidFill>
              </a:rPr>
              <a:t>Aspirine?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5A8324C-7AD4-4C13-90B7-0DCD560C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96888"/>
            <a:ext cx="5946775" cy="56324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Should we stop </a:t>
            </a:r>
            <a:r>
              <a:rPr lang="en-US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aspirin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prophylaxis in pregnant women diagnosed with </a:t>
            </a:r>
            <a:r>
              <a:rPr lang="en-US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COVID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-19?</a:t>
            </a: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Mathilde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Rolnik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DL, Hoffman MK,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Panchaud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Baud D.</a:t>
            </a:r>
          </a:p>
          <a:p>
            <a:pPr>
              <a:defRPr/>
            </a:pP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Obstet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Gynecol. 2020 Apr 29.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10.1002/uog.22063</a:t>
            </a: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>
              <a:defRPr/>
            </a:pP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Why we should not stop giving </a:t>
            </a:r>
            <a:r>
              <a:rPr lang="en-US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aspirin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to pregnant women during the </a:t>
            </a:r>
            <a:r>
              <a:rPr lang="en-US" altLang="fr-FR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COVID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-19 pandemic.</a:t>
            </a:r>
            <a:endParaRPr lang="en-US" alt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Kwiatkowski S,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Borowski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Kajdy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Poon LC,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Rokita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W,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WielgoŚ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</a:p>
          <a:p>
            <a:pPr>
              <a:defRPr/>
            </a:pP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Ultrasound </a:t>
            </a:r>
            <a:r>
              <a:rPr lang="en-US" alt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Obstet</a:t>
            </a:r>
            <a:r>
              <a:rPr lang="en-US" alt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Gynecol. 2020 Apr 18</a:t>
            </a:r>
          </a:p>
        </p:txBody>
      </p:sp>
      <p:sp>
        <p:nvSpPr>
          <p:cNvPr id="33796" name="ZoneTexte 5">
            <a:extLst>
              <a:ext uri="{FF2B5EF4-FFF2-40B4-BE49-F238E27FC236}">
                <a16:creationId xmlns:a16="http://schemas.microsoft.com/office/drawing/2014/main" id="{BDCD30BF-BC5D-41EF-9F9B-E6B1120BF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126163"/>
            <a:ext cx="4410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Efficacité prouvée</a:t>
            </a:r>
          </a:p>
          <a:p>
            <a:r>
              <a:rPr lang="fr-FR" altLang="fr-FR" sz="1200"/>
              <a:t>Effets des AINS controversé  (Ibuprofene autorisé par l’OMS)</a:t>
            </a:r>
          </a:p>
          <a:p>
            <a:r>
              <a:rPr lang="fr-FR" altLang="fr-FR" sz="1200"/>
              <a:t>Aucune donnée montrant l’effet délétère aspirine à petite dose</a:t>
            </a:r>
          </a:p>
        </p:txBody>
      </p:sp>
      <p:sp>
        <p:nvSpPr>
          <p:cNvPr id="33797" name="ZoneTexte 6">
            <a:extLst>
              <a:ext uri="{FF2B5EF4-FFF2-40B4-BE49-F238E27FC236}">
                <a16:creationId xmlns:a16="http://schemas.microsoft.com/office/drawing/2014/main" id="{8430C13F-D635-4C87-99EF-BC72CB056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1341438"/>
            <a:ext cx="68437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Durée d’inhibition cyclooxygenase = 7 j  = délai d’aggravation 2</a:t>
            </a:r>
            <a:r>
              <a:rPr lang="fr-FR" altLang="fr-FR" sz="1200" baseline="30000"/>
              <a:t>nd</a:t>
            </a:r>
            <a:r>
              <a:rPr lang="fr-FR" altLang="fr-FR" sz="1200"/>
              <a:t> de la maladie avec trombopénie </a:t>
            </a:r>
          </a:p>
          <a:p>
            <a:r>
              <a:rPr lang="fr-FR" altLang="fr-FR" sz="1200"/>
              <a:t>	= sur risque hémorragique si poursuivi</a:t>
            </a:r>
          </a:p>
          <a:p>
            <a:r>
              <a:rPr lang="fr-FR" altLang="fr-FR" sz="1200"/>
              <a:t>Arrêt immédiat</a:t>
            </a:r>
          </a:p>
          <a:p>
            <a:r>
              <a:rPr lang="fr-FR" altLang="fr-FR" sz="1200"/>
              <a:t>Reprise que si indication absolue</a:t>
            </a:r>
          </a:p>
        </p:txBody>
      </p:sp>
      <p:pic>
        <p:nvPicPr>
          <p:cNvPr id="33798" name="Image 7" descr="Capture d’écran">
            <a:extLst>
              <a:ext uri="{FF2B5EF4-FFF2-40B4-BE49-F238E27FC236}">
                <a16:creationId xmlns:a16="http://schemas.microsoft.com/office/drawing/2014/main" id="{8E8B54C0-0FD9-4B93-B5DC-9E5A16DA5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189163"/>
            <a:ext cx="53149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>
            <a:extLst>
              <a:ext uri="{FF2B5EF4-FFF2-40B4-BE49-F238E27FC236}">
                <a16:creationId xmlns:a16="http://schemas.microsoft.com/office/drawing/2014/main" id="{A5D91242-A34D-47F1-96AF-B9C0FCDE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88987"/>
          </a:xfrm>
        </p:spPr>
        <p:txBody>
          <a:bodyPr/>
          <a:lstStyle/>
          <a:p>
            <a:pPr algn="ctr"/>
            <a:r>
              <a:rPr lang="fr-FR" altLang="fr-FR" sz="3200">
                <a:solidFill>
                  <a:srgbClr val="3432D2"/>
                </a:solidFill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BA6F43-9D9E-4047-8B77-EABE7A6E4D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388" y="1341438"/>
            <a:ext cx="8785225" cy="190817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fr-FR" sz="2000" dirty="0"/>
              <a:t>SARS-CoV-2 : vrai défi y compris pour la femme enceinte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fr-FR" sz="2000" dirty="0"/>
              <a:t>		Organisation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fr-FR" sz="2000" dirty="0"/>
              <a:t>		Prises en Charge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fr-FR" sz="20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fr-FR" sz="20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fr-FR" sz="2000" dirty="0"/>
              <a:t>Données évolutives +++++</a:t>
            </a:r>
          </a:p>
          <a:p>
            <a:pPr marL="319088" lvl="1" indent="0">
              <a:buFont typeface="Wingdings 2" panose="05020102010507070707" pitchFamily="18" charset="2"/>
              <a:buNone/>
              <a:defRPr/>
            </a:pPr>
            <a:r>
              <a:rPr lang="fr-FR" sz="1800" dirty="0"/>
              <a:t>Ce qui est vrai ce jour ne le sera peut être pas demain! </a:t>
            </a:r>
          </a:p>
          <a:p>
            <a:pPr>
              <a:defRPr/>
            </a:pPr>
            <a:endParaRPr lang="fr-FR" dirty="0"/>
          </a:p>
        </p:txBody>
      </p:sp>
      <p:pic>
        <p:nvPicPr>
          <p:cNvPr id="34820" name="Image 3">
            <a:extLst>
              <a:ext uri="{FF2B5EF4-FFF2-40B4-BE49-F238E27FC236}">
                <a16:creationId xmlns:a16="http://schemas.microsoft.com/office/drawing/2014/main" id="{358CF4E0-89A2-4AC3-A2A2-EF557796D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2928938"/>
            <a:ext cx="2093912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ZoneTexte 4">
            <a:extLst>
              <a:ext uri="{FF2B5EF4-FFF2-40B4-BE49-F238E27FC236}">
                <a16:creationId xmlns:a16="http://schemas.microsoft.com/office/drawing/2014/main" id="{E6EC72A5-083F-460C-BC48-09015D71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5949950"/>
            <a:ext cx="2212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La Pythie, l’oracle de Delphes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">
            <a:extLst>
              <a:ext uri="{FF2B5EF4-FFF2-40B4-BE49-F238E27FC236}">
                <a16:creationId xmlns:a16="http://schemas.microsoft.com/office/drawing/2014/main" id="{74C1CA51-EC3E-4D13-9B63-4C3F2C1C3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6463"/>
            <a:ext cx="66960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18E0C24-1B60-43B1-A9EA-601977457D8D}"/>
              </a:ext>
            </a:extLst>
          </p:cNvPr>
          <p:cNvCxnSpPr/>
          <p:nvPr/>
        </p:nvCxnSpPr>
        <p:spPr>
          <a:xfrm flipV="1">
            <a:off x="3081338" y="5253038"/>
            <a:ext cx="0" cy="70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88" name="ZoneTexte 5">
            <a:extLst>
              <a:ext uri="{FF2B5EF4-FFF2-40B4-BE49-F238E27FC236}">
                <a16:creationId xmlns:a16="http://schemas.microsoft.com/office/drawing/2014/main" id="{41050DC8-96D1-4705-9A58-995378994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5953125"/>
            <a:ext cx="172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/>
              <a:t>Début confinement</a:t>
            </a:r>
          </a:p>
        </p:txBody>
      </p:sp>
      <p:sp>
        <p:nvSpPr>
          <p:cNvPr id="16389" name="ZoneTexte 6">
            <a:extLst>
              <a:ext uri="{FF2B5EF4-FFF2-40B4-BE49-F238E27FC236}">
                <a16:creationId xmlns:a16="http://schemas.microsoft.com/office/drawing/2014/main" id="{981AAEF5-7AC0-4DFB-8DC2-EFC1AB7E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5981700"/>
            <a:ext cx="2620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400"/>
              <a:t>Maternité de région Parisienne</a:t>
            </a:r>
          </a:p>
          <a:p>
            <a:r>
              <a:rPr lang="fr-FR" altLang="fr-FR" sz="1400"/>
              <a:t>Données non publiées</a:t>
            </a:r>
          </a:p>
        </p:txBody>
      </p:sp>
      <p:sp>
        <p:nvSpPr>
          <p:cNvPr id="16390" name="ZoneTexte 1">
            <a:extLst>
              <a:ext uri="{FF2B5EF4-FFF2-40B4-BE49-F238E27FC236}">
                <a16:creationId xmlns:a16="http://schemas.microsoft.com/office/drawing/2014/main" id="{02DA26E7-EFBA-41E7-A8A0-D60B492F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01600"/>
            <a:ext cx="7793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>
                <a:solidFill>
                  <a:srgbClr val="0033CC"/>
                </a:solidFill>
              </a:rPr>
              <a:t>Nombres de femmes enceintes infectées:</a:t>
            </a:r>
          </a:p>
          <a:p>
            <a:pPr algn="ctr"/>
            <a:r>
              <a:rPr lang="fr-FR" altLang="fr-FR">
                <a:solidFill>
                  <a:srgbClr val="0033CC"/>
                </a:solidFill>
              </a:rPr>
              <a:t>Effets du confinement</a:t>
            </a:r>
          </a:p>
        </p:txBody>
      </p:sp>
      <p:pic>
        <p:nvPicPr>
          <p:cNvPr id="16391" name="Image 4">
            <a:extLst>
              <a:ext uri="{FF2B5EF4-FFF2-40B4-BE49-F238E27FC236}">
                <a16:creationId xmlns:a16="http://schemas.microsoft.com/office/drawing/2014/main" id="{EB9B3B55-7CA8-447F-9D60-AA80A7218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800725"/>
            <a:ext cx="7747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CEF5988-ACDC-44C7-AFF6-5065B6EDDC16}"/>
              </a:ext>
            </a:extLst>
          </p:cNvPr>
          <p:cNvCxnSpPr/>
          <p:nvPr/>
        </p:nvCxnSpPr>
        <p:spPr>
          <a:xfrm flipV="1">
            <a:off x="5219700" y="5176838"/>
            <a:ext cx="0" cy="70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93" name="ZoneTexte 1">
            <a:extLst>
              <a:ext uri="{FF2B5EF4-FFF2-40B4-BE49-F238E27FC236}">
                <a16:creationId xmlns:a16="http://schemas.microsoft.com/office/drawing/2014/main" id="{F63C9A64-3F73-465A-9085-CB538C898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843588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C +15j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>
            <a:extLst>
              <a:ext uri="{FF2B5EF4-FFF2-40B4-BE49-F238E27FC236}">
                <a16:creationId xmlns:a16="http://schemas.microsoft.com/office/drawing/2014/main" id="{54AE2EBB-84CC-4902-BCDB-BC992BE0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900"/>
          </a:xfrm>
        </p:spPr>
        <p:txBody>
          <a:bodyPr/>
          <a:lstStyle/>
          <a:p>
            <a:pPr algn="ctr"/>
            <a:r>
              <a:rPr lang="fr-FR" altLang="fr-FR" sz="3200">
                <a:solidFill>
                  <a:srgbClr val="3432D2"/>
                </a:solidFill>
              </a:rPr>
              <a:t>Liens Utiles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94A76-AF5A-45F7-94B3-A09D479C0281}"/>
              </a:ext>
            </a:extLst>
          </p:cNvPr>
          <p:cNvSpPr/>
          <p:nvPr/>
        </p:nvSpPr>
        <p:spPr>
          <a:xfrm>
            <a:off x="250825" y="1844675"/>
            <a:ext cx="8785225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fr-FR" sz="16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http://www.cngof.fr/actualites/707-covid-19-femme-enceinte </a:t>
            </a:r>
          </a:p>
          <a:p>
            <a:pPr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http://www.cfef.org/moteur_article.php</a:t>
            </a: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https://www.has-sante.fr/jcms/p_3168585/fr/tous-les-travaux-de-la-has-covid-19</a:t>
            </a: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https://www.santepubliquefrance.fr/maladies-et-traumatismes/maladies-et-infections-respiratoires/infection-a-coronavirus/articles/infection-au-nouveau-coronavirus-sars-cov-2-covid-19-france-et-monde </a:t>
            </a: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https://www.who.int/health-topics/coronavirus#tab=tab_1 </a:t>
            </a: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https://geodes.santepubliquefrance.fr/#c=indicator&amp;f=0&amp;i=covid_hospit.dc&amp;s=2020-03-31&amp;t=a01&amp;view=map2</a:t>
            </a: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https://gisanddata.maps.arcgis.com/apps/opsdashboard/index.html?fbclid=IwAR150-wZcRPm29rKS4GqB6hbyV3wby5fqi0K8luxVxOyKc7npoF212JGV3I#/bda7594740fd40299423467b48e9ecf6</a:t>
            </a: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endParaRPr lang="fr-FR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  <a:defRPr/>
            </a:pPr>
            <a:r>
              <a:rPr lang="fr-FR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https://www.infections-grossesse.com/</a:t>
            </a:r>
          </a:p>
          <a:p>
            <a:pPr indent="449580">
              <a:spcAft>
                <a:spcPts val="0"/>
              </a:spcAft>
              <a:defRPr/>
            </a:pPr>
            <a:r>
              <a:rPr lang="fr-FR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844" name="Image 4" descr="Capture d’écran">
            <a:extLst>
              <a:ext uri="{FF2B5EF4-FFF2-40B4-BE49-F238E27FC236}">
                <a16:creationId xmlns:a16="http://schemas.microsoft.com/office/drawing/2014/main" id="{AFCDF14E-843B-4AF8-A44E-6E3BBFE6F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157956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2">
            <a:extLst>
              <a:ext uri="{FF2B5EF4-FFF2-40B4-BE49-F238E27FC236}">
                <a16:creationId xmlns:a16="http://schemas.microsoft.com/office/drawing/2014/main" id="{84EBD804-7004-4CD5-A5A4-D0E0FD21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90488"/>
            <a:ext cx="9186862" cy="67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>
            <a:extLst>
              <a:ext uri="{FF2B5EF4-FFF2-40B4-BE49-F238E27FC236}">
                <a16:creationId xmlns:a16="http://schemas.microsoft.com/office/drawing/2014/main" id="{97A3FFA3-88B0-4271-805C-61279069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656637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 2">
            <a:extLst>
              <a:ext uri="{FF2B5EF4-FFF2-40B4-BE49-F238E27FC236}">
                <a16:creationId xmlns:a16="http://schemas.microsoft.com/office/drawing/2014/main" id="{8A63CF8C-179D-4AB4-99F2-25761C03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356350"/>
            <a:ext cx="29146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3" descr="Fichier:Drapeau français.PNG — Wikipédia">
            <a:extLst>
              <a:ext uri="{FF2B5EF4-FFF2-40B4-BE49-F238E27FC236}">
                <a16:creationId xmlns:a16="http://schemas.microsoft.com/office/drawing/2014/main" id="{119E4B51-0562-426E-950A-1632B7568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661025"/>
            <a:ext cx="768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oneTexte 1">
            <a:extLst>
              <a:ext uri="{FF2B5EF4-FFF2-40B4-BE49-F238E27FC236}">
                <a16:creationId xmlns:a16="http://schemas.microsoft.com/office/drawing/2014/main" id="{FDA868D0-B4B7-4326-903C-4E4A7021E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6516688"/>
            <a:ext cx="23098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Étude déclarative sur la France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4A81E74-483B-4C4B-B767-93A5D2DE2F3A}"/>
              </a:ext>
            </a:extLst>
          </p:cNvPr>
          <p:cNvCxnSpPr/>
          <p:nvPr/>
        </p:nvCxnSpPr>
        <p:spPr>
          <a:xfrm flipV="1">
            <a:off x="2987675" y="5172075"/>
            <a:ext cx="0" cy="700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5" name="ZoneTexte 6">
            <a:extLst>
              <a:ext uri="{FF2B5EF4-FFF2-40B4-BE49-F238E27FC236}">
                <a16:creationId xmlns:a16="http://schemas.microsoft.com/office/drawing/2014/main" id="{D9FEB1E3-438E-47F9-9F89-6815489A9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5838825"/>
            <a:ext cx="676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C +15j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18D212C-E05F-48CB-A47F-185986642A0F}"/>
              </a:ext>
            </a:extLst>
          </p:cNvPr>
          <p:cNvCxnSpPr/>
          <p:nvPr/>
        </p:nvCxnSpPr>
        <p:spPr>
          <a:xfrm flipV="1">
            <a:off x="7240588" y="5138738"/>
            <a:ext cx="0" cy="700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7" name="ZoneTexte 8">
            <a:extLst>
              <a:ext uri="{FF2B5EF4-FFF2-40B4-BE49-F238E27FC236}">
                <a16:creationId xmlns:a16="http://schemas.microsoft.com/office/drawing/2014/main" id="{42E8D25F-7ED3-47D3-823E-FF9AC226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5805488"/>
            <a:ext cx="674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C +15j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96CCEB52-8635-4F01-973B-65A681D0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1975"/>
          </a:xfrm>
        </p:spPr>
        <p:txBody>
          <a:bodyPr/>
          <a:lstStyle/>
          <a:p>
            <a:pPr>
              <a:defRPr/>
            </a:pPr>
            <a:r>
              <a:rPr lang="fr-FR" altLang="fr-FR" sz="2400" dirty="0">
                <a:solidFill>
                  <a:srgbClr val="0033CC"/>
                </a:solidFill>
                <a:latin typeface="Arial" panose="020B0604020202020204" pitchFamily="34" charset="0"/>
                <a:ea typeface="+mn-ea"/>
                <a:cs typeface="+mn-cs"/>
              </a:rPr>
              <a:t>Symptômes</a:t>
            </a:r>
          </a:p>
        </p:txBody>
      </p:sp>
      <p:pic>
        <p:nvPicPr>
          <p:cNvPr id="18435" name="Image 3">
            <a:extLst>
              <a:ext uri="{FF2B5EF4-FFF2-40B4-BE49-F238E27FC236}">
                <a16:creationId xmlns:a16="http://schemas.microsoft.com/office/drawing/2014/main" id="{D1E6722B-C75E-4E02-8E8A-617889BD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92150"/>
            <a:ext cx="9110662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5">
            <a:extLst>
              <a:ext uri="{FF2B5EF4-FFF2-40B4-BE49-F238E27FC236}">
                <a16:creationId xmlns:a16="http://schemas.microsoft.com/office/drawing/2014/main" id="{C27E36FE-ACBC-475A-943A-977E5E5E9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029325"/>
            <a:ext cx="22653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5608EF-36F1-4C88-A056-ED7BF25D0CA6}"/>
              </a:ext>
            </a:extLst>
          </p:cNvPr>
          <p:cNvSpPr/>
          <p:nvPr/>
        </p:nvSpPr>
        <p:spPr>
          <a:xfrm>
            <a:off x="7938" y="3284538"/>
            <a:ext cx="9117012" cy="15398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8438" name="Image 1" descr="Google Announces a Chinese Version of Developers YouTube ...">
            <a:extLst>
              <a:ext uri="{FF2B5EF4-FFF2-40B4-BE49-F238E27FC236}">
                <a16:creationId xmlns:a16="http://schemas.microsoft.com/office/drawing/2014/main" id="{0085431A-250A-4E74-B43E-0D4E6B3FE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6075363"/>
            <a:ext cx="928688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3">
            <a:extLst>
              <a:ext uri="{FF2B5EF4-FFF2-40B4-BE49-F238E27FC236}">
                <a16:creationId xmlns:a16="http://schemas.microsoft.com/office/drawing/2014/main" id="{762C59F0-C583-41C2-AB28-59165E73B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492375"/>
            <a:ext cx="14890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 4">
            <a:extLst>
              <a:ext uri="{FF2B5EF4-FFF2-40B4-BE49-F238E27FC236}">
                <a16:creationId xmlns:a16="http://schemas.microsoft.com/office/drawing/2014/main" id="{350D89E0-F3ED-4D0D-8754-CAF6F1CB1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686435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>
            <a:extLst>
              <a:ext uri="{FF2B5EF4-FFF2-40B4-BE49-F238E27FC236}">
                <a16:creationId xmlns:a16="http://schemas.microsoft.com/office/drawing/2014/main" id="{EE3946A0-5087-4AE7-8677-21B3AFCB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63625"/>
            <a:ext cx="4865687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oneTexte 2">
            <a:extLst>
              <a:ext uri="{FF2B5EF4-FFF2-40B4-BE49-F238E27FC236}">
                <a16:creationId xmlns:a16="http://schemas.microsoft.com/office/drawing/2014/main" id="{699DE9E0-1CA8-437E-910D-FBA689E1B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57563"/>
            <a:ext cx="1487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000" b="1"/>
              <a:t>Vivanti et al., in press</a:t>
            </a:r>
          </a:p>
          <a:p>
            <a:endParaRPr lang="fr-FR" altLang="fr-FR" sz="1000"/>
          </a:p>
          <a:p>
            <a:r>
              <a:rPr lang="fr-FR" altLang="fr-FR" sz="1000"/>
              <a:t>Béclère</a:t>
            </a:r>
          </a:p>
          <a:p>
            <a:r>
              <a:rPr lang="fr-FR" altLang="fr-FR" sz="1000"/>
              <a:t>Evry</a:t>
            </a:r>
          </a:p>
          <a:p>
            <a:r>
              <a:rPr lang="fr-FR" altLang="fr-FR" sz="1000"/>
              <a:t>Bicêtre</a:t>
            </a:r>
          </a:p>
          <a:p>
            <a:r>
              <a:rPr lang="fr-FR" altLang="fr-FR" sz="1000"/>
              <a:t>L. Mourier</a:t>
            </a:r>
          </a:p>
        </p:txBody>
      </p:sp>
      <p:sp>
        <p:nvSpPr>
          <p:cNvPr id="21508" name="ZoneTexte 1">
            <a:extLst>
              <a:ext uri="{FF2B5EF4-FFF2-40B4-BE49-F238E27FC236}">
                <a16:creationId xmlns:a16="http://schemas.microsoft.com/office/drawing/2014/main" id="{6A9942A1-A6D9-4507-8350-8390F1E4D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3" y="188913"/>
            <a:ext cx="5526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solidFill>
                  <a:srgbClr val="0033CC"/>
                </a:solidFill>
              </a:rPr>
              <a:t>Conséquences obstétricales en France</a:t>
            </a:r>
          </a:p>
        </p:txBody>
      </p:sp>
      <p:pic>
        <p:nvPicPr>
          <p:cNvPr id="21509" name="Image 1">
            <a:extLst>
              <a:ext uri="{FF2B5EF4-FFF2-40B4-BE49-F238E27FC236}">
                <a16:creationId xmlns:a16="http://schemas.microsoft.com/office/drawing/2014/main" id="{2237660A-F50D-4F85-80FB-DD0C0D71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365625"/>
            <a:ext cx="77311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>
            <a:extLst>
              <a:ext uri="{FF2B5EF4-FFF2-40B4-BE49-F238E27FC236}">
                <a16:creationId xmlns:a16="http://schemas.microsoft.com/office/drawing/2014/main" id="{03FB1C24-0BB2-40B7-B321-ACDA94797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88582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546AA2-50DE-435D-AEFE-7E63E05133BF}"/>
              </a:ext>
            </a:extLst>
          </p:cNvPr>
          <p:cNvSpPr/>
          <p:nvPr/>
        </p:nvSpPr>
        <p:spPr>
          <a:xfrm>
            <a:off x="900113" y="2565400"/>
            <a:ext cx="7200900" cy="2873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2532" name="Image 2">
            <a:extLst>
              <a:ext uri="{FF2B5EF4-FFF2-40B4-BE49-F238E27FC236}">
                <a16:creationId xmlns:a16="http://schemas.microsoft.com/office/drawing/2014/main" id="{85786494-6628-417C-B957-F4DD7A392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822950"/>
            <a:ext cx="774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 3">
            <a:extLst>
              <a:ext uri="{FF2B5EF4-FFF2-40B4-BE49-F238E27FC236}">
                <a16:creationId xmlns:a16="http://schemas.microsoft.com/office/drawing/2014/main" id="{16197BAE-BE8B-4105-A081-5A1A3D3E7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754563"/>
            <a:ext cx="1487488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 1" descr="Capture d’écran">
            <a:extLst>
              <a:ext uri="{FF2B5EF4-FFF2-40B4-BE49-F238E27FC236}">
                <a16:creationId xmlns:a16="http://schemas.microsoft.com/office/drawing/2014/main" id="{7EB63CBD-F735-4BF2-85C1-C6179B950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07463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ZoneTexte 2">
            <a:extLst>
              <a:ext uri="{FF2B5EF4-FFF2-40B4-BE49-F238E27FC236}">
                <a16:creationId xmlns:a16="http://schemas.microsoft.com/office/drawing/2014/main" id="{CB9ED6C2-4376-481C-8104-6AA641FB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243638"/>
            <a:ext cx="30305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1200"/>
              <a:t>Kayem et al pour le GROG, JGOHR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70253C-8261-400A-824E-46C5C83E77F5}"/>
              </a:ext>
            </a:extLst>
          </p:cNvPr>
          <p:cNvSpPr/>
          <p:nvPr/>
        </p:nvSpPr>
        <p:spPr>
          <a:xfrm>
            <a:off x="2627313" y="765175"/>
            <a:ext cx="936625" cy="47513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3557" name="Image 2">
            <a:extLst>
              <a:ext uri="{FF2B5EF4-FFF2-40B4-BE49-F238E27FC236}">
                <a16:creationId xmlns:a16="http://schemas.microsoft.com/office/drawing/2014/main" id="{2F3F9401-59D8-487B-B914-6083C114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5937250"/>
            <a:ext cx="7747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 descr="Capture d’écran">
            <a:extLst>
              <a:ext uri="{FF2B5EF4-FFF2-40B4-BE49-F238E27FC236}">
                <a16:creationId xmlns:a16="http://schemas.microsoft.com/office/drawing/2014/main" id="{0CEF31BB-4320-4FD6-B4F0-1C876DE79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50"/>
            <a:ext cx="7135812" cy="673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 1">
            <a:extLst>
              <a:ext uri="{FF2B5EF4-FFF2-40B4-BE49-F238E27FC236}">
                <a16:creationId xmlns:a16="http://schemas.microsoft.com/office/drawing/2014/main" id="{2283CEA3-2B63-4F91-A59F-77C7B73E8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2276475"/>
            <a:ext cx="9271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 2">
            <a:extLst>
              <a:ext uri="{FF2B5EF4-FFF2-40B4-BE49-F238E27FC236}">
                <a16:creationId xmlns:a16="http://schemas.microsoft.com/office/drawing/2014/main" id="{3A833793-24CA-4A1A-919A-C83FC1465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5373688"/>
            <a:ext cx="7731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69DA860-F93A-4D35-91A4-9906BA0B6842}"/>
              </a:ext>
            </a:extLst>
          </p:cNvPr>
          <p:cNvCxnSpPr/>
          <p:nvPr/>
        </p:nvCxnSpPr>
        <p:spPr>
          <a:xfrm>
            <a:off x="8231188" y="5013325"/>
            <a:ext cx="804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f1a45f0c-cf12-4397-be8e-ca99cdeb631b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7309</TotalTime>
  <Words>1012</Words>
  <Application>Microsoft Office PowerPoint</Application>
  <PresentationFormat>Affichage à l'écran (4:3)</PresentationFormat>
  <Paragraphs>189</Paragraphs>
  <Slides>21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Franklin Gothic Book</vt:lpstr>
      <vt:lpstr>Perpetua</vt:lpstr>
      <vt:lpstr>Wingdings 2</vt:lpstr>
      <vt:lpstr>Times New Roman</vt:lpstr>
      <vt:lpstr>Times</vt:lpstr>
      <vt:lpstr>Capitaux</vt:lpstr>
      <vt:lpstr>Présentation PowerPoint</vt:lpstr>
      <vt:lpstr>Présentation PowerPoint</vt:lpstr>
      <vt:lpstr>Présentation PowerPoint</vt:lpstr>
      <vt:lpstr>Symptômes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Transmission materno fœtale? </vt:lpstr>
      <vt:lpstr>Conclusion TMF</vt:lpstr>
      <vt:lpstr>Quelles thérapeutiques? </vt:lpstr>
      <vt:lpstr>Corticothérapie de maturation fœtale? </vt:lpstr>
      <vt:lpstr>Aspirine? </vt:lpstr>
      <vt:lpstr>Conclusions</vt:lpstr>
      <vt:lpstr>Liens Utiles</vt:lpstr>
      <vt:lpstr>Présentation PowerPoint</vt:lpstr>
    </vt:vector>
  </TitlesOfParts>
  <Company>Laurent Mandelbrot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Grossesse et VIH DES Gynéco-obstétrique 2009</dc:title>
  <dc:creator>Laurent Mandelbrot</dc:creator>
  <cp:lastModifiedBy>Fanny Devisme</cp:lastModifiedBy>
  <cp:revision>208</cp:revision>
  <cp:lastPrinted>2017-12-04T09:44:10Z</cp:lastPrinted>
  <dcterms:created xsi:type="dcterms:W3CDTF">2010-05-13T18:56:00Z</dcterms:created>
  <dcterms:modified xsi:type="dcterms:W3CDTF">2020-06-15T12:24:39Z</dcterms:modified>
</cp:coreProperties>
</file>