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58" r:id="rId4"/>
    <p:sldId id="261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94"/>
    <a:srgbClr val="97B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175A0BA-8495-42D5-A5C5-18ED5B5ED0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1A05678-AABC-4DFC-9375-E22717F320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88BD3-4FC6-4947-972D-2E4B0E5867B5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B1822E-7AF5-4664-9510-042DD6F605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DD3124-E4DB-47A6-BAD2-3CA75375C3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719B9-B80F-4299-B67F-9F69F51FEE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25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4FD14-480E-4F47-964D-FC66814D943A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4B055-8216-4AD2-AA77-28C1B33D6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749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77FB7C4-87B1-458F-879F-3B59A16A35D2}"/>
              </a:ext>
            </a:extLst>
          </p:cNvPr>
          <p:cNvSpPr/>
          <p:nvPr userDrawn="1"/>
        </p:nvSpPr>
        <p:spPr>
          <a:xfrm>
            <a:off x="2530763" y="3592945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5A1822-3559-4EE5-B21D-F9533DC6D151}"/>
              </a:ext>
            </a:extLst>
          </p:cNvPr>
          <p:cNvSpPr/>
          <p:nvPr userDrawn="1"/>
        </p:nvSpPr>
        <p:spPr>
          <a:xfrm>
            <a:off x="2024487" y="3343564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4487" y="3343564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24487" y="4627444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Auteur</a:t>
            </a:r>
            <a:endParaRPr lang="en-US" dirty="0"/>
          </a:p>
        </p:txBody>
      </p:sp>
      <p:sp>
        <p:nvSpPr>
          <p:cNvPr id="33" name="Triangle rectangle 32">
            <a:extLst>
              <a:ext uri="{FF2B5EF4-FFF2-40B4-BE49-F238E27FC236}">
                <a16:creationId xmlns:a16="http://schemas.microsoft.com/office/drawing/2014/main" id="{8D3A9162-B5DD-479A-8600-31B22FB0009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riangle rectangle 34">
            <a:extLst>
              <a:ext uri="{FF2B5EF4-FFF2-40B4-BE49-F238E27FC236}">
                <a16:creationId xmlns:a16="http://schemas.microsoft.com/office/drawing/2014/main" id="{9A9E70BE-0834-4486-8E79-A5FDB8BA7E53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273E2D81-D50C-464A-A30A-6847FC711D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C815DD84-B758-44BD-BDB8-DA06C3D91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50BE56D1-620E-44B1-AC6D-D7A6CC063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1FA2F8DB-54D0-4EAC-A79E-786BF9774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289DD290-9ADD-4530-960E-C06B67E3ECA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14218" y="225395"/>
            <a:ext cx="5886464" cy="294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4463624B-CAB6-4859-A5F3-472383E30C63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F0A63C-0941-41DC-9BC5-9F60FF988AB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8A2707DB-DB7D-4262-B609-00CEB0D5B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1641346-7177-49AF-B461-9EEB0F13B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7823930-F7EF-4A29-B27D-0768C2BC9A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6472E27A-D85D-48EF-9C6E-63506527A80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E1823107-3B5D-4854-A2F2-D3A4B940B08A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074088-9CE4-4E44-A770-43625CA4B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5CF039F-CC9C-4373-B88B-6E892B361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4254B2C-7B93-456F-93A1-B4D48CCD45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30" name="Triangle rectangle 29">
            <a:extLst>
              <a:ext uri="{FF2B5EF4-FFF2-40B4-BE49-F238E27FC236}">
                <a16:creationId xmlns:a16="http://schemas.microsoft.com/office/drawing/2014/main" id="{DFE1BCAB-04CE-4D4E-A04C-215BE349345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riangle rectangle 30">
            <a:extLst>
              <a:ext uri="{FF2B5EF4-FFF2-40B4-BE49-F238E27FC236}">
                <a16:creationId xmlns:a16="http://schemas.microsoft.com/office/drawing/2014/main" id="{28B7674D-4864-46CE-9CEB-AF441644ACFB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D61C2422-2C72-4A15-BDCB-6A439B61F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76285AB3-A3F1-4B26-8CD2-476A098059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628618F-E688-41A0-A58E-66956061C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753B7EB3-4487-4955-918A-2ECDF7280FE5}"/>
              </a:ext>
            </a:extLst>
          </p:cNvPr>
          <p:cNvSpPr/>
          <p:nvPr userDrawn="1"/>
        </p:nvSpPr>
        <p:spPr>
          <a:xfrm>
            <a:off x="2530763" y="2863273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AAF99-75BA-411F-B93D-20F69324579C}"/>
              </a:ext>
            </a:extLst>
          </p:cNvPr>
          <p:cNvSpPr/>
          <p:nvPr userDrawn="1"/>
        </p:nvSpPr>
        <p:spPr>
          <a:xfrm>
            <a:off x="2024487" y="2613892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6C595613-1A42-44EF-AF32-7D764C986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487" y="2613892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D2F12090-0304-4101-9050-33D9762C4F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4487" y="3897772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</a:t>
            </a:r>
            <a:endParaRPr lang="en-US" dirty="0"/>
          </a:p>
        </p:txBody>
      </p:sp>
      <p:sp>
        <p:nvSpPr>
          <p:cNvPr id="50" name="Triangle rectangle 49">
            <a:extLst>
              <a:ext uri="{FF2B5EF4-FFF2-40B4-BE49-F238E27FC236}">
                <a16:creationId xmlns:a16="http://schemas.microsoft.com/office/drawing/2014/main" id="{F8421E75-C03A-4490-84C5-022335C91B70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Triangle rectangle 50">
            <a:extLst>
              <a:ext uri="{FF2B5EF4-FFF2-40B4-BE49-F238E27FC236}">
                <a16:creationId xmlns:a16="http://schemas.microsoft.com/office/drawing/2014/main" id="{A0D1A316-C248-471A-B884-9176B904AB8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01F7FC90-09DF-4195-A6F7-BF17C53318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895AC39E-6E74-4927-8F33-983EEFD73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280B62C-B3E6-42B3-BF6B-CE4EBCAEEC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47305A0-617D-4355-BFA0-71FB36B389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7" name="Triangle rectangle 16">
            <a:extLst>
              <a:ext uri="{FF2B5EF4-FFF2-40B4-BE49-F238E27FC236}">
                <a16:creationId xmlns:a16="http://schemas.microsoft.com/office/drawing/2014/main" id="{A2EA5685-06B6-4C0F-BCE1-F7BC48D35D99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E0C14684-3D72-4E3B-B265-097A6F938BB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E9282147-E1E0-49CD-BF47-77D9D4334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A1A5E481-082A-4504-9070-530240016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FA44145-6D5E-4E68-AFB0-886B7045A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CBAE7FC9-F0DC-4689-9DCA-4F60D5C56C7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55C3F1E3-EA21-49CF-B92A-EE059376FE90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DB80F06-F467-4CC0-B5DD-B2568FF7A3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3260EE9-B0BA-4853-96D8-646F0321A2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A134096-C909-48ED-BBE4-6C31F19D77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E094352F-D0EC-4FF0-ACA3-C607AC00D5A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>
            <a:extLst>
              <a:ext uri="{FF2B5EF4-FFF2-40B4-BE49-F238E27FC236}">
                <a16:creationId xmlns:a16="http://schemas.microsoft.com/office/drawing/2014/main" id="{18B8481E-E99F-4244-A220-CDBB463D8EC7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AFB5B656-611C-4F4A-B325-55BE5D938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43E4372A-937F-44A4-97CC-3946E6357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33AB68C-C3D1-463B-85CA-4280A3A7E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5" name="Triangle rectangle 24">
            <a:extLst>
              <a:ext uri="{FF2B5EF4-FFF2-40B4-BE49-F238E27FC236}">
                <a16:creationId xmlns:a16="http://schemas.microsoft.com/office/drawing/2014/main" id="{43FDA7E1-6421-4390-9F28-730397FC7297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C652D044-4D73-49B0-A072-009B65842B7E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1331E34-84D4-40CC-AC52-3B15E0D92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15B427A-24A3-4695-87B6-68EF2028DB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3CEDF37-FF51-4DE8-82E2-FD4A66F57C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91DF81-EE49-433A-B148-2DF48AB8827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6B6AF4AE-F394-43BF-A09F-EDC9010E72E1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107AE751-D098-415F-9D60-2D48D36799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58E892B-347A-465B-9E62-3444F6EA2D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62CE4C8-EBDB-4106-8D93-80A566368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855C2331-35AD-4B1E-84FA-6DCF1E277806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riangle rectangle 26">
            <a:extLst>
              <a:ext uri="{FF2B5EF4-FFF2-40B4-BE49-F238E27FC236}">
                <a16:creationId xmlns:a16="http://schemas.microsoft.com/office/drawing/2014/main" id="{EDFD58A6-013B-470B-93D0-4D0E4683706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9E4FBB4-0BEE-4D09-A0D3-678B81782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D6FC1A1-DE03-48A2-9AD5-E4A1BE77A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18C3A0D-DA5C-47AF-87B3-6DF5532A3C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F2782EC0-EF39-4AB1-A2D4-C63D0F009FF8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4F375CD5-1927-4959-8A1C-23308447A8AD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0AA6E601-8006-4C2A-8898-4DD17C2FF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5F86481-05B7-4614-8F95-8905EE78EC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5C5C1AE-C580-49B8-82E0-1ADDCEF185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A421867-6BE7-4786-A8FB-EC10970D90E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975E97BB-523B-475C-B2DF-9C1258CF8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00A9D07-B83F-4190-ACAD-E158CD1E63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6EB85E1-6D0C-4103-A198-D5D560BC0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49" r:id="rId2"/>
    <p:sldLayoutId id="2147483665" r:id="rId3"/>
    <p:sldLayoutId id="2147483651" r:id="rId4"/>
    <p:sldLayoutId id="2147483666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2" r:id="rId11"/>
    <p:sldLayoutId id="2147483663" r:id="rId1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449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004494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03CB3F-A233-4DE4-BCEC-B078655091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Office </a:t>
            </a:r>
            <a:r>
              <a:rPr lang="fr-FR" dirty="0" err="1"/>
              <a:t>Surgery</a:t>
            </a:r>
            <a:r>
              <a:rPr lang="fr-FR" dirty="0"/>
              <a:t> et orthopédie-traumatologie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E110CAF-D8CE-46F6-A73C-9FE246BD5E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A.POIGNARD</a:t>
            </a:r>
          </a:p>
          <a:p>
            <a:r>
              <a:rPr lang="fr-FR" dirty="0"/>
              <a:t>SECRETAIRE GENERAL CNP-COT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618533-8C3F-4516-8B7C-9F2D2317044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03/12/2020 – 17h30 – 19h30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D28595-F9AB-4CE6-A782-F8F4CD72F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La chirurgie en cabinet (office surgery)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08172C-E4E1-4BA4-9040-AB72FF6BCB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565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93240C-E806-0248-93F8-C4C98FF93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OFFICE SURGERY: PAR QUI et POURQUOI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9EBE2C-9EDB-2545-9A35-50C097401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n’existe pour l’orthopédie aucun cadre précisant les limites de la pratique. Elle n’est donc aujourd’hui ni recommandée ni recommandable sans encadrement précis.</a:t>
            </a:r>
          </a:p>
          <a:p>
            <a:endParaRPr lang="fr-FR" dirty="0"/>
          </a:p>
          <a:p>
            <a:r>
              <a:rPr lang="fr-FR" dirty="0"/>
              <a:t>Mais d’ailleurs pourquoi existe-t-il une réflexion sur cette pratique?</a:t>
            </a:r>
          </a:p>
          <a:p>
            <a:pPr lvl="1"/>
            <a:r>
              <a:rPr lang="fr-FR" dirty="0"/>
              <a:t>Quelques praticiens semblent vouloir faire des actes chirurgicaux en « consultation » car ils se plaignent d’un accès difficile au bloc opératoire: délai d’attente trop long, limitation du nombre d’intervention possible par vacation opératoire…</a:t>
            </a:r>
          </a:p>
          <a:p>
            <a:pPr lvl="1"/>
            <a:r>
              <a:rPr lang="fr-FR" dirty="0"/>
              <a:t>Parce que certaine ARS en association avec la CPAM ont autorisé une expérimentation permettant de faire des actes en Office </a:t>
            </a:r>
            <a:r>
              <a:rPr lang="fr-FR" dirty="0" err="1"/>
              <a:t>Surgery</a:t>
            </a:r>
            <a:r>
              <a:rPr lang="fr-FR" dirty="0"/>
              <a:t> en accordant une rémunération d’un demi GHS.</a:t>
            </a:r>
          </a:p>
          <a:p>
            <a:pPr lvl="1"/>
            <a:r>
              <a:rPr lang="fr-FR" dirty="0"/>
              <a:t>Tendance pendant le confinement à vouloir étendre cette pratique.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FBE6760-FCAD-0B4B-AF04-10CE0DD1B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440A8BD-7985-F845-B92F-BE6C48CC206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03/12/2020 – 17h30 – 19h30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1D1EDD-B81C-2148-9FD9-4EDACC7306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La chirurgie en cabinet (office surgery)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780842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C5945C-4E3F-4058-A6A2-FC76A8DB9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DEFINITION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F70F0E-9847-4323-9960-C4EECC262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Qu’est-ce que l’Office </a:t>
            </a:r>
            <a:r>
              <a:rPr lang="fr-FR" dirty="0" err="1"/>
              <a:t>Surgery</a:t>
            </a:r>
            <a:r>
              <a:rPr lang="fr-FR" dirty="0"/>
              <a:t>? LA CHIRURGIE EN CABINET</a:t>
            </a:r>
          </a:p>
          <a:p>
            <a:endParaRPr lang="fr-FR" dirty="0"/>
          </a:p>
          <a:p>
            <a:r>
              <a:rPr lang="fr-FR" dirty="0"/>
              <a:t>C’est donc de la </a:t>
            </a:r>
            <a:r>
              <a:rPr lang="fr-FR" b="1" dirty="0"/>
              <a:t>CHIRURGIE qui doit être pratiquée par un chirurgien</a:t>
            </a:r>
          </a:p>
          <a:p>
            <a:endParaRPr lang="fr-FR" b="1" dirty="0"/>
          </a:p>
          <a:p>
            <a:r>
              <a:rPr lang="fr-FR" dirty="0"/>
              <a:t>Il n’y a pas de « petite chirurgie » car toutes interventions (petite cicatrice, de courte durée, sous anesthésie locale…) est susceptible de se compliquer si des conditions rigoureuse d’exercice ne sont pas respectées.</a:t>
            </a:r>
          </a:p>
          <a:p>
            <a:pPr lvl="1"/>
            <a:r>
              <a:rPr lang="fr-FR" dirty="0"/>
              <a:t>Comment ne pas augmenter le risque d’infection?</a:t>
            </a:r>
          </a:p>
          <a:p>
            <a:pPr lvl="1"/>
            <a:r>
              <a:rPr lang="fr-FR" dirty="0"/>
              <a:t>Comment faire l’hémostase?</a:t>
            </a:r>
          </a:p>
          <a:p>
            <a:pPr lvl="1"/>
            <a:r>
              <a:rPr lang="fr-FR" dirty="0"/>
              <a:t>Si besoin d’une aide pour exposer le champ opératoire…?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A5265AC-E5C6-4DBF-AE8D-1B1D1E918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C67649-64CB-4540-92A2-2651FF42F1C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03/12/2020 – 17h30 – 19h30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FA9EC7-4968-409B-B547-AB065C104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La chirurgie en cabinet (office surgery)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353065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4403D9-2AD3-4648-9314-DDE1A931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LA POSITION DU CNP-COT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BDE1F3-0058-564A-A78A-A08A4A63A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Des discussions ont eu lieu au sein du CNP-COT regroupant toutes les sociétés savantes de </a:t>
            </a:r>
            <a:r>
              <a:rPr lang="fr-FR" dirty="0" err="1"/>
              <a:t>sur-spécialité</a:t>
            </a:r>
            <a:r>
              <a:rPr lang="fr-FR" dirty="0"/>
              <a:t>:</a:t>
            </a:r>
          </a:p>
          <a:p>
            <a:pPr lvl="1"/>
            <a:r>
              <a:rPr lang="fr-FR" dirty="0"/>
              <a:t>Pour la majorité des </a:t>
            </a:r>
            <a:r>
              <a:rPr lang="fr-FR" dirty="0" err="1"/>
              <a:t>sur-spécialités</a:t>
            </a:r>
            <a:r>
              <a:rPr lang="fr-FR" dirty="0"/>
              <a:t>: aucune application envisageable OU application exceptionnelle.</a:t>
            </a:r>
          </a:p>
          <a:p>
            <a:pPr lvl="1"/>
            <a:r>
              <a:rPr lang="fr-FR" dirty="0"/>
              <a:t>Pour la chirurgie de la main, il existe un débat sur son intérêt potentiel.</a:t>
            </a:r>
          </a:p>
          <a:p>
            <a:pPr lvl="1"/>
            <a:endParaRPr lang="fr-FR" dirty="0"/>
          </a:p>
          <a:p>
            <a:r>
              <a:rPr lang="fr-FR" dirty="0"/>
              <a:t>DONC, certains actes chirurgicaux sont réalisables en cabinet sous anesthésie locale, </a:t>
            </a:r>
            <a:r>
              <a:rPr lang="fr-FR" b="1" dirty="0"/>
              <a:t>par un chirurgien</a:t>
            </a:r>
            <a:r>
              <a:rPr lang="fr-FR" dirty="0"/>
              <a:t>.</a:t>
            </a:r>
          </a:p>
          <a:p>
            <a:r>
              <a:rPr lang="fr-FR" dirty="0"/>
              <a:t>Mais il faut respecter certaines conditions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3686F91-92FE-C74F-A861-9ADBCF4BA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5DB824-0FF6-F14F-8AD5-F10416B063F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03/12/2020 – 17h30 – 19h30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2EAF906-755C-B842-B917-661F02760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La chirurgie en cabinet (office surgery)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001512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4403D9-2AD3-4648-9314-DDE1A931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LA POSITION DU CNP-COT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BDE1F3-0058-564A-A78A-A08A4A63A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 CNP-COT n’est pas opposé à cette pratique sous certaines conditions qui préservent la qualité des soins:</a:t>
            </a:r>
          </a:p>
          <a:p>
            <a:pPr lvl="1"/>
            <a:r>
              <a:rPr lang="fr-FR" dirty="0"/>
              <a:t>Il faut être équipé d’une salle dont le traitement de l’air répond à la norme iso-7.</a:t>
            </a:r>
          </a:p>
          <a:p>
            <a:pPr lvl="1"/>
            <a:r>
              <a:rPr lang="fr-FR" dirty="0"/>
              <a:t>Il faut respecter l’asepsie rigoureuse qu’impose un acte chirurgical:</a:t>
            </a:r>
          </a:p>
          <a:p>
            <a:pPr lvl="2"/>
            <a:r>
              <a:rPr lang="fr-FR" dirty="0"/>
              <a:t> être équipé de matériel stérile à usage unique ou d’un protocole de stérilisation répondant aux normes chirurgicales.</a:t>
            </a:r>
          </a:p>
          <a:p>
            <a:pPr lvl="2"/>
            <a:r>
              <a:rPr lang="fr-FR" dirty="0"/>
              <a:t>Lavage des mains-SHA, port de masques…</a:t>
            </a:r>
          </a:p>
          <a:p>
            <a:pPr lvl="2"/>
            <a:r>
              <a:rPr lang="fr-FR" dirty="0"/>
              <a:t>Utilisation de champs stériles, casaque…</a:t>
            </a:r>
          </a:p>
          <a:p>
            <a:pPr lvl="1"/>
            <a:r>
              <a:rPr lang="fr-FR" dirty="0"/>
              <a:t>Il faut avoir mis en place des protocoles de prise en charge des accidents lié à l’usage des anesthésiques locaux. (contact SAMU, accord avec service d’urgence de proximité…)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3686F91-92FE-C74F-A861-9ADBCF4BA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5DB824-0FF6-F14F-8AD5-F10416B063F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03/12/2020 – 17h30 – 19h30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2EAF906-755C-B842-B917-661F02760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La chirurgie en cabinet (office surgery)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40777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824965-6A6C-3140-928D-94AB37E52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3D19C7-DEC2-C249-8212-DA75D7654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Office </a:t>
            </a:r>
            <a:r>
              <a:rPr lang="fr-FR" dirty="0" err="1"/>
              <a:t>Surgery</a:t>
            </a:r>
            <a:r>
              <a:rPr lang="fr-FR" dirty="0"/>
              <a:t> est d’abord et avant tout un </a:t>
            </a:r>
            <a:r>
              <a:rPr lang="fr-FR" b="1" dirty="0"/>
              <a:t>acte chirurgical</a:t>
            </a:r>
            <a:r>
              <a:rPr lang="fr-FR" dirty="0"/>
              <a:t>.</a:t>
            </a:r>
          </a:p>
          <a:p>
            <a:r>
              <a:rPr lang="fr-FR" dirty="0"/>
              <a:t>Il faut donc des conditions de réalisation qui </a:t>
            </a:r>
            <a:r>
              <a:rPr lang="fr-FR" b="1" dirty="0"/>
              <a:t>préservent la qualité </a:t>
            </a:r>
            <a:r>
              <a:rPr lang="fr-FR" dirty="0"/>
              <a:t>de l’acte qui jusqu’ici est pratiqué dans un bloc opératoire.</a:t>
            </a:r>
          </a:p>
          <a:p>
            <a:r>
              <a:rPr lang="fr-FR" dirty="0"/>
              <a:t>Les recommandations du CNP-COT</a:t>
            </a:r>
          </a:p>
          <a:p>
            <a:pPr lvl="1"/>
            <a:r>
              <a:rPr lang="fr-FR" dirty="0"/>
              <a:t>Salle répondant à la norme </a:t>
            </a:r>
            <a:r>
              <a:rPr lang="fr-FR" b="1" dirty="0"/>
              <a:t>ISO 7</a:t>
            </a:r>
          </a:p>
          <a:p>
            <a:pPr lvl="1"/>
            <a:r>
              <a:rPr lang="fr-FR" dirty="0"/>
              <a:t>Condition d’</a:t>
            </a:r>
            <a:r>
              <a:rPr lang="fr-FR" b="1" dirty="0"/>
              <a:t>asepsie rigoureuse </a:t>
            </a:r>
            <a:r>
              <a:rPr lang="fr-FR" dirty="0"/>
              <a:t> </a:t>
            </a:r>
          </a:p>
          <a:p>
            <a:pPr lvl="1"/>
            <a:r>
              <a:rPr lang="fr-FR" b="1" dirty="0"/>
              <a:t>Protocole</a:t>
            </a:r>
            <a:r>
              <a:rPr lang="fr-FR" dirty="0"/>
              <a:t> de coopération ou prise en charge en cas d’accident aux anesthésiques locaux.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BAF6656-501D-CF4E-B294-F9DBB24D9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B3529AC-397C-FC4F-A480-7E16C95577E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03/12/2020 – 17h30 – 19h30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74113C-32AE-7948-BC92-B96577E50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La chirurgie en cabinet (office surgery)</a:t>
            </a:r>
            <a:endParaRPr lang="fr-FR" b="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80B6D7-4807-3A42-A596-3A793ABD8E5E}"/>
              </a:ext>
            </a:extLst>
          </p:cNvPr>
          <p:cNvSpPr txBox="1"/>
          <p:nvPr/>
        </p:nvSpPr>
        <p:spPr>
          <a:xfrm>
            <a:off x="3114261" y="5121965"/>
            <a:ext cx="3975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Tout cela a un cout qu’il faut prendre en considération</a:t>
            </a:r>
          </a:p>
        </p:txBody>
      </p:sp>
    </p:spTree>
    <p:extLst>
      <p:ext uri="{BB962C8B-B14F-4D97-AF65-F5344CB8AC3E}">
        <p14:creationId xmlns:p14="http://schemas.microsoft.com/office/powerpoint/2010/main" val="34600108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Présentation_EGRhumato_2019" id="{2B39C09D-0B8F-4C22-8082-349799998875}" vid="{D2C7214D-D8D5-488D-A5F5-0F2FC272B86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</TotalTime>
  <Words>567</Words>
  <Application>Microsoft Office PowerPoint</Application>
  <PresentationFormat>Grand écran</PresentationFormat>
  <Paragraphs>60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Facette</vt:lpstr>
      <vt:lpstr>Office Surgery et orthopédie-traumatologie</vt:lpstr>
      <vt:lpstr>OFFICE SURGERY: PAR QUI et POURQUOI</vt:lpstr>
      <vt:lpstr>DEFINITION</vt:lpstr>
      <vt:lpstr>LA POSITION DU CNP-COT</vt:lpstr>
      <vt:lpstr>LA POSITION DU CNP-COT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Devisme</dc:creator>
  <cp:lastModifiedBy>Fanny Devisme</cp:lastModifiedBy>
  <cp:revision>50</cp:revision>
  <dcterms:created xsi:type="dcterms:W3CDTF">2019-05-22T09:39:52Z</dcterms:created>
  <dcterms:modified xsi:type="dcterms:W3CDTF">2020-11-30T08:49:45Z</dcterms:modified>
</cp:coreProperties>
</file>