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handoutMasterIdLst>
    <p:handoutMasterId r:id="rId18"/>
  </p:handoutMasterIdLst>
  <p:sldIdLst>
    <p:sldId id="264" r:id="rId2"/>
    <p:sldId id="289" r:id="rId3"/>
    <p:sldId id="290" r:id="rId4"/>
    <p:sldId id="283" r:id="rId5"/>
    <p:sldId id="281" r:id="rId6"/>
    <p:sldId id="274" r:id="rId7"/>
    <p:sldId id="280" r:id="rId8"/>
    <p:sldId id="279" r:id="rId9"/>
    <p:sldId id="275" r:id="rId10"/>
    <p:sldId id="293" r:id="rId11"/>
    <p:sldId id="276" r:id="rId12"/>
    <p:sldId id="291" r:id="rId13"/>
    <p:sldId id="295" r:id="rId14"/>
    <p:sldId id="286" r:id="rId15"/>
    <p:sldId id="29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TOUX, Anne (DGOS/SOUS-DIR PILOTAGE PERFORMANCE/PF)" initials="VA(PP" lastIdx="3" clrIdx="0">
    <p:extLst>
      <p:ext uri="{19B8F6BF-5375-455C-9EA6-DF929625EA0E}">
        <p15:presenceInfo xmlns:p15="http://schemas.microsoft.com/office/powerpoint/2012/main" userId="S-1-5-21-27022435-3177379373-3347635678-215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BF0D"/>
    <a:srgbClr val="0044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7007" autoAdjust="0"/>
  </p:normalViewPr>
  <p:slideViewPr>
    <p:cSldViewPr snapToGrid="0">
      <p:cViewPr varScale="1">
        <p:scale>
          <a:sx n="56" d="100"/>
          <a:sy n="56" d="100"/>
        </p:scale>
        <p:origin x="1296" y="72"/>
      </p:cViewPr>
      <p:guideLst/>
    </p:cSldViewPr>
  </p:slideViewPr>
  <p:notesTextViewPr>
    <p:cViewPr>
      <p:scale>
        <a:sx n="1" d="1"/>
        <a:sy n="1" d="1"/>
      </p:scale>
      <p:origin x="0" y="0"/>
    </p:cViewPr>
  </p:notesTextViewPr>
  <p:notesViewPr>
    <p:cSldViewPr snapToGrid="0">
      <p:cViewPr varScale="1">
        <p:scale>
          <a:sx n="52" d="100"/>
          <a:sy n="52" d="100"/>
        </p:scale>
        <p:origin x="286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40588B-D582-43A5-9CEC-9237DF9FAC45}" type="doc">
      <dgm:prSet loTypeId="urn:microsoft.com/office/officeart/2009/layout/CircleArrowProcess" loCatId="cycle" qsTypeId="urn:microsoft.com/office/officeart/2005/8/quickstyle/simple2" qsCatId="simple" csTypeId="urn:microsoft.com/office/officeart/2005/8/colors/accent2_1" csCatId="accent2" phldr="1"/>
      <dgm:spPr/>
      <dgm:t>
        <a:bodyPr/>
        <a:lstStyle/>
        <a:p>
          <a:endParaRPr lang="fr-FR"/>
        </a:p>
      </dgm:t>
    </dgm:pt>
    <dgm:pt modelId="{A942EB35-3F82-4057-9A86-5205F17BE70E}">
      <dgm:prSet phldrT="[Texte]"/>
      <dgm:spPr/>
      <dgm:t>
        <a:bodyPr/>
        <a:lstStyle/>
        <a:p>
          <a:r>
            <a:rPr lang="fr-FR" dirty="0"/>
            <a:t>Amélioration de la communication entre le patient et les professionnels</a:t>
          </a:r>
        </a:p>
      </dgm:t>
    </dgm:pt>
    <dgm:pt modelId="{CDFA107B-54D7-4C30-ADE7-0AE4F61E3D93}" type="parTrans" cxnId="{2BDA8914-A2AD-4FB9-94FA-AD7CF588C082}">
      <dgm:prSet/>
      <dgm:spPr/>
      <dgm:t>
        <a:bodyPr/>
        <a:lstStyle/>
        <a:p>
          <a:endParaRPr lang="fr-FR"/>
        </a:p>
      </dgm:t>
    </dgm:pt>
    <dgm:pt modelId="{8A2DF1BC-FC65-4241-89BF-F50CB44B0EFD}" type="sibTrans" cxnId="{2BDA8914-A2AD-4FB9-94FA-AD7CF588C082}">
      <dgm:prSet/>
      <dgm:spPr/>
      <dgm:t>
        <a:bodyPr/>
        <a:lstStyle/>
        <a:p>
          <a:endParaRPr lang="fr-FR"/>
        </a:p>
      </dgm:t>
    </dgm:pt>
    <dgm:pt modelId="{B2CEE0C3-50DD-4224-8E1A-4B13312CFA71}">
      <dgm:prSet phldrT="[Texte]"/>
      <dgm:spPr/>
      <dgm:t>
        <a:bodyPr/>
        <a:lstStyle/>
        <a:p>
          <a:r>
            <a:rPr lang="fr-FR" dirty="0"/>
            <a:t>Personnalisation des prises en charge</a:t>
          </a:r>
        </a:p>
      </dgm:t>
    </dgm:pt>
    <dgm:pt modelId="{21267404-0ABE-43D8-959C-F100A37B7B82}" type="parTrans" cxnId="{EE71E4A1-26EA-49E6-BECD-B15D430429F7}">
      <dgm:prSet/>
      <dgm:spPr/>
      <dgm:t>
        <a:bodyPr/>
        <a:lstStyle/>
        <a:p>
          <a:endParaRPr lang="fr-FR"/>
        </a:p>
      </dgm:t>
    </dgm:pt>
    <dgm:pt modelId="{76F5F910-E5AC-4498-9BDC-973812BCDE50}" type="sibTrans" cxnId="{EE71E4A1-26EA-49E6-BECD-B15D430429F7}">
      <dgm:prSet/>
      <dgm:spPr/>
      <dgm:t>
        <a:bodyPr/>
        <a:lstStyle/>
        <a:p>
          <a:endParaRPr lang="fr-FR"/>
        </a:p>
      </dgm:t>
    </dgm:pt>
    <dgm:pt modelId="{5556F77F-AD9A-4EA6-8D12-53F69438CC49}">
      <dgm:prSet phldrT="[Texte]"/>
      <dgm:spPr/>
      <dgm:t>
        <a:bodyPr/>
        <a:lstStyle/>
        <a:p>
          <a:r>
            <a:rPr lang="fr-FR" dirty="0"/>
            <a:t>Mieux suivre la santé des patients</a:t>
          </a:r>
        </a:p>
      </dgm:t>
    </dgm:pt>
    <dgm:pt modelId="{51F5830C-5401-4932-99F0-5B807E37C7CC}" type="parTrans" cxnId="{00CA387C-56C6-41D0-B8C5-7688D0FA9C64}">
      <dgm:prSet/>
      <dgm:spPr/>
      <dgm:t>
        <a:bodyPr/>
        <a:lstStyle/>
        <a:p>
          <a:endParaRPr lang="fr-FR"/>
        </a:p>
      </dgm:t>
    </dgm:pt>
    <dgm:pt modelId="{34E4C70E-77ED-4704-81AB-B0361B6E8A77}" type="sibTrans" cxnId="{00CA387C-56C6-41D0-B8C5-7688D0FA9C64}">
      <dgm:prSet/>
      <dgm:spPr/>
      <dgm:t>
        <a:bodyPr/>
        <a:lstStyle/>
        <a:p>
          <a:endParaRPr lang="fr-FR"/>
        </a:p>
      </dgm:t>
    </dgm:pt>
    <dgm:pt modelId="{AA3564FA-CD85-4825-96E4-549129AD55E3}" type="pres">
      <dgm:prSet presAssocID="{9440588B-D582-43A5-9CEC-9237DF9FAC45}" presName="Name0" presStyleCnt="0">
        <dgm:presLayoutVars>
          <dgm:chMax val="7"/>
          <dgm:chPref val="7"/>
          <dgm:dir/>
          <dgm:animLvl val="lvl"/>
        </dgm:presLayoutVars>
      </dgm:prSet>
      <dgm:spPr/>
      <dgm:t>
        <a:bodyPr/>
        <a:lstStyle/>
        <a:p>
          <a:endParaRPr lang="fr-FR"/>
        </a:p>
      </dgm:t>
    </dgm:pt>
    <dgm:pt modelId="{67EDD566-62DF-4939-B29F-010C27C736D3}" type="pres">
      <dgm:prSet presAssocID="{A942EB35-3F82-4057-9A86-5205F17BE70E}" presName="Accent1" presStyleCnt="0"/>
      <dgm:spPr/>
    </dgm:pt>
    <dgm:pt modelId="{26BD57D0-A687-4247-96C3-CF6A29F6A44C}" type="pres">
      <dgm:prSet presAssocID="{A942EB35-3F82-4057-9A86-5205F17BE70E}" presName="Accent" presStyleLbl="node1" presStyleIdx="0" presStyleCnt="3"/>
      <dgm:spPr>
        <a:solidFill>
          <a:schemeClr val="accent2"/>
        </a:solidFill>
      </dgm:spPr>
    </dgm:pt>
    <dgm:pt modelId="{6209CD6C-282F-4FFA-B4FD-0C5C6794BE1D}" type="pres">
      <dgm:prSet presAssocID="{A942EB35-3F82-4057-9A86-5205F17BE70E}" presName="Parent1" presStyleLbl="revTx" presStyleIdx="0" presStyleCnt="3">
        <dgm:presLayoutVars>
          <dgm:chMax val="1"/>
          <dgm:chPref val="1"/>
          <dgm:bulletEnabled val="1"/>
        </dgm:presLayoutVars>
      </dgm:prSet>
      <dgm:spPr/>
      <dgm:t>
        <a:bodyPr/>
        <a:lstStyle/>
        <a:p>
          <a:endParaRPr lang="fr-FR"/>
        </a:p>
      </dgm:t>
    </dgm:pt>
    <dgm:pt modelId="{D6C24680-29B2-4CF4-9BE4-B3F90E57B3AF}" type="pres">
      <dgm:prSet presAssocID="{B2CEE0C3-50DD-4224-8E1A-4B13312CFA71}" presName="Accent2" presStyleCnt="0"/>
      <dgm:spPr/>
    </dgm:pt>
    <dgm:pt modelId="{59AF1C3C-9C0A-4CD9-8438-A57B3196F53C}" type="pres">
      <dgm:prSet presAssocID="{B2CEE0C3-50DD-4224-8E1A-4B13312CFA71}" presName="Accent" presStyleLbl="node1" presStyleIdx="1" presStyleCnt="3"/>
      <dgm:spPr>
        <a:solidFill>
          <a:schemeClr val="accent2"/>
        </a:solidFill>
      </dgm:spPr>
    </dgm:pt>
    <dgm:pt modelId="{5D31DA87-C149-4BE9-9811-F08BB3738224}" type="pres">
      <dgm:prSet presAssocID="{B2CEE0C3-50DD-4224-8E1A-4B13312CFA71}" presName="Parent2" presStyleLbl="revTx" presStyleIdx="1" presStyleCnt="3">
        <dgm:presLayoutVars>
          <dgm:chMax val="1"/>
          <dgm:chPref val="1"/>
          <dgm:bulletEnabled val="1"/>
        </dgm:presLayoutVars>
      </dgm:prSet>
      <dgm:spPr/>
      <dgm:t>
        <a:bodyPr/>
        <a:lstStyle/>
        <a:p>
          <a:endParaRPr lang="fr-FR"/>
        </a:p>
      </dgm:t>
    </dgm:pt>
    <dgm:pt modelId="{BFC9703C-47BF-4F9D-8CEC-6F5B7164C53D}" type="pres">
      <dgm:prSet presAssocID="{5556F77F-AD9A-4EA6-8D12-53F69438CC49}" presName="Accent3" presStyleCnt="0"/>
      <dgm:spPr/>
    </dgm:pt>
    <dgm:pt modelId="{A5CFB62E-244A-410A-B914-4CBF019CAA0C}" type="pres">
      <dgm:prSet presAssocID="{5556F77F-AD9A-4EA6-8D12-53F69438CC49}" presName="Accent" presStyleLbl="node1" presStyleIdx="2" presStyleCnt="3"/>
      <dgm:spPr>
        <a:solidFill>
          <a:schemeClr val="accent2">
            <a:lumMod val="50000"/>
          </a:schemeClr>
        </a:solidFill>
      </dgm:spPr>
    </dgm:pt>
    <dgm:pt modelId="{F4BF6DF0-3FC6-46A4-8C98-967F26D54946}" type="pres">
      <dgm:prSet presAssocID="{5556F77F-AD9A-4EA6-8D12-53F69438CC49}" presName="Parent3" presStyleLbl="revTx" presStyleIdx="2" presStyleCnt="3">
        <dgm:presLayoutVars>
          <dgm:chMax val="1"/>
          <dgm:chPref val="1"/>
          <dgm:bulletEnabled val="1"/>
        </dgm:presLayoutVars>
      </dgm:prSet>
      <dgm:spPr/>
      <dgm:t>
        <a:bodyPr/>
        <a:lstStyle/>
        <a:p>
          <a:endParaRPr lang="fr-FR"/>
        </a:p>
      </dgm:t>
    </dgm:pt>
  </dgm:ptLst>
  <dgm:cxnLst>
    <dgm:cxn modelId="{FFA62372-C0AE-46A3-A0F2-35E7826E7EED}" type="presOf" srcId="{5556F77F-AD9A-4EA6-8D12-53F69438CC49}" destId="{F4BF6DF0-3FC6-46A4-8C98-967F26D54946}" srcOrd="0" destOrd="0" presId="urn:microsoft.com/office/officeart/2009/layout/CircleArrowProcess"/>
    <dgm:cxn modelId="{5A103BD9-D63E-400B-9A60-B9E91B241A81}" type="presOf" srcId="{B2CEE0C3-50DD-4224-8E1A-4B13312CFA71}" destId="{5D31DA87-C149-4BE9-9811-F08BB3738224}" srcOrd="0" destOrd="0" presId="urn:microsoft.com/office/officeart/2009/layout/CircleArrowProcess"/>
    <dgm:cxn modelId="{00CA387C-56C6-41D0-B8C5-7688D0FA9C64}" srcId="{9440588B-D582-43A5-9CEC-9237DF9FAC45}" destId="{5556F77F-AD9A-4EA6-8D12-53F69438CC49}" srcOrd="2" destOrd="0" parTransId="{51F5830C-5401-4932-99F0-5B807E37C7CC}" sibTransId="{34E4C70E-77ED-4704-81AB-B0361B6E8A77}"/>
    <dgm:cxn modelId="{2BDA8914-A2AD-4FB9-94FA-AD7CF588C082}" srcId="{9440588B-D582-43A5-9CEC-9237DF9FAC45}" destId="{A942EB35-3F82-4057-9A86-5205F17BE70E}" srcOrd="0" destOrd="0" parTransId="{CDFA107B-54D7-4C30-ADE7-0AE4F61E3D93}" sibTransId="{8A2DF1BC-FC65-4241-89BF-F50CB44B0EFD}"/>
    <dgm:cxn modelId="{EE71E4A1-26EA-49E6-BECD-B15D430429F7}" srcId="{9440588B-D582-43A5-9CEC-9237DF9FAC45}" destId="{B2CEE0C3-50DD-4224-8E1A-4B13312CFA71}" srcOrd="1" destOrd="0" parTransId="{21267404-0ABE-43D8-959C-F100A37B7B82}" sibTransId="{76F5F910-E5AC-4498-9BDC-973812BCDE50}"/>
    <dgm:cxn modelId="{D1615CCA-EE03-4C00-A81D-6084ECBA2C1D}" type="presOf" srcId="{A942EB35-3F82-4057-9A86-5205F17BE70E}" destId="{6209CD6C-282F-4FFA-B4FD-0C5C6794BE1D}" srcOrd="0" destOrd="0" presId="urn:microsoft.com/office/officeart/2009/layout/CircleArrowProcess"/>
    <dgm:cxn modelId="{F690E3FC-C90A-498A-9138-245B03B5BB21}" type="presOf" srcId="{9440588B-D582-43A5-9CEC-9237DF9FAC45}" destId="{AA3564FA-CD85-4825-96E4-549129AD55E3}" srcOrd="0" destOrd="0" presId="urn:microsoft.com/office/officeart/2009/layout/CircleArrowProcess"/>
    <dgm:cxn modelId="{0A719A6A-54D1-4C76-926F-25408C39C5F6}" type="presParOf" srcId="{AA3564FA-CD85-4825-96E4-549129AD55E3}" destId="{67EDD566-62DF-4939-B29F-010C27C736D3}" srcOrd="0" destOrd="0" presId="urn:microsoft.com/office/officeart/2009/layout/CircleArrowProcess"/>
    <dgm:cxn modelId="{4856C004-2742-4785-B61C-6294719E240D}" type="presParOf" srcId="{67EDD566-62DF-4939-B29F-010C27C736D3}" destId="{26BD57D0-A687-4247-96C3-CF6A29F6A44C}" srcOrd="0" destOrd="0" presId="urn:microsoft.com/office/officeart/2009/layout/CircleArrowProcess"/>
    <dgm:cxn modelId="{4CF73023-2D68-43C7-B831-7B5198AA6755}" type="presParOf" srcId="{AA3564FA-CD85-4825-96E4-549129AD55E3}" destId="{6209CD6C-282F-4FFA-B4FD-0C5C6794BE1D}" srcOrd="1" destOrd="0" presId="urn:microsoft.com/office/officeart/2009/layout/CircleArrowProcess"/>
    <dgm:cxn modelId="{B461B72F-5C26-4249-8045-7619FF1DAD0F}" type="presParOf" srcId="{AA3564FA-CD85-4825-96E4-549129AD55E3}" destId="{D6C24680-29B2-4CF4-9BE4-B3F90E57B3AF}" srcOrd="2" destOrd="0" presId="urn:microsoft.com/office/officeart/2009/layout/CircleArrowProcess"/>
    <dgm:cxn modelId="{26688FCA-F9F5-4E36-8B54-809F5C1602BC}" type="presParOf" srcId="{D6C24680-29B2-4CF4-9BE4-B3F90E57B3AF}" destId="{59AF1C3C-9C0A-4CD9-8438-A57B3196F53C}" srcOrd="0" destOrd="0" presId="urn:microsoft.com/office/officeart/2009/layout/CircleArrowProcess"/>
    <dgm:cxn modelId="{8D1C339A-1871-4FDA-8C97-C96C21D21FFC}" type="presParOf" srcId="{AA3564FA-CD85-4825-96E4-549129AD55E3}" destId="{5D31DA87-C149-4BE9-9811-F08BB3738224}" srcOrd="3" destOrd="0" presId="urn:microsoft.com/office/officeart/2009/layout/CircleArrowProcess"/>
    <dgm:cxn modelId="{251967DC-189D-4D84-A618-7CFBFD0C370E}" type="presParOf" srcId="{AA3564FA-CD85-4825-96E4-549129AD55E3}" destId="{BFC9703C-47BF-4F9D-8CEC-6F5B7164C53D}" srcOrd="4" destOrd="0" presId="urn:microsoft.com/office/officeart/2009/layout/CircleArrowProcess"/>
    <dgm:cxn modelId="{F386536E-7804-4364-8F47-ABE7DC71990F}" type="presParOf" srcId="{BFC9703C-47BF-4F9D-8CEC-6F5B7164C53D}" destId="{A5CFB62E-244A-410A-B914-4CBF019CAA0C}" srcOrd="0" destOrd="0" presId="urn:microsoft.com/office/officeart/2009/layout/CircleArrowProcess"/>
    <dgm:cxn modelId="{DBB1F554-62BE-406A-91EE-DECEBE3E397C}" type="presParOf" srcId="{AA3564FA-CD85-4825-96E4-549129AD55E3}" destId="{F4BF6DF0-3FC6-46A4-8C98-967F26D54946}"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BD57D0-A687-4247-96C3-CF6A29F6A44C}">
      <dsp:nvSpPr>
        <dsp:cNvPr id="0" name=""/>
        <dsp:cNvSpPr/>
      </dsp:nvSpPr>
      <dsp:spPr>
        <a:xfrm>
          <a:off x="2378600" y="0"/>
          <a:ext cx="2608149" cy="2608546"/>
        </a:xfrm>
        <a:prstGeom prst="circularArrow">
          <a:avLst>
            <a:gd name="adj1" fmla="val 10980"/>
            <a:gd name="adj2" fmla="val 1142322"/>
            <a:gd name="adj3" fmla="val 4500000"/>
            <a:gd name="adj4" fmla="val 10800000"/>
            <a:gd name="adj5" fmla="val 12500"/>
          </a:avLst>
        </a:prstGeom>
        <a:solidFill>
          <a:schemeClr val="accent2"/>
        </a:solidFill>
        <a:ln w="25400" cap="rnd"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6209CD6C-282F-4FFA-B4FD-0C5C6794BE1D}">
      <dsp:nvSpPr>
        <dsp:cNvPr id="0" name=""/>
        <dsp:cNvSpPr/>
      </dsp:nvSpPr>
      <dsp:spPr>
        <a:xfrm>
          <a:off x="2955087" y="941764"/>
          <a:ext cx="1449298" cy="724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dirty="0"/>
            <a:t>Amélioration de la communication entre le patient et les professionnels</a:t>
          </a:r>
        </a:p>
      </dsp:txBody>
      <dsp:txXfrm>
        <a:off x="2955087" y="941764"/>
        <a:ext cx="1449298" cy="724475"/>
      </dsp:txXfrm>
    </dsp:sp>
    <dsp:sp modelId="{59AF1C3C-9C0A-4CD9-8438-A57B3196F53C}">
      <dsp:nvSpPr>
        <dsp:cNvPr id="0" name=""/>
        <dsp:cNvSpPr/>
      </dsp:nvSpPr>
      <dsp:spPr>
        <a:xfrm>
          <a:off x="1654196" y="1498803"/>
          <a:ext cx="2608149" cy="2608546"/>
        </a:xfrm>
        <a:prstGeom prst="leftCircularArrow">
          <a:avLst>
            <a:gd name="adj1" fmla="val 10980"/>
            <a:gd name="adj2" fmla="val 1142322"/>
            <a:gd name="adj3" fmla="val 6300000"/>
            <a:gd name="adj4" fmla="val 18900000"/>
            <a:gd name="adj5" fmla="val 12500"/>
          </a:avLst>
        </a:prstGeom>
        <a:solidFill>
          <a:schemeClr val="accent2"/>
        </a:solidFill>
        <a:ln w="25400" cap="rnd"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5D31DA87-C149-4BE9-9811-F08BB3738224}">
      <dsp:nvSpPr>
        <dsp:cNvPr id="0" name=""/>
        <dsp:cNvSpPr/>
      </dsp:nvSpPr>
      <dsp:spPr>
        <a:xfrm>
          <a:off x="2233621" y="2449237"/>
          <a:ext cx="1449298" cy="724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dirty="0"/>
            <a:t>Personnalisation des prises en charge</a:t>
          </a:r>
        </a:p>
      </dsp:txBody>
      <dsp:txXfrm>
        <a:off x="2233621" y="2449237"/>
        <a:ext cx="1449298" cy="724475"/>
      </dsp:txXfrm>
    </dsp:sp>
    <dsp:sp modelId="{A5CFB62E-244A-410A-B914-4CBF019CAA0C}">
      <dsp:nvSpPr>
        <dsp:cNvPr id="0" name=""/>
        <dsp:cNvSpPr/>
      </dsp:nvSpPr>
      <dsp:spPr>
        <a:xfrm>
          <a:off x="2564232" y="3176964"/>
          <a:ext cx="2240804" cy="2241702"/>
        </a:xfrm>
        <a:prstGeom prst="blockArc">
          <a:avLst>
            <a:gd name="adj1" fmla="val 13500000"/>
            <a:gd name="adj2" fmla="val 10800000"/>
            <a:gd name="adj3" fmla="val 12740"/>
          </a:avLst>
        </a:prstGeom>
        <a:solidFill>
          <a:schemeClr val="accent2">
            <a:lumMod val="50000"/>
          </a:schemeClr>
        </a:solidFill>
        <a:ln w="25400" cap="rnd" cmpd="sng" algn="ctr">
          <a:solidFill>
            <a:schemeClr val="accent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F4BF6DF0-3FC6-46A4-8C98-967F26D54946}">
      <dsp:nvSpPr>
        <dsp:cNvPr id="0" name=""/>
        <dsp:cNvSpPr/>
      </dsp:nvSpPr>
      <dsp:spPr>
        <a:xfrm>
          <a:off x="2958515" y="3958878"/>
          <a:ext cx="1449298" cy="724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fr-FR" sz="1300" kern="1200" dirty="0"/>
            <a:t>Mieux suivre la santé des patients</a:t>
          </a:r>
        </a:p>
      </dsp:txBody>
      <dsp:txXfrm>
        <a:off x="2958515" y="3958878"/>
        <a:ext cx="1449298" cy="724475"/>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2175A0BA-8495-42D5-A5C5-18ED5B5ED04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91A05678-AABC-4DFC-9375-E22717F3201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F288BD3-4FC6-4947-972D-2E4B0E5867B5}" type="datetimeFigureOut">
              <a:rPr lang="fr-FR" smtClean="0"/>
              <a:t>05/04/2022</a:t>
            </a:fld>
            <a:endParaRPr lang="fr-FR"/>
          </a:p>
        </p:txBody>
      </p:sp>
      <p:sp>
        <p:nvSpPr>
          <p:cNvPr id="4" name="Espace réservé du pied de page 3">
            <a:extLst>
              <a:ext uri="{FF2B5EF4-FFF2-40B4-BE49-F238E27FC236}">
                <a16:creationId xmlns:a16="http://schemas.microsoft.com/office/drawing/2014/main" id="{4CB1822E-7AF5-4664-9510-042DD6F6050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6FDD3124-E4DB-47A6-BAD2-3CA75375C35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B719B9-B80F-4299-B67F-9F69F51FEEAA}" type="slidenum">
              <a:rPr lang="fr-FR" smtClean="0"/>
              <a:t>‹N°›</a:t>
            </a:fld>
            <a:endParaRPr lang="fr-FR"/>
          </a:p>
        </p:txBody>
      </p:sp>
    </p:spTree>
    <p:extLst>
      <p:ext uri="{BB962C8B-B14F-4D97-AF65-F5344CB8AC3E}">
        <p14:creationId xmlns:p14="http://schemas.microsoft.com/office/powerpoint/2010/main" val="371725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34FD14-480E-4F47-964D-FC66814D943A}" type="datetimeFigureOut">
              <a:rPr lang="fr-FR" smtClean="0"/>
              <a:t>05/04/2022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4B055-8216-4AD2-AA77-28C1B33D67EB}" type="slidenum">
              <a:rPr lang="fr-FR" smtClean="0"/>
              <a:t>‹N°›</a:t>
            </a:fld>
            <a:endParaRPr lang="fr-FR"/>
          </a:p>
        </p:txBody>
      </p:sp>
    </p:spTree>
    <p:extLst>
      <p:ext uri="{BB962C8B-B14F-4D97-AF65-F5344CB8AC3E}">
        <p14:creationId xmlns:p14="http://schemas.microsoft.com/office/powerpoint/2010/main" val="1910749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7144B055-8216-4AD2-AA77-28C1B33D67EB}" type="slidenum">
              <a:rPr lang="fr-FR" smtClean="0"/>
              <a:t>1</a:t>
            </a:fld>
            <a:endParaRPr lang="fr-FR"/>
          </a:p>
        </p:txBody>
      </p:sp>
    </p:spTree>
    <p:extLst>
      <p:ext uri="{BB962C8B-B14F-4D97-AF65-F5344CB8AC3E}">
        <p14:creationId xmlns:p14="http://schemas.microsoft.com/office/powerpoint/2010/main" val="37299155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Questions rajoutées par la France : </a:t>
            </a:r>
          </a:p>
          <a:p>
            <a:r>
              <a:rPr lang="fr-FR" sz="1200" b="1" kern="1200" dirty="0">
                <a:solidFill>
                  <a:schemeClr val="tx1"/>
                </a:solidFill>
                <a:effectLst/>
                <a:latin typeface="+mn-lt"/>
                <a:ea typeface="+mn-ea"/>
                <a:cs typeface="+mn-cs"/>
              </a:rPr>
              <a:t>A votre connaissance, est-ce que votre médecin traitant (ou le généraliste que vous consultez le plus fréquemment) a déjà fait les choses suivantes en ce qui concerne votre (vos) maladie(s) chronique(s) ? </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Vous orienter vers un type de spécialiste à consulter pour votre maladie</a:t>
            </a:r>
          </a:p>
          <a:p>
            <a:r>
              <a:rPr lang="en-GB" sz="1200" kern="1200" dirty="0">
                <a:solidFill>
                  <a:schemeClr val="tx1"/>
                </a:solidFill>
                <a:effectLst/>
                <a:latin typeface="+mn-lt"/>
                <a:ea typeface="+mn-ea"/>
                <a:cs typeface="+mn-cs"/>
              </a:rPr>
              <a:t>V</a:t>
            </a:r>
            <a:r>
              <a:rPr lang="fr-FR" sz="1200" kern="1200" dirty="0" err="1">
                <a:solidFill>
                  <a:schemeClr val="tx1"/>
                </a:solidFill>
                <a:effectLst/>
                <a:latin typeface="+mn-lt"/>
                <a:ea typeface="+mn-ea"/>
                <a:cs typeface="+mn-cs"/>
              </a:rPr>
              <a:t>ous</a:t>
            </a:r>
            <a:r>
              <a:rPr lang="fr-FR" sz="1200" kern="1200" dirty="0">
                <a:solidFill>
                  <a:schemeClr val="tx1"/>
                </a:solidFill>
                <a:effectLst/>
                <a:latin typeface="+mn-lt"/>
                <a:ea typeface="+mn-ea"/>
                <a:cs typeface="+mn-cs"/>
              </a:rPr>
              <a:t> donner les coordonnées d’un spécialiste à consulter pour votre maladie</a:t>
            </a:r>
          </a:p>
          <a:p>
            <a:r>
              <a:rPr lang="fr-FR" sz="1200" kern="1200" dirty="0">
                <a:solidFill>
                  <a:schemeClr val="tx1"/>
                </a:solidFill>
                <a:effectLst/>
                <a:latin typeface="+mn-lt"/>
                <a:ea typeface="+mn-ea"/>
                <a:cs typeface="+mn-cs"/>
              </a:rPr>
              <a:t>Etablir le premier diagnostic de votre maladie</a:t>
            </a:r>
          </a:p>
          <a:p>
            <a:r>
              <a:rPr lang="fr-FR" sz="1200" kern="1200" dirty="0">
                <a:solidFill>
                  <a:schemeClr val="tx1"/>
                </a:solidFill>
                <a:effectLst/>
                <a:latin typeface="+mn-lt"/>
                <a:ea typeface="+mn-ea"/>
                <a:cs typeface="+mn-cs"/>
              </a:rPr>
              <a:t>Vous orienter vers un autre médecin qui a établi le premier diagnostic de votre maladie</a:t>
            </a:r>
          </a:p>
          <a:p>
            <a:r>
              <a:rPr lang="fr-FR" sz="1200" kern="1200" dirty="0">
                <a:solidFill>
                  <a:schemeClr val="tx1"/>
                </a:solidFill>
                <a:effectLst/>
                <a:latin typeface="+mn-lt"/>
                <a:ea typeface="+mn-ea"/>
                <a:cs typeface="+mn-cs"/>
              </a:rPr>
              <a:t>Prescrire des médicaments pour votre maladie</a:t>
            </a:r>
          </a:p>
          <a:p>
            <a:r>
              <a:rPr lang="fr-FR" sz="1200" kern="1200" dirty="0">
                <a:solidFill>
                  <a:schemeClr val="tx1"/>
                </a:solidFill>
                <a:effectLst/>
                <a:latin typeface="+mn-lt"/>
                <a:ea typeface="+mn-ea"/>
                <a:cs typeface="+mn-cs"/>
              </a:rPr>
              <a:t>Prescrire des examens pour votre maladie</a:t>
            </a:r>
          </a:p>
          <a:p>
            <a:r>
              <a:rPr lang="fr-FR" sz="1200" kern="1200" dirty="0">
                <a:solidFill>
                  <a:schemeClr val="tx1"/>
                </a:solidFill>
                <a:effectLst/>
                <a:latin typeface="+mn-lt"/>
                <a:ea typeface="+mn-ea"/>
                <a:cs typeface="+mn-cs"/>
              </a:rPr>
              <a:t>Modifier une prescription d’un de vos médecins spécialistes</a:t>
            </a:r>
          </a:p>
          <a:p>
            <a:r>
              <a:rPr lang="fr-FR" sz="1200" b="1" kern="1200" dirty="0">
                <a:solidFill>
                  <a:schemeClr val="tx1"/>
                </a:solidFill>
                <a:effectLst/>
                <a:latin typeface="+mn-lt"/>
                <a:ea typeface="+mn-ea"/>
                <a:cs typeface="+mn-cs"/>
              </a:rPr>
              <a:t>A votre connaissance, est-ce qu’un médecin spécialiste que vous consultez pour votre ou une de vos maladies chroniques a déjà fait les choses suivantes ?</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Vous demander si vous recevez un traitement ou des soins pour une autre maladie chronique ?</a:t>
            </a:r>
          </a:p>
          <a:p>
            <a:r>
              <a:rPr lang="fr-FR" sz="1200" kern="1200" dirty="0">
                <a:solidFill>
                  <a:schemeClr val="tx1"/>
                </a:solidFill>
                <a:effectLst/>
                <a:latin typeface="+mn-lt"/>
                <a:ea typeface="+mn-ea"/>
                <a:cs typeface="+mn-cs"/>
              </a:rPr>
              <a:t>Vous faire répéter une information qui aurait dû se trouver dans votre dossier </a:t>
            </a:r>
            <a:r>
              <a:rPr lang="fr-FR" sz="1200" kern="1200" dirty="0" err="1">
                <a:solidFill>
                  <a:schemeClr val="tx1"/>
                </a:solidFill>
                <a:effectLst/>
                <a:latin typeface="+mn-lt"/>
                <a:ea typeface="+mn-ea"/>
                <a:cs typeface="+mn-cs"/>
              </a:rPr>
              <a:t>medical</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Vous indiquer quel autre médecin vous devriez consulter pour votre maladie </a:t>
            </a:r>
          </a:p>
          <a:p>
            <a:r>
              <a:rPr lang="en-GB" sz="1200" kern="1200" dirty="0">
                <a:solidFill>
                  <a:schemeClr val="tx1"/>
                </a:solidFill>
                <a:effectLst/>
                <a:latin typeface="+mn-lt"/>
                <a:ea typeface="+mn-ea"/>
                <a:cs typeface="+mn-cs"/>
              </a:rPr>
              <a:t>C</a:t>
            </a:r>
            <a:r>
              <a:rPr lang="fr-FR" sz="1200" kern="1200" dirty="0" err="1">
                <a:solidFill>
                  <a:schemeClr val="tx1"/>
                </a:solidFill>
                <a:effectLst/>
                <a:latin typeface="+mn-lt"/>
                <a:ea typeface="+mn-ea"/>
                <a:cs typeface="+mn-cs"/>
              </a:rPr>
              <a:t>ontacter</a:t>
            </a:r>
            <a:r>
              <a:rPr lang="fr-FR" sz="1200" kern="1200" dirty="0">
                <a:solidFill>
                  <a:schemeClr val="tx1"/>
                </a:solidFill>
                <a:effectLst/>
                <a:latin typeface="+mn-lt"/>
                <a:ea typeface="+mn-ea"/>
                <a:cs typeface="+mn-cs"/>
              </a:rPr>
              <a:t> un autre médecin que vous consultez pour échanger des informations</a:t>
            </a:r>
          </a:p>
          <a:p>
            <a:r>
              <a:rPr lang="fr-FR" sz="1200" kern="1200" dirty="0">
                <a:solidFill>
                  <a:schemeClr val="tx1"/>
                </a:solidFill>
                <a:effectLst/>
                <a:latin typeface="+mn-lt"/>
                <a:ea typeface="+mn-ea"/>
                <a:cs typeface="+mn-cs"/>
              </a:rPr>
              <a:t>Prescrire des médicaments</a:t>
            </a:r>
          </a:p>
          <a:p>
            <a:r>
              <a:rPr lang="fr-FR" sz="1200" kern="1200" dirty="0">
                <a:solidFill>
                  <a:schemeClr val="tx1"/>
                </a:solidFill>
                <a:effectLst/>
                <a:latin typeface="+mn-lt"/>
                <a:ea typeface="+mn-ea"/>
                <a:cs typeface="+mn-cs"/>
              </a:rPr>
              <a:t>Prescrire des examens</a:t>
            </a:r>
          </a:p>
          <a:p>
            <a:r>
              <a:rPr lang="fr-FR" sz="1200" b="1" kern="1200" dirty="0">
                <a:solidFill>
                  <a:schemeClr val="tx1"/>
                </a:solidFill>
                <a:effectLst/>
                <a:latin typeface="+mn-lt"/>
                <a:ea typeface="+mn-ea"/>
                <a:cs typeface="+mn-cs"/>
              </a:rPr>
              <a:t>Bénéficiez-vous d’une prise en charge à 100 % de vos soins par la sécurité sociale (ALD, Complémentaire santé solidaire, ex-CMU-C, ou autre dispositifs) pour vos maladies chroniques suivantes ?</a:t>
            </a:r>
            <a:r>
              <a:rPr lang="en-GB" sz="1200"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Oui</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Non, car on ne me l’a jamais proposé, ou je ne sais pas de quoi il s’agit</a:t>
            </a:r>
          </a:p>
          <a:p>
            <a:r>
              <a:rPr lang="fr-FR" sz="1200" kern="1200" dirty="0">
                <a:solidFill>
                  <a:schemeClr val="tx1"/>
                </a:solidFill>
                <a:effectLst/>
                <a:latin typeface="+mn-lt"/>
                <a:ea typeface="+mn-ea"/>
                <a:cs typeface="+mn-cs"/>
              </a:rPr>
              <a:t>Non, car les démarches étaient trop complexes à mener</a:t>
            </a:r>
          </a:p>
          <a:p>
            <a:r>
              <a:rPr lang="fr-FR" sz="1200" kern="1200" dirty="0">
                <a:solidFill>
                  <a:schemeClr val="tx1"/>
                </a:solidFill>
                <a:effectLst/>
                <a:latin typeface="+mn-lt"/>
                <a:ea typeface="+mn-ea"/>
                <a:cs typeface="+mn-cs"/>
              </a:rPr>
              <a:t>Non, car je ne l’ai pas souhaité</a:t>
            </a:r>
          </a:p>
          <a:p>
            <a:r>
              <a:rPr lang="en-GB" sz="1200" kern="1200" dirty="0">
                <a:solidFill>
                  <a:schemeClr val="tx1"/>
                </a:solidFill>
                <a:effectLst/>
                <a:latin typeface="+mn-lt"/>
                <a:ea typeface="+mn-ea"/>
                <a:cs typeface="+mn-cs"/>
              </a:rPr>
              <a:t>Je ne sais pas</a:t>
            </a:r>
            <a:endParaRPr lang="fr-FR" sz="1200"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r>
              <a:rPr lang="fr-FR" sz="1200" b="1" kern="1200" dirty="0">
                <a:solidFill>
                  <a:schemeClr val="tx1"/>
                </a:solidFill>
                <a:effectLst/>
                <a:latin typeface="+mn-lt"/>
                <a:ea typeface="+mn-ea"/>
                <a:cs typeface="+mn-cs"/>
              </a:rPr>
              <a:t>Estimez-vous qu’une opération ou un examen médical, a été réalisé sur vous sans votre consentement, ou sans que vous ayez consenti à la manière dont cela s’est déroulé ?</a:t>
            </a:r>
            <a:endParaRPr lang="fr-FR" sz="1200" kern="1200" dirty="0">
              <a:solidFill>
                <a:schemeClr val="tx1"/>
              </a:solidFill>
              <a:effectLst/>
              <a:latin typeface="+mn-lt"/>
              <a:ea typeface="+mn-ea"/>
              <a:cs typeface="+mn-cs"/>
            </a:endParaRPr>
          </a:p>
          <a:p>
            <a:r>
              <a:rPr lang="en-GB" sz="1200" kern="1200" dirty="0" err="1">
                <a:solidFill>
                  <a:schemeClr val="tx1"/>
                </a:solidFill>
                <a:effectLst/>
                <a:latin typeface="+mn-lt"/>
                <a:ea typeface="+mn-ea"/>
                <a:cs typeface="+mn-cs"/>
              </a:rPr>
              <a:t>Oui</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Non</a:t>
            </a:r>
          </a:p>
          <a:p>
            <a:r>
              <a:rPr lang="en-GB" sz="1200" kern="1200" dirty="0">
                <a:solidFill>
                  <a:schemeClr val="tx1"/>
                </a:solidFill>
                <a:effectLst/>
                <a:latin typeface="+mn-lt"/>
                <a:ea typeface="+mn-ea"/>
                <a:cs typeface="+mn-cs"/>
              </a:rPr>
              <a:t>Je ne sais pas</a:t>
            </a:r>
            <a:endParaRPr lang="fr-FR"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7144B055-8216-4AD2-AA77-28C1B33D67EB}" type="slidenum">
              <a:rPr lang="fr-FR" smtClean="0"/>
              <a:t>10</a:t>
            </a:fld>
            <a:endParaRPr lang="fr-FR"/>
          </a:p>
        </p:txBody>
      </p:sp>
    </p:spTree>
    <p:extLst>
      <p:ext uri="{BB962C8B-B14F-4D97-AF65-F5344CB8AC3E}">
        <p14:creationId xmlns:p14="http://schemas.microsoft.com/office/powerpoint/2010/main" val="3392092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Ce questionnaire générique évalue sept dimensions de la qualité de vie liée à la santé (fonction physique, anxiété, dépression, fatigue, trouble du sommeil, capacité à participer à des rôles et activités sociales, et douleur). Chaque dimension comporte 4 items ; chaque item est évalué sur une échelle à 5 niveaux ; en complément, l’intensité de douleur est évaluée sur une échelle à 11 niveaux.</a:t>
            </a:r>
          </a:p>
        </p:txBody>
      </p:sp>
      <p:sp>
        <p:nvSpPr>
          <p:cNvPr id="4" name="Espace réservé du numéro de diapositive 3"/>
          <p:cNvSpPr>
            <a:spLocks noGrp="1"/>
          </p:cNvSpPr>
          <p:nvPr>
            <p:ph type="sldNum" sz="quarter" idx="10"/>
          </p:nvPr>
        </p:nvSpPr>
        <p:spPr/>
        <p:txBody>
          <a:bodyPr/>
          <a:lstStyle/>
          <a:p>
            <a:fld id="{7144B055-8216-4AD2-AA77-28C1B33D67EB}" type="slidenum">
              <a:rPr lang="fr-FR" smtClean="0"/>
              <a:t>11</a:t>
            </a:fld>
            <a:endParaRPr lang="fr-FR"/>
          </a:p>
        </p:txBody>
      </p:sp>
    </p:spTree>
    <p:extLst>
      <p:ext uri="{BB962C8B-B14F-4D97-AF65-F5344CB8AC3E}">
        <p14:creationId xmlns:p14="http://schemas.microsoft.com/office/powerpoint/2010/main" val="5826661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L’analyse se fait par une méthode de </a:t>
            </a:r>
            <a:r>
              <a:rPr lang="fr-FR" sz="1200" kern="1200" dirty="0" err="1">
                <a:solidFill>
                  <a:schemeClr val="tx1"/>
                </a:solidFill>
                <a:effectLst/>
                <a:latin typeface="+mn-lt"/>
                <a:ea typeface="+mn-ea"/>
                <a:cs typeface="+mn-cs"/>
              </a:rPr>
              <a:t>scoring</a:t>
            </a:r>
            <a:r>
              <a:rPr lang="fr-FR" sz="1200" kern="1200" dirty="0">
                <a:solidFill>
                  <a:schemeClr val="tx1"/>
                </a:solidFill>
                <a:effectLst/>
                <a:latin typeface="+mn-lt"/>
                <a:ea typeface="+mn-ea"/>
                <a:cs typeface="+mn-cs"/>
              </a:rPr>
              <a:t>  en matière d’évolution dans le temps (amélioration ou détérioration)</a:t>
            </a:r>
          </a:p>
          <a:p>
            <a:r>
              <a:rPr lang="fr-FR" sz="1200" kern="1200" dirty="0">
                <a:solidFill>
                  <a:schemeClr val="tx1"/>
                </a:solidFill>
                <a:effectLst/>
                <a:latin typeface="+mn-lt"/>
                <a:ea typeface="+mn-ea"/>
                <a:cs typeface="+mn-cs"/>
              </a:rPr>
              <a:t>Le groupe de travail n’a pas encore finalisé la méthode d’analyse.</a:t>
            </a:r>
          </a:p>
          <a:p>
            <a:endParaRPr lang="fr-FR" dirty="0"/>
          </a:p>
        </p:txBody>
      </p:sp>
      <p:sp>
        <p:nvSpPr>
          <p:cNvPr id="4" name="Espace réservé du numéro de diapositive 3"/>
          <p:cNvSpPr>
            <a:spLocks noGrp="1"/>
          </p:cNvSpPr>
          <p:nvPr>
            <p:ph type="sldNum" sz="quarter" idx="10"/>
          </p:nvPr>
        </p:nvSpPr>
        <p:spPr/>
        <p:txBody>
          <a:bodyPr/>
          <a:lstStyle/>
          <a:p>
            <a:fld id="{7144B055-8216-4AD2-AA77-28C1B33D67EB}" type="slidenum">
              <a:rPr lang="fr-FR" smtClean="0"/>
              <a:t>12</a:t>
            </a:fld>
            <a:endParaRPr lang="fr-FR"/>
          </a:p>
        </p:txBody>
      </p:sp>
    </p:spTree>
    <p:extLst>
      <p:ext uri="{BB962C8B-B14F-4D97-AF65-F5344CB8AC3E}">
        <p14:creationId xmlns:p14="http://schemas.microsoft.com/office/powerpoint/2010/main" val="11100862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STSS =Stratégie de Transformation</a:t>
            </a:r>
            <a:r>
              <a:rPr lang="fr-FR" baseline="0" dirty="0"/>
              <a:t> du Système de Santé</a:t>
            </a:r>
            <a:endParaRPr lang="fr-FR" dirty="0"/>
          </a:p>
        </p:txBody>
      </p:sp>
      <p:sp>
        <p:nvSpPr>
          <p:cNvPr id="4" name="Espace réservé du numéro de diapositive 3"/>
          <p:cNvSpPr>
            <a:spLocks noGrp="1"/>
          </p:cNvSpPr>
          <p:nvPr>
            <p:ph type="sldNum" sz="quarter" idx="10"/>
          </p:nvPr>
        </p:nvSpPr>
        <p:spPr/>
        <p:txBody>
          <a:bodyPr/>
          <a:lstStyle/>
          <a:p>
            <a:fld id="{7144B055-8216-4AD2-AA77-28C1B33D67EB}" type="slidenum">
              <a:rPr lang="fr-FR" smtClean="0"/>
              <a:t>13</a:t>
            </a:fld>
            <a:endParaRPr lang="fr-FR"/>
          </a:p>
        </p:txBody>
      </p:sp>
    </p:spTree>
    <p:extLst>
      <p:ext uri="{BB962C8B-B14F-4D97-AF65-F5344CB8AC3E}">
        <p14:creationId xmlns:p14="http://schemas.microsoft.com/office/powerpoint/2010/main" val="3058571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Temps d'administration des questionnaires : selon le parcours les questions peuvent être différentes (après un examen</a:t>
            </a:r>
            <a:r>
              <a:rPr lang="fr-FR" sz="1200" kern="1200" baseline="0" dirty="0">
                <a:solidFill>
                  <a:schemeClr val="tx1"/>
                </a:solidFill>
                <a:effectLst/>
                <a:latin typeface="+mn-lt"/>
                <a:ea typeface="+mn-ea"/>
                <a:cs typeface="+mn-cs"/>
              </a:rPr>
              <a:t> ou une consultation)</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Format</a:t>
            </a:r>
            <a:r>
              <a:rPr lang="fr-FR" sz="1200" kern="1200" baseline="0" dirty="0">
                <a:solidFill>
                  <a:schemeClr val="tx1"/>
                </a:solidFill>
                <a:effectLst/>
                <a:latin typeface="+mn-lt"/>
                <a:ea typeface="+mn-ea"/>
                <a:cs typeface="+mn-cs"/>
              </a:rPr>
              <a:t> d’administration : ex </a:t>
            </a:r>
            <a:r>
              <a:rPr lang="fr-FR" sz="1200" kern="1200" dirty="0">
                <a:solidFill>
                  <a:schemeClr val="tx1"/>
                </a:solidFill>
                <a:effectLst/>
                <a:latin typeface="+mn-lt"/>
                <a:ea typeface="+mn-ea"/>
                <a:cs typeface="+mn-cs"/>
              </a:rPr>
              <a:t>Par mail --&gt; pas accessible à tous</a:t>
            </a:r>
          </a:p>
          <a:p>
            <a:r>
              <a:rPr lang="fr-FR" sz="1200" kern="1200" dirty="0">
                <a:solidFill>
                  <a:schemeClr val="tx1"/>
                </a:solidFill>
                <a:effectLst/>
                <a:latin typeface="+mn-lt"/>
                <a:ea typeface="+mn-ea"/>
                <a:cs typeface="+mn-cs"/>
              </a:rPr>
              <a:t>Rex : des équipes ont choisi de Doublonner avec envoi d’un mail et sms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Pendant le temps de la prise en charge in situ dans le cabinet</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Attention à</a:t>
            </a:r>
            <a:r>
              <a:rPr lang="fr-FR" sz="1200" kern="1200" baseline="0" dirty="0">
                <a:solidFill>
                  <a:schemeClr val="tx1"/>
                </a:solidFill>
                <a:effectLst/>
                <a:latin typeface="+mn-lt"/>
                <a:ea typeface="+mn-ea"/>
                <a:cs typeface="+mn-cs"/>
              </a:rPr>
              <a:t> la longueur des questionnaires – dissuasif pour certaines patients</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Faire attention au mot qu'on choisit pour</a:t>
            </a:r>
            <a:r>
              <a:rPr lang="fr-FR" sz="1200" kern="1200" baseline="0" dirty="0">
                <a:solidFill>
                  <a:schemeClr val="tx1"/>
                </a:solidFill>
                <a:effectLst/>
                <a:latin typeface="+mn-lt"/>
                <a:ea typeface="+mn-ea"/>
                <a:cs typeface="+mn-cs"/>
              </a:rPr>
              <a:t> éviter </a:t>
            </a:r>
            <a:r>
              <a:rPr lang="fr-FR" sz="1200" kern="1200" dirty="0">
                <a:solidFill>
                  <a:schemeClr val="tx1"/>
                </a:solidFill>
                <a:effectLst/>
                <a:latin typeface="+mn-lt"/>
                <a:ea typeface="+mn-ea"/>
                <a:cs typeface="+mn-cs"/>
              </a:rPr>
              <a:t>l'interprétation des questions</a:t>
            </a:r>
            <a:r>
              <a:rPr lang="fr-FR" sz="1200" kern="1200" baseline="0" dirty="0">
                <a:solidFill>
                  <a:schemeClr val="tx1"/>
                </a:solidFill>
                <a:effectLst/>
                <a:latin typeface="+mn-lt"/>
                <a:ea typeface="+mn-ea"/>
                <a:cs typeface="+mn-cs"/>
              </a:rPr>
              <a:t> ou même que l</a:t>
            </a:r>
            <a:r>
              <a:rPr lang="fr-FR" sz="1200" kern="1200" dirty="0">
                <a:solidFill>
                  <a:schemeClr val="tx1"/>
                </a:solidFill>
                <a:effectLst/>
                <a:latin typeface="+mn-lt"/>
                <a:ea typeface="+mn-ea"/>
                <a:cs typeface="+mn-cs"/>
              </a:rPr>
              <a:t>es patients y attachent moins d'importance (dimension sociologique)</a:t>
            </a:r>
          </a:p>
          <a:p>
            <a:r>
              <a:rPr lang="fr-FR" sz="1200" kern="1200" dirty="0">
                <a:solidFill>
                  <a:schemeClr val="tx1"/>
                </a:solidFill>
                <a:effectLst/>
                <a:latin typeface="+mn-lt"/>
                <a:ea typeface="+mn-ea"/>
                <a:cs typeface="+mn-cs"/>
              </a:rPr>
              <a:t>Dédramatiser certaines expressions </a:t>
            </a:r>
          </a:p>
          <a:p>
            <a:endParaRPr lang="fr-FR" dirty="0"/>
          </a:p>
          <a:p>
            <a:r>
              <a:rPr lang="fr-FR" dirty="0"/>
              <a:t>Valider les questions avec les</a:t>
            </a:r>
            <a:r>
              <a:rPr lang="fr-FR" baseline="0" dirty="0"/>
              <a:t> professionnels et </a:t>
            </a:r>
            <a:r>
              <a:rPr lang="fr-FR" dirty="0"/>
              <a:t>Veiller à la dimension Pédagogique</a:t>
            </a:r>
            <a:r>
              <a:rPr lang="fr-FR" baseline="0" dirty="0"/>
              <a:t> sur l’utilisation (ne sert pas à évaluer le dispositif) mais les pratiques des professionnels (doivent voir leurs intérêts) – le </a:t>
            </a:r>
            <a:r>
              <a:rPr lang="fr-FR" dirty="0"/>
              <a:t>1</a:t>
            </a:r>
            <a:r>
              <a:rPr lang="fr-FR" baseline="30000" dirty="0"/>
              <a:t>er</a:t>
            </a:r>
            <a:r>
              <a:rPr lang="fr-FR" dirty="0"/>
              <a:t> objectif</a:t>
            </a:r>
            <a:r>
              <a:rPr lang="fr-FR" baseline="0" dirty="0"/>
              <a:t> est bien de s’en servir pour faire une auto-évaluation des pratiques mais pas à des fins  de comparaison entre eux</a:t>
            </a:r>
          </a:p>
        </p:txBody>
      </p:sp>
      <p:sp>
        <p:nvSpPr>
          <p:cNvPr id="4" name="Espace réservé du numéro de diapositive 3"/>
          <p:cNvSpPr>
            <a:spLocks noGrp="1"/>
          </p:cNvSpPr>
          <p:nvPr>
            <p:ph type="sldNum" sz="quarter" idx="10"/>
          </p:nvPr>
        </p:nvSpPr>
        <p:spPr/>
        <p:txBody>
          <a:bodyPr/>
          <a:lstStyle/>
          <a:p>
            <a:fld id="{7144B055-8216-4AD2-AA77-28C1B33D67EB}" type="slidenum">
              <a:rPr lang="fr-FR" smtClean="0"/>
              <a:t>14</a:t>
            </a:fld>
            <a:endParaRPr lang="fr-FR"/>
          </a:p>
        </p:txBody>
      </p:sp>
    </p:spTree>
    <p:extLst>
      <p:ext uri="{BB962C8B-B14F-4D97-AF65-F5344CB8AC3E}">
        <p14:creationId xmlns:p14="http://schemas.microsoft.com/office/powerpoint/2010/main" val="324362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lvl1pPr defTabSz="954279">
              <a:defRPr sz="2400">
                <a:solidFill>
                  <a:schemeClr val="tx1"/>
                </a:solidFill>
                <a:latin typeface="Arial" panose="020B0604020202020204" pitchFamily="34" charset="0"/>
              </a:defRPr>
            </a:lvl1pPr>
            <a:lvl2pPr marL="743099" indent="-285807" defTabSz="954279">
              <a:defRPr sz="2400">
                <a:solidFill>
                  <a:schemeClr val="tx1"/>
                </a:solidFill>
                <a:latin typeface="Arial" panose="020B0604020202020204" pitchFamily="34" charset="0"/>
              </a:defRPr>
            </a:lvl2pPr>
            <a:lvl3pPr marL="1143229" indent="-228646" defTabSz="954279">
              <a:defRPr sz="2400">
                <a:solidFill>
                  <a:schemeClr val="tx1"/>
                </a:solidFill>
                <a:latin typeface="Arial" panose="020B0604020202020204" pitchFamily="34" charset="0"/>
              </a:defRPr>
            </a:lvl3pPr>
            <a:lvl4pPr marL="1600520" indent="-228646" defTabSz="954279">
              <a:defRPr sz="2400">
                <a:solidFill>
                  <a:schemeClr val="tx1"/>
                </a:solidFill>
                <a:latin typeface="Arial" panose="020B0604020202020204" pitchFamily="34" charset="0"/>
              </a:defRPr>
            </a:lvl4pPr>
            <a:lvl5pPr marL="2057811" indent="-228646" defTabSz="954279">
              <a:defRPr sz="2400">
                <a:solidFill>
                  <a:schemeClr val="tx1"/>
                </a:solidFill>
                <a:latin typeface="Arial" panose="020B0604020202020204" pitchFamily="34" charset="0"/>
              </a:defRPr>
            </a:lvl5pPr>
            <a:lvl6pPr marL="2515103" indent="-228646" defTabSz="954279" eaLnBrk="0" fontAlgn="base" hangingPunct="0">
              <a:spcBef>
                <a:spcPct val="0"/>
              </a:spcBef>
              <a:spcAft>
                <a:spcPct val="0"/>
              </a:spcAft>
              <a:defRPr sz="2400">
                <a:solidFill>
                  <a:schemeClr val="tx1"/>
                </a:solidFill>
                <a:latin typeface="Arial" panose="020B0604020202020204" pitchFamily="34" charset="0"/>
              </a:defRPr>
            </a:lvl6pPr>
            <a:lvl7pPr marL="2972394" indent="-228646" defTabSz="954279" eaLnBrk="0" fontAlgn="base" hangingPunct="0">
              <a:spcBef>
                <a:spcPct val="0"/>
              </a:spcBef>
              <a:spcAft>
                <a:spcPct val="0"/>
              </a:spcAft>
              <a:defRPr sz="2400">
                <a:solidFill>
                  <a:schemeClr val="tx1"/>
                </a:solidFill>
                <a:latin typeface="Arial" panose="020B0604020202020204" pitchFamily="34" charset="0"/>
              </a:defRPr>
            </a:lvl7pPr>
            <a:lvl8pPr marL="3429686" indent="-228646" defTabSz="954279" eaLnBrk="0" fontAlgn="base" hangingPunct="0">
              <a:spcBef>
                <a:spcPct val="0"/>
              </a:spcBef>
              <a:spcAft>
                <a:spcPct val="0"/>
              </a:spcAft>
              <a:defRPr sz="2400">
                <a:solidFill>
                  <a:schemeClr val="tx1"/>
                </a:solidFill>
                <a:latin typeface="Arial" panose="020B0604020202020204" pitchFamily="34" charset="0"/>
              </a:defRPr>
            </a:lvl8pPr>
            <a:lvl9pPr marL="3886977" indent="-228646" defTabSz="954279" eaLnBrk="0" fontAlgn="base" hangingPunct="0">
              <a:spcBef>
                <a:spcPct val="0"/>
              </a:spcBef>
              <a:spcAft>
                <a:spcPct val="0"/>
              </a:spcAft>
              <a:defRPr sz="2400">
                <a:solidFill>
                  <a:schemeClr val="tx1"/>
                </a:solidFill>
                <a:latin typeface="Arial" panose="020B0604020202020204" pitchFamily="34" charset="0"/>
              </a:defRPr>
            </a:lvl9pPr>
          </a:lstStyle>
          <a:p>
            <a:r>
              <a:rPr lang="fr-FR" altLang="fr-FR" sz="1300">
                <a:latin typeface="Times New Roman" panose="02020603050405020304" pitchFamily="18" charset="0"/>
              </a:rPr>
              <a:t>Démarche d’amélioration continue de la Qualité en santé : Des principes à la mise en œuvre</a:t>
            </a:r>
          </a:p>
        </p:txBody>
      </p:sp>
      <p:sp>
        <p:nvSpPr>
          <p:cNvPr id="21507" name="Rectangle 6"/>
          <p:cNvSpPr>
            <a:spLocks noGrp="1" noChangeArrowheads="1"/>
          </p:cNvSpPr>
          <p:nvPr>
            <p:ph type="ftr" sz="quarter" idx="4"/>
          </p:nvPr>
        </p:nvSpPr>
        <p:spPr>
          <a:noFill/>
        </p:spPr>
        <p:txBody>
          <a:bodyPr/>
          <a:lstStyle>
            <a:lvl1pPr defTabSz="954279">
              <a:defRPr sz="2400">
                <a:solidFill>
                  <a:schemeClr val="tx1"/>
                </a:solidFill>
                <a:latin typeface="Arial" panose="020B0604020202020204" pitchFamily="34" charset="0"/>
              </a:defRPr>
            </a:lvl1pPr>
            <a:lvl2pPr marL="743099" indent="-285807" defTabSz="954279">
              <a:defRPr sz="2400">
                <a:solidFill>
                  <a:schemeClr val="tx1"/>
                </a:solidFill>
                <a:latin typeface="Arial" panose="020B0604020202020204" pitchFamily="34" charset="0"/>
              </a:defRPr>
            </a:lvl2pPr>
            <a:lvl3pPr marL="1143229" indent="-228646" defTabSz="954279">
              <a:defRPr sz="2400">
                <a:solidFill>
                  <a:schemeClr val="tx1"/>
                </a:solidFill>
                <a:latin typeface="Arial" panose="020B0604020202020204" pitchFamily="34" charset="0"/>
              </a:defRPr>
            </a:lvl3pPr>
            <a:lvl4pPr marL="1600520" indent="-228646" defTabSz="954279">
              <a:defRPr sz="2400">
                <a:solidFill>
                  <a:schemeClr val="tx1"/>
                </a:solidFill>
                <a:latin typeface="Arial" panose="020B0604020202020204" pitchFamily="34" charset="0"/>
              </a:defRPr>
            </a:lvl4pPr>
            <a:lvl5pPr marL="2057811" indent="-228646" defTabSz="954279">
              <a:defRPr sz="2400">
                <a:solidFill>
                  <a:schemeClr val="tx1"/>
                </a:solidFill>
                <a:latin typeface="Arial" panose="020B0604020202020204" pitchFamily="34" charset="0"/>
              </a:defRPr>
            </a:lvl5pPr>
            <a:lvl6pPr marL="2515103" indent="-228646" defTabSz="954279" eaLnBrk="0" fontAlgn="base" hangingPunct="0">
              <a:spcBef>
                <a:spcPct val="0"/>
              </a:spcBef>
              <a:spcAft>
                <a:spcPct val="0"/>
              </a:spcAft>
              <a:defRPr sz="2400">
                <a:solidFill>
                  <a:schemeClr val="tx1"/>
                </a:solidFill>
                <a:latin typeface="Arial" panose="020B0604020202020204" pitchFamily="34" charset="0"/>
              </a:defRPr>
            </a:lvl6pPr>
            <a:lvl7pPr marL="2972394" indent="-228646" defTabSz="954279" eaLnBrk="0" fontAlgn="base" hangingPunct="0">
              <a:spcBef>
                <a:spcPct val="0"/>
              </a:spcBef>
              <a:spcAft>
                <a:spcPct val="0"/>
              </a:spcAft>
              <a:defRPr sz="2400">
                <a:solidFill>
                  <a:schemeClr val="tx1"/>
                </a:solidFill>
                <a:latin typeface="Arial" panose="020B0604020202020204" pitchFamily="34" charset="0"/>
              </a:defRPr>
            </a:lvl7pPr>
            <a:lvl8pPr marL="3429686" indent="-228646" defTabSz="954279" eaLnBrk="0" fontAlgn="base" hangingPunct="0">
              <a:spcBef>
                <a:spcPct val="0"/>
              </a:spcBef>
              <a:spcAft>
                <a:spcPct val="0"/>
              </a:spcAft>
              <a:defRPr sz="2400">
                <a:solidFill>
                  <a:schemeClr val="tx1"/>
                </a:solidFill>
                <a:latin typeface="Arial" panose="020B0604020202020204" pitchFamily="34" charset="0"/>
              </a:defRPr>
            </a:lvl8pPr>
            <a:lvl9pPr marL="3886977" indent="-228646" defTabSz="954279" eaLnBrk="0" fontAlgn="base" hangingPunct="0">
              <a:spcBef>
                <a:spcPct val="0"/>
              </a:spcBef>
              <a:spcAft>
                <a:spcPct val="0"/>
              </a:spcAft>
              <a:defRPr sz="2400">
                <a:solidFill>
                  <a:schemeClr val="tx1"/>
                </a:solidFill>
                <a:latin typeface="Arial" panose="020B0604020202020204" pitchFamily="34" charset="0"/>
              </a:defRPr>
            </a:lvl9pPr>
          </a:lstStyle>
          <a:p>
            <a:r>
              <a:rPr lang="fr-FR" altLang="fr-FR" sz="1300">
                <a:latin typeface="Times New Roman" panose="02020603050405020304" pitchFamily="18" charset="0"/>
              </a:rPr>
              <a:t>DPM - Cellule Qualité Certification EPP</a:t>
            </a:r>
          </a:p>
        </p:txBody>
      </p:sp>
      <p:sp>
        <p:nvSpPr>
          <p:cNvPr id="21508" name="Rectangle 7"/>
          <p:cNvSpPr>
            <a:spLocks noGrp="1" noChangeArrowheads="1"/>
          </p:cNvSpPr>
          <p:nvPr>
            <p:ph type="sldNum" sz="quarter" idx="5"/>
          </p:nvPr>
        </p:nvSpPr>
        <p:spPr>
          <a:noFill/>
        </p:spPr>
        <p:txBody>
          <a:bodyPr/>
          <a:lstStyle>
            <a:lvl1pPr defTabSz="954279">
              <a:defRPr sz="2400">
                <a:solidFill>
                  <a:schemeClr val="tx1"/>
                </a:solidFill>
                <a:latin typeface="Arial" panose="020B0604020202020204" pitchFamily="34" charset="0"/>
              </a:defRPr>
            </a:lvl1pPr>
            <a:lvl2pPr marL="743099" indent="-285807" defTabSz="954279">
              <a:defRPr sz="2400">
                <a:solidFill>
                  <a:schemeClr val="tx1"/>
                </a:solidFill>
                <a:latin typeface="Arial" panose="020B0604020202020204" pitchFamily="34" charset="0"/>
              </a:defRPr>
            </a:lvl2pPr>
            <a:lvl3pPr marL="1143229" indent="-228646" defTabSz="954279">
              <a:defRPr sz="2400">
                <a:solidFill>
                  <a:schemeClr val="tx1"/>
                </a:solidFill>
                <a:latin typeface="Arial" panose="020B0604020202020204" pitchFamily="34" charset="0"/>
              </a:defRPr>
            </a:lvl3pPr>
            <a:lvl4pPr marL="1600520" indent="-228646" defTabSz="954279">
              <a:defRPr sz="2400">
                <a:solidFill>
                  <a:schemeClr val="tx1"/>
                </a:solidFill>
                <a:latin typeface="Arial" panose="020B0604020202020204" pitchFamily="34" charset="0"/>
              </a:defRPr>
            </a:lvl4pPr>
            <a:lvl5pPr marL="2057811" indent="-228646" defTabSz="954279">
              <a:defRPr sz="2400">
                <a:solidFill>
                  <a:schemeClr val="tx1"/>
                </a:solidFill>
                <a:latin typeface="Arial" panose="020B0604020202020204" pitchFamily="34" charset="0"/>
              </a:defRPr>
            </a:lvl5pPr>
            <a:lvl6pPr marL="2515103" indent="-228646" defTabSz="954279" eaLnBrk="0" fontAlgn="base" hangingPunct="0">
              <a:spcBef>
                <a:spcPct val="0"/>
              </a:spcBef>
              <a:spcAft>
                <a:spcPct val="0"/>
              </a:spcAft>
              <a:defRPr sz="2400">
                <a:solidFill>
                  <a:schemeClr val="tx1"/>
                </a:solidFill>
                <a:latin typeface="Arial" panose="020B0604020202020204" pitchFamily="34" charset="0"/>
              </a:defRPr>
            </a:lvl6pPr>
            <a:lvl7pPr marL="2972394" indent="-228646" defTabSz="954279" eaLnBrk="0" fontAlgn="base" hangingPunct="0">
              <a:spcBef>
                <a:spcPct val="0"/>
              </a:spcBef>
              <a:spcAft>
                <a:spcPct val="0"/>
              </a:spcAft>
              <a:defRPr sz="2400">
                <a:solidFill>
                  <a:schemeClr val="tx1"/>
                </a:solidFill>
                <a:latin typeface="Arial" panose="020B0604020202020204" pitchFamily="34" charset="0"/>
              </a:defRPr>
            </a:lvl7pPr>
            <a:lvl8pPr marL="3429686" indent="-228646" defTabSz="954279" eaLnBrk="0" fontAlgn="base" hangingPunct="0">
              <a:spcBef>
                <a:spcPct val="0"/>
              </a:spcBef>
              <a:spcAft>
                <a:spcPct val="0"/>
              </a:spcAft>
              <a:defRPr sz="2400">
                <a:solidFill>
                  <a:schemeClr val="tx1"/>
                </a:solidFill>
                <a:latin typeface="Arial" panose="020B0604020202020204" pitchFamily="34" charset="0"/>
              </a:defRPr>
            </a:lvl8pPr>
            <a:lvl9pPr marL="3886977" indent="-228646" defTabSz="954279" eaLnBrk="0" fontAlgn="base" hangingPunct="0">
              <a:spcBef>
                <a:spcPct val="0"/>
              </a:spcBef>
              <a:spcAft>
                <a:spcPct val="0"/>
              </a:spcAft>
              <a:defRPr sz="2400">
                <a:solidFill>
                  <a:schemeClr val="tx1"/>
                </a:solidFill>
                <a:latin typeface="Arial" panose="020B0604020202020204" pitchFamily="34" charset="0"/>
              </a:defRPr>
            </a:lvl9pPr>
          </a:lstStyle>
          <a:p>
            <a:fld id="{22DCCA38-3DEA-48C1-A762-B6D75FED3A06}" type="slidenum">
              <a:rPr lang="fr-FR" altLang="fr-FR" sz="1300">
                <a:latin typeface="Times New Roman" panose="02020603050405020304" pitchFamily="18" charset="0"/>
              </a:rPr>
              <a:pPr/>
              <a:t>2</a:t>
            </a:fld>
            <a:endParaRPr lang="fr-FR" altLang="fr-FR" sz="1300">
              <a:latin typeface="Times New Roman" panose="02020603050405020304" pitchFamily="18" charset="0"/>
            </a:endParaRPr>
          </a:p>
        </p:txBody>
      </p:sp>
      <p:sp>
        <p:nvSpPr>
          <p:cNvPr id="21509" name="Rectangle 7" descr="Parchemin"/>
          <p:cNvSpPr txBox="1">
            <a:spLocks noGrp="1" noChangeArrowheads="1"/>
          </p:cNvSpPr>
          <p:nvPr/>
        </p:nvSpPr>
        <p:spPr bwMode="auto">
          <a:xfrm>
            <a:off x="4022077" y="9724960"/>
            <a:ext cx="3078881" cy="512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425" tIns="47714" rIns="95425" bIns="47714" anchor="b"/>
          <a:lstStyle>
            <a:lvl1pPr defTabSz="954088">
              <a:defRPr sz="2400">
                <a:solidFill>
                  <a:schemeClr val="tx1"/>
                </a:solidFill>
                <a:latin typeface="Arial" panose="020B0604020202020204" pitchFamily="34" charset="0"/>
              </a:defRPr>
            </a:lvl1pPr>
            <a:lvl2pPr marL="771525" indent="-296863" defTabSz="954088">
              <a:defRPr sz="2400">
                <a:solidFill>
                  <a:schemeClr val="tx1"/>
                </a:solidFill>
                <a:latin typeface="Arial" panose="020B0604020202020204" pitchFamily="34" charset="0"/>
              </a:defRPr>
            </a:lvl2pPr>
            <a:lvl3pPr marL="1185863" indent="-238125" defTabSz="954088">
              <a:defRPr sz="2400">
                <a:solidFill>
                  <a:schemeClr val="tx1"/>
                </a:solidFill>
                <a:latin typeface="Arial" panose="020B0604020202020204" pitchFamily="34" charset="0"/>
              </a:defRPr>
            </a:lvl3pPr>
            <a:lvl4pPr marL="1658938" indent="-236538" defTabSz="954088">
              <a:defRPr sz="2400">
                <a:solidFill>
                  <a:schemeClr val="tx1"/>
                </a:solidFill>
                <a:latin typeface="Arial" panose="020B0604020202020204" pitchFamily="34" charset="0"/>
              </a:defRPr>
            </a:lvl4pPr>
            <a:lvl5pPr marL="2133600" indent="-238125" defTabSz="954088">
              <a:defRPr sz="2400">
                <a:solidFill>
                  <a:schemeClr val="tx1"/>
                </a:solidFill>
                <a:latin typeface="Arial" panose="020B0604020202020204" pitchFamily="34" charset="0"/>
              </a:defRPr>
            </a:lvl5pPr>
            <a:lvl6pPr marL="2590800" indent="-238125" defTabSz="954088" eaLnBrk="0" fontAlgn="base" hangingPunct="0">
              <a:spcBef>
                <a:spcPct val="0"/>
              </a:spcBef>
              <a:spcAft>
                <a:spcPct val="0"/>
              </a:spcAft>
              <a:defRPr sz="2400">
                <a:solidFill>
                  <a:schemeClr val="tx1"/>
                </a:solidFill>
                <a:latin typeface="Arial" panose="020B0604020202020204" pitchFamily="34" charset="0"/>
              </a:defRPr>
            </a:lvl6pPr>
            <a:lvl7pPr marL="3048000" indent="-238125" defTabSz="954088" eaLnBrk="0" fontAlgn="base" hangingPunct="0">
              <a:spcBef>
                <a:spcPct val="0"/>
              </a:spcBef>
              <a:spcAft>
                <a:spcPct val="0"/>
              </a:spcAft>
              <a:defRPr sz="2400">
                <a:solidFill>
                  <a:schemeClr val="tx1"/>
                </a:solidFill>
                <a:latin typeface="Arial" panose="020B0604020202020204" pitchFamily="34" charset="0"/>
              </a:defRPr>
            </a:lvl7pPr>
            <a:lvl8pPr marL="3505200" indent="-238125" defTabSz="954088" eaLnBrk="0" fontAlgn="base" hangingPunct="0">
              <a:spcBef>
                <a:spcPct val="0"/>
              </a:spcBef>
              <a:spcAft>
                <a:spcPct val="0"/>
              </a:spcAft>
              <a:defRPr sz="2400">
                <a:solidFill>
                  <a:schemeClr val="tx1"/>
                </a:solidFill>
                <a:latin typeface="Arial" panose="020B0604020202020204" pitchFamily="34" charset="0"/>
              </a:defRPr>
            </a:lvl8pPr>
            <a:lvl9pPr marL="3962400" indent="-238125" defTabSz="954088" eaLnBrk="0" fontAlgn="base" hangingPunct="0">
              <a:spcBef>
                <a:spcPct val="0"/>
              </a:spcBef>
              <a:spcAft>
                <a:spcPct val="0"/>
              </a:spcAft>
              <a:defRPr sz="2400">
                <a:solidFill>
                  <a:schemeClr val="tx1"/>
                </a:solidFill>
                <a:latin typeface="Arial" panose="020B0604020202020204" pitchFamily="34" charset="0"/>
              </a:defRPr>
            </a:lvl9pPr>
          </a:lstStyle>
          <a:p>
            <a:pPr algn="r"/>
            <a:fld id="{B0C0575B-7787-4424-A2BD-6CA6FDE85927}" type="slidenum">
              <a:rPr lang="fr-FR" altLang="fr-FR" sz="1300">
                <a:latin typeface="Times New Roman" panose="02020603050405020304" pitchFamily="18" charset="0"/>
              </a:rPr>
              <a:pPr algn="r"/>
              <a:t>2</a:t>
            </a:fld>
            <a:endParaRPr lang="fr-FR" altLang="fr-FR" sz="1300">
              <a:latin typeface="Times New Roman" panose="02020603050405020304" pitchFamily="18" charset="0"/>
            </a:endParaRPr>
          </a:p>
        </p:txBody>
      </p:sp>
      <p:sp>
        <p:nvSpPr>
          <p:cNvPr id="21510" name="Rectangle 2050"/>
          <p:cNvSpPr>
            <a:spLocks noGrp="1" noRot="1" noChangeAspect="1" noChangeArrowheads="1" noTextEdit="1"/>
          </p:cNvSpPr>
          <p:nvPr>
            <p:ph type="sldImg"/>
          </p:nvPr>
        </p:nvSpPr>
        <p:spPr>
          <a:ln/>
        </p:spPr>
      </p:sp>
      <p:sp>
        <p:nvSpPr>
          <p:cNvPr id="21511" name="Rectangle 4"/>
          <p:cNvSpPr>
            <a:spLocks noGrp="1" noChangeArrowheads="1"/>
          </p:cNvSpPr>
          <p:nvPr>
            <p:ph type="body" idx="1"/>
          </p:nvPr>
        </p:nvSpPr>
        <p:spPr>
          <a:noFill/>
        </p:spPr>
        <p:txBody>
          <a:bodyPr/>
          <a:lstStyle/>
          <a:p>
            <a:pPr eaLnBrk="1" hangingPunct="1"/>
            <a:endParaRPr lang="fr-FR" altLang="fr-FR" dirty="0"/>
          </a:p>
        </p:txBody>
      </p:sp>
    </p:spTree>
    <p:extLst>
      <p:ext uri="{BB962C8B-B14F-4D97-AF65-F5344CB8AC3E}">
        <p14:creationId xmlns:p14="http://schemas.microsoft.com/office/powerpoint/2010/main" val="3563386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endParaRPr lang="fr-FR" dirty="0"/>
          </a:p>
        </p:txBody>
      </p:sp>
      <p:sp>
        <p:nvSpPr>
          <p:cNvPr id="4" name="Espace réservé du numéro de diapositive 3"/>
          <p:cNvSpPr>
            <a:spLocks noGrp="1"/>
          </p:cNvSpPr>
          <p:nvPr>
            <p:ph type="sldNum" sz="quarter" idx="10"/>
          </p:nvPr>
        </p:nvSpPr>
        <p:spPr/>
        <p:txBody>
          <a:bodyPr/>
          <a:lstStyle/>
          <a:p>
            <a:fld id="{7144B055-8216-4AD2-AA77-28C1B33D67EB}" type="slidenum">
              <a:rPr lang="fr-FR" smtClean="0"/>
              <a:t>3</a:t>
            </a:fld>
            <a:endParaRPr lang="fr-FR"/>
          </a:p>
        </p:txBody>
      </p:sp>
    </p:spTree>
    <p:extLst>
      <p:ext uri="{BB962C8B-B14F-4D97-AF65-F5344CB8AC3E}">
        <p14:creationId xmlns:p14="http://schemas.microsoft.com/office/powerpoint/2010/main" val="2366889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144B055-8216-4AD2-AA77-28C1B33D67EB}" type="slidenum">
              <a:rPr lang="fr-FR" smtClean="0"/>
              <a:t>4</a:t>
            </a:fld>
            <a:endParaRPr lang="fr-FR"/>
          </a:p>
        </p:txBody>
      </p:sp>
    </p:spTree>
    <p:extLst>
      <p:ext uri="{BB962C8B-B14F-4D97-AF65-F5344CB8AC3E}">
        <p14:creationId xmlns:p14="http://schemas.microsoft.com/office/powerpoint/2010/main" val="1493952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Pour article 51 : 23 expérimentations prennent en compte l’expérience patient ou les résultats de soins qui importent au patient (</a:t>
            </a:r>
            <a:r>
              <a:rPr lang="fr-FR" dirty="0" err="1"/>
              <a:t>PREMs</a:t>
            </a:r>
            <a:r>
              <a:rPr lang="fr-FR" dirty="0"/>
              <a:t> – </a:t>
            </a:r>
            <a:r>
              <a:rPr lang="fr-FR" dirty="0" err="1"/>
              <a:t>PROMs</a:t>
            </a:r>
            <a:r>
              <a:rPr lang="fr-FR" dirty="0"/>
              <a:t>). </a:t>
            </a:r>
          </a:p>
          <a:p>
            <a:r>
              <a:rPr lang="fr-FR" dirty="0"/>
              <a:t>EDS = paiement</a:t>
            </a:r>
            <a:r>
              <a:rPr lang="fr-FR" baseline="0" dirty="0"/>
              <a:t> à l’</a:t>
            </a:r>
            <a:r>
              <a:rPr lang="fr-FR" dirty="0"/>
              <a:t>Episode</a:t>
            </a:r>
            <a:r>
              <a:rPr lang="fr-FR" baseline="0" dirty="0"/>
              <a:t> de soins</a:t>
            </a:r>
            <a:endParaRPr lang="fr-FR" dirty="0"/>
          </a:p>
          <a:p>
            <a:r>
              <a:rPr lang="fr-FR" dirty="0"/>
              <a:t>IPEP</a:t>
            </a:r>
            <a:r>
              <a:rPr lang="fr-FR" baseline="0" dirty="0"/>
              <a:t> = Incitation de la prise en charge partagée </a:t>
            </a:r>
            <a:r>
              <a:rPr lang="fr-FR" sz="1200" b="1" i="0" u="none" strike="noStrike" kern="1200" baseline="0" dirty="0">
                <a:solidFill>
                  <a:schemeClr val="tx1"/>
                </a:solidFill>
                <a:latin typeface="+mn-lt"/>
                <a:ea typeface="+mn-ea"/>
                <a:cs typeface="+mn-cs"/>
              </a:rPr>
              <a:t>intéressement collectif </a:t>
            </a:r>
            <a:endParaRPr lang="fr-FR" baseline="0" dirty="0"/>
          </a:p>
          <a:p>
            <a:r>
              <a:rPr lang="fr-FR" dirty="0"/>
              <a:t>PEPS =</a:t>
            </a:r>
            <a:r>
              <a:rPr lang="fr-FR" baseline="0" dirty="0"/>
              <a:t> </a:t>
            </a:r>
            <a:r>
              <a:rPr lang="fr-FR" dirty="0"/>
              <a:t>Expérimentation d’un paiement en équipe de professionnels de santé en ville - </a:t>
            </a:r>
            <a:r>
              <a:rPr lang="fr-FR" sz="1200" b="1" i="0" u="none" strike="noStrike" kern="1200" baseline="0" dirty="0">
                <a:solidFill>
                  <a:schemeClr val="tx1"/>
                </a:solidFill>
                <a:latin typeface="+mn-lt"/>
                <a:ea typeface="+mn-ea"/>
                <a:cs typeface="+mn-cs"/>
              </a:rPr>
              <a:t>= rémunération forfaitaire = Alternatif au paiement à l’acte</a:t>
            </a:r>
            <a:endParaRPr lang="fr-FR" sz="1200" b="0" i="0" u="none" strike="noStrike" kern="1200" baseline="0" dirty="0">
              <a:solidFill>
                <a:schemeClr val="tx1"/>
              </a:solidFill>
              <a:latin typeface="+mn-lt"/>
              <a:ea typeface="+mn-ea"/>
              <a:cs typeface="+mn-cs"/>
            </a:endParaRPr>
          </a:p>
          <a:p>
            <a:endParaRPr lang="fr-FR" baseline="0" dirty="0"/>
          </a:p>
          <a:p>
            <a:endParaRPr lang="fr-FR" baseline="0" dirty="0"/>
          </a:p>
          <a:p>
            <a:r>
              <a:rPr lang="fr-FR" dirty="0"/>
              <a:t>Pour IPEP</a:t>
            </a:r>
            <a:r>
              <a:rPr lang="fr-FR" baseline="0" dirty="0"/>
              <a:t> et PEPS – les </a:t>
            </a:r>
            <a:r>
              <a:rPr lang="fr-FR" baseline="0" dirty="0" err="1"/>
              <a:t>prems</a:t>
            </a:r>
            <a:r>
              <a:rPr lang="fr-FR" baseline="0" dirty="0"/>
              <a:t> et les </a:t>
            </a:r>
            <a:r>
              <a:rPr lang="fr-FR" baseline="0" dirty="0" err="1"/>
              <a:t>proms</a:t>
            </a:r>
            <a:r>
              <a:rPr lang="fr-FR" baseline="0" dirty="0"/>
              <a:t> sont envisagés comme des </a:t>
            </a:r>
            <a:r>
              <a:rPr lang="fr-FR" dirty="0"/>
              <a:t>bonus dans le calcul</a:t>
            </a:r>
            <a:r>
              <a:rPr lang="fr-FR" baseline="0" dirty="0"/>
              <a:t> (même principe)</a:t>
            </a:r>
          </a:p>
          <a:p>
            <a:endParaRPr lang="fr-FR" baseline="0" dirty="0"/>
          </a:p>
          <a:p>
            <a:r>
              <a:rPr lang="fr-FR" baseline="0" dirty="0"/>
              <a:t>Pour ces 3 dispositifs l’idée était d’acclimater les professionnels à l’usage des </a:t>
            </a:r>
            <a:r>
              <a:rPr lang="fr-FR" baseline="0" dirty="0" err="1"/>
              <a:t>prems</a:t>
            </a:r>
            <a:r>
              <a:rPr lang="fr-FR" baseline="0" dirty="0"/>
              <a:t> et </a:t>
            </a:r>
            <a:r>
              <a:rPr lang="fr-FR" baseline="0" dirty="0" err="1"/>
              <a:t>proms</a:t>
            </a:r>
            <a:r>
              <a:rPr lang="fr-FR" baseline="0" dirty="0"/>
              <a:t>.</a:t>
            </a:r>
          </a:p>
          <a:p>
            <a:r>
              <a:rPr lang="fr-FR" sz="1200" b="0" i="0" u="none" strike="noStrike" kern="1200" baseline="0" dirty="0">
                <a:solidFill>
                  <a:schemeClr val="tx1"/>
                </a:solidFill>
                <a:latin typeface="+mn-lt"/>
                <a:ea typeface="+mn-ea"/>
                <a:cs typeface="+mn-cs"/>
              </a:rPr>
              <a:t>La HAS a été associée à la démarche et en charge de la validation des questionnaires</a:t>
            </a:r>
          </a:p>
          <a:p>
            <a:endParaRPr lang="fr-FR" sz="1200" b="0" i="0" u="none" strike="noStrike" kern="1200" baseline="0" dirty="0">
              <a:solidFill>
                <a:schemeClr val="tx1"/>
              </a:solidFill>
              <a:latin typeface="+mn-lt"/>
              <a:ea typeface="+mn-ea"/>
              <a:cs typeface="+mn-cs"/>
            </a:endParaRPr>
          </a:p>
          <a:p>
            <a:r>
              <a:rPr lang="fr-FR" sz="1200" b="0" i="0" u="none" strike="noStrike" kern="1200" baseline="0" dirty="0">
                <a:solidFill>
                  <a:schemeClr val="tx1"/>
                </a:solidFill>
                <a:latin typeface="+mn-lt"/>
                <a:ea typeface="+mn-ea"/>
                <a:cs typeface="+mn-cs"/>
              </a:rPr>
              <a:t>Les résultats qualitatifs de l’expérience patient ne rentrent pas dans les calcul de dotation car le premier pas est d’acculturer les professionnels à ce type de mesure en faisant en sorte qu’ils s’approprient ces outils pour améliorer leurs pratiques et les prises en charges.</a:t>
            </a:r>
          </a:p>
          <a:p>
            <a:endParaRPr lang="fr-FR" dirty="0"/>
          </a:p>
        </p:txBody>
      </p:sp>
      <p:sp>
        <p:nvSpPr>
          <p:cNvPr id="4" name="Espace réservé du numéro de diapositive 3"/>
          <p:cNvSpPr>
            <a:spLocks noGrp="1"/>
          </p:cNvSpPr>
          <p:nvPr>
            <p:ph type="sldNum" sz="quarter" idx="10"/>
          </p:nvPr>
        </p:nvSpPr>
        <p:spPr/>
        <p:txBody>
          <a:bodyPr/>
          <a:lstStyle/>
          <a:p>
            <a:fld id="{7144B055-8216-4AD2-AA77-28C1B33D67EB}" type="slidenum">
              <a:rPr lang="fr-FR" smtClean="0"/>
              <a:t>5</a:t>
            </a:fld>
            <a:endParaRPr lang="fr-FR"/>
          </a:p>
        </p:txBody>
      </p:sp>
    </p:spTree>
    <p:extLst>
      <p:ext uri="{BB962C8B-B14F-4D97-AF65-F5344CB8AC3E}">
        <p14:creationId xmlns:p14="http://schemas.microsoft.com/office/powerpoint/2010/main" val="751946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u="none" strike="noStrike" kern="1200" baseline="0" dirty="0">
                <a:solidFill>
                  <a:schemeClr val="tx1"/>
                </a:solidFill>
                <a:latin typeface="+mn-lt"/>
                <a:ea typeface="+mn-ea"/>
                <a:cs typeface="+mn-cs"/>
              </a:rPr>
              <a:t>Le Ministère de la santé et l’Assurance maladie pilotent un projet d’expérimentation national, « Episode de soins » (EDS). Ce projet consiste à expérimenter un paiement forfaitaire de l’ensemble des professionnels de santé prenant en charge des patients pour trois chirurgies : pose d’une prothèse totale de hanche programmée, d’une prothèse totale de genou programmée, ou colectomie pour cancer. </a:t>
            </a:r>
          </a:p>
          <a:p>
            <a:r>
              <a:rPr lang="fr-FR" sz="1200" b="0" i="0" u="none" strike="noStrike" kern="1200" baseline="0" dirty="0">
                <a:solidFill>
                  <a:schemeClr val="tx1"/>
                </a:solidFill>
                <a:latin typeface="+mn-lt"/>
                <a:ea typeface="+mn-ea"/>
                <a:cs typeface="+mn-cs"/>
              </a:rPr>
              <a:t>Cette expérimentation poursuit trois objectifs : </a:t>
            </a:r>
          </a:p>
          <a:p>
            <a:r>
              <a:rPr lang="fr-FR" sz="1200" b="0" i="0" u="none" strike="noStrike" kern="1200" baseline="0" dirty="0">
                <a:solidFill>
                  <a:schemeClr val="tx1"/>
                </a:solidFill>
                <a:latin typeface="+mn-lt"/>
                <a:ea typeface="+mn-ea"/>
                <a:cs typeface="+mn-cs"/>
              </a:rPr>
              <a:t> La coordination des acteurs intra et extrahospitaliers dans le cadre d’une organisation intégrée et s’appuyant sur les bonnes pratiques de prise en charge ; </a:t>
            </a:r>
          </a:p>
          <a:p>
            <a:r>
              <a:rPr lang="fr-FR" sz="1200" b="0" i="0" u="none" strike="noStrike" kern="1200" baseline="0" dirty="0">
                <a:solidFill>
                  <a:schemeClr val="tx1"/>
                </a:solidFill>
                <a:latin typeface="+mn-lt"/>
                <a:ea typeface="+mn-ea"/>
                <a:cs typeface="+mn-cs"/>
              </a:rPr>
              <a:t> La qualité et la sécurité des soins limitant la survenue de complications et favorisant la satisfaction des patients ; </a:t>
            </a:r>
          </a:p>
          <a:p>
            <a:r>
              <a:rPr lang="fr-FR" sz="1200" b="0" i="0" u="none" strike="noStrike" kern="1200" baseline="0" dirty="0">
                <a:solidFill>
                  <a:schemeClr val="tx1"/>
                </a:solidFill>
                <a:latin typeface="+mn-lt"/>
                <a:ea typeface="+mn-ea"/>
                <a:cs typeface="+mn-cs"/>
              </a:rPr>
              <a:t> L’efficience des soins en réduisant les surcoûts liés aux complications évitables et en favorisant une utilisation optimale des moyens avec un management de la qualité et de la performance. </a:t>
            </a:r>
          </a:p>
          <a:p>
            <a:endParaRPr lang="fr-FR" sz="1200" b="0" i="0" u="none" strike="noStrike" kern="1200" baseline="0" dirty="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7144B055-8216-4AD2-AA77-28C1B33D67EB}" type="slidenum">
              <a:rPr lang="fr-FR" smtClean="0"/>
              <a:t>6</a:t>
            </a:fld>
            <a:endParaRPr lang="fr-FR"/>
          </a:p>
        </p:txBody>
      </p:sp>
    </p:spTree>
    <p:extLst>
      <p:ext uri="{BB962C8B-B14F-4D97-AF65-F5344CB8AC3E}">
        <p14:creationId xmlns:p14="http://schemas.microsoft.com/office/powerpoint/2010/main" val="691867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u="none" strike="noStrike" kern="1200" baseline="0" dirty="0">
                <a:solidFill>
                  <a:schemeClr val="tx1"/>
                </a:solidFill>
                <a:latin typeface="+mn-lt"/>
                <a:ea typeface="+mn-ea"/>
                <a:cs typeface="+mn-cs"/>
              </a:rPr>
              <a:t>Ce forfait est globalisé pour l’ensemble des prestations réalisées par les offreurs de soins impliqués, incluant celles réalisées en amont, pendant et en aval de la chirurgie. Il comporte une modulation du forfait basée sur des indicateurs de qualité des soins. Cette modulation se fait en fonction : </a:t>
            </a:r>
          </a:p>
          <a:p>
            <a:r>
              <a:rPr lang="fr-FR" sz="1200" b="0" i="0" u="none" strike="noStrike" kern="1200" baseline="0" dirty="0">
                <a:solidFill>
                  <a:schemeClr val="tx1"/>
                </a:solidFill>
                <a:latin typeface="+mn-lt"/>
                <a:ea typeface="+mn-ea"/>
                <a:cs typeface="+mn-cs"/>
              </a:rPr>
              <a:t> Des résultats obtenus à ces indicateurs ; </a:t>
            </a:r>
          </a:p>
          <a:p>
            <a:r>
              <a:rPr lang="fr-FR" sz="1200" b="0" i="0" u="none" strike="noStrike" kern="1200" baseline="0" dirty="0">
                <a:solidFill>
                  <a:schemeClr val="tx1"/>
                </a:solidFill>
                <a:latin typeface="+mn-lt"/>
                <a:ea typeface="+mn-ea"/>
                <a:cs typeface="+mn-cs"/>
              </a:rPr>
              <a:t> Des démarches entreprises par les offreurs de soins pour mesurer ces indicateurs. </a:t>
            </a:r>
          </a:p>
          <a:p>
            <a:endParaRPr lang="fr-FR" sz="1200" b="0" i="0" u="none" strike="noStrike" kern="1200" baseline="0" dirty="0">
              <a:solidFill>
                <a:schemeClr val="tx1"/>
              </a:solidFill>
              <a:latin typeface="+mn-lt"/>
              <a:ea typeface="+mn-ea"/>
              <a:cs typeface="+mn-cs"/>
            </a:endParaRPr>
          </a:p>
          <a:p>
            <a:r>
              <a:rPr lang="fr-FR" sz="1200" b="0" i="0" u="none" strike="noStrike" kern="1200" baseline="0" dirty="0">
                <a:solidFill>
                  <a:schemeClr val="tx1"/>
                </a:solidFill>
                <a:latin typeface="+mn-lt"/>
                <a:ea typeface="+mn-ea"/>
                <a:cs typeface="+mn-cs"/>
              </a:rPr>
              <a:t>Concernant les </a:t>
            </a:r>
            <a:r>
              <a:rPr lang="fr-FR" sz="1200" b="0" i="0" u="none" strike="noStrike" kern="1200" baseline="0" dirty="0" err="1">
                <a:solidFill>
                  <a:schemeClr val="tx1"/>
                </a:solidFill>
                <a:latin typeface="+mn-lt"/>
                <a:ea typeface="+mn-ea"/>
                <a:cs typeface="+mn-cs"/>
              </a:rPr>
              <a:t>prems</a:t>
            </a:r>
            <a:r>
              <a:rPr lang="fr-FR" sz="1200" b="0" i="0" u="none" strike="noStrike" kern="1200" baseline="0" dirty="0">
                <a:solidFill>
                  <a:schemeClr val="tx1"/>
                </a:solidFill>
                <a:latin typeface="+mn-lt"/>
                <a:ea typeface="+mn-ea"/>
                <a:cs typeface="+mn-cs"/>
              </a:rPr>
              <a:t> et les </a:t>
            </a:r>
            <a:r>
              <a:rPr lang="fr-FR" sz="1200" b="0" i="0" u="none" strike="noStrike" kern="1200" baseline="0" dirty="0" err="1">
                <a:solidFill>
                  <a:schemeClr val="tx1"/>
                </a:solidFill>
                <a:latin typeface="+mn-lt"/>
                <a:ea typeface="+mn-ea"/>
                <a:cs typeface="+mn-cs"/>
              </a:rPr>
              <a:t>proms</a:t>
            </a:r>
            <a:r>
              <a:rPr lang="fr-FR" sz="1200" b="0" i="0" u="none" strike="noStrike" kern="1200" baseline="0" dirty="0">
                <a:solidFill>
                  <a:schemeClr val="tx1"/>
                </a:solidFill>
                <a:latin typeface="+mn-lt"/>
                <a:ea typeface="+mn-ea"/>
                <a:cs typeface="+mn-cs"/>
              </a:rPr>
              <a:t> sont pris dans les calcul les taux de collecte des mails de patients ainsi que les taux d’administration mais pas les résultats aux questionnaires.1</a:t>
            </a:r>
            <a:r>
              <a:rPr lang="fr-FR" sz="1200" b="0" i="0" u="none" strike="noStrike" kern="1200" baseline="30000" dirty="0">
                <a:solidFill>
                  <a:schemeClr val="tx1"/>
                </a:solidFill>
                <a:latin typeface="+mn-lt"/>
                <a:ea typeface="+mn-ea"/>
                <a:cs typeface="+mn-cs"/>
              </a:rPr>
              <a:t>er</a:t>
            </a:r>
            <a:r>
              <a:rPr lang="fr-FR" sz="1200" b="0" i="0" u="none" strike="noStrike" kern="1200" baseline="0" dirty="0">
                <a:solidFill>
                  <a:schemeClr val="tx1"/>
                </a:solidFill>
                <a:latin typeface="+mn-lt"/>
                <a:ea typeface="+mn-ea"/>
                <a:cs typeface="+mn-cs"/>
              </a:rPr>
              <a:t> temps pour intégrer les professionnels et les patients dans la démarches (identique de la démarche de e-satis)</a:t>
            </a:r>
          </a:p>
        </p:txBody>
      </p:sp>
      <p:sp>
        <p:nvSpPr>
          <p:cNvPr id="4" name="Espace réservé du numéro de diapositive 3"/>
          <p:cNvSpPr>
            <a:spLocks noGrp="1"/>
          </p:cNvSpPr>
          <p:nvPr>
            <p:ph type="sldNum" sz="quarter" idx="10"/>
          </p:nvPr>
        </p:nvSpPr>
        <p:spPr/>
        <p:txBody>
          <a:bodyPr/>
          <a:lstStyle/>
          <a:p>
            <a:fld id="{7144B055-8216-4AD2-AA77-28C1B33D67EB}" type="slidenum">
              <a:rPr lang="fr-FR" smtClean="0"/>
              <a:t>7</a:t>
            </a:fld>
            <a:endParaRPr lang="fr-FR"/>
          </a:p>
        </p:txBody>
      </p:sp>
    </p:spTree>
    <p:extLst>
      <p:ext uri="{BB962C8B-B14F-4D97-AF65-F5344CB8AC3E}">
        <p14:creationId xmlns:p14="http://schemas.microsoft.com/office/powerpoint/2010/main" val="3013728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u="none" strike="noStrike" kern="1200" baseline="0" dirty="0">
                <a:solidFill>
                  <a:schemeClr val="tx1"/>
                </a:solidFill>
                <a:latin typeface="+mn-lt"/>
                <a:ea typeface="+mn-ea"/>
                <a:cs typeface="+mn-cs"/>
              </a:rPr>
              <a:t>Ces questionnaires sont administrés aux patients avant et après la chirurgie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u="none" strike="noStrike" kern="1200" baseline="0" dirty="0">
                <a:solidFill>
                  <a:schemeClr val="tx1"/>
                </a:solidFill>
                <a:latin typeface="+mn-lt"/>
                <a:ea typeface="+mn-ea"/>
                <a:cs typeface="+mn-cs"/>
              </a:rPr>
              <a:t>Il permettent d’interroger les patient sur </a:t>
            </a:r>
          </a:p>
          <a:p>
            <a:pPr lvl="1">
              <a:buFont typeface="Wingdings" panose="05000000000000000000" pitchFamily="2" charset="2"/>
              <a:buChar char="v"/>
            </a:pPr>
            <a:r>
              <a:rPr lang="fr-FR" dirty="0"/>
              <a:t>Avis du patient</a:t>
            </a:r>
          </a:p>
          <a:p>
            <a:pPr lvl="1">
              <a:buFont typeface="Wingdings" panose="05000000000000000000" pitchFamily="2" charset="2"/>
              <a:buChar char="v"/>
            </a:pPr>
            <a:r>
              <a:rPr lang="fr-FR" dirty="0"/>
              <a:t>Autonomie</a:t>
            </a:r>
          </a:p>
          <a:p>
            <a:pPr lvl="1">
              <a:buFont typeface="Wingdings" panose="05000000000000000000" pitchFamily="2" charset="2"/>
              <a:buChar char="v"/>
            </a:pPr>
            <a:r>
              <a:rPr lang="fr-FR" dirty="0"/>
              <a:t>Qualité de vie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u="none" strike="noStrike" kern="1200" baseline="0" dirty="0">
                <a:solidFill>
                  <a:schemeClr val="tx1"/>
                </a:solidFill>
                <a:latin typeface="+mn-lt"/>
                <a:ea typeface="+mn-ea"/>
                <a:cs typeface="+mn-cs"/>
              </a:rPr>
              <a:t>Un questionnaires HAS est utilisée pour la mesure de l’expérience patient (PREMS) – 43 items</a:t>
            </a:r>
          </a:p>
          <a:p>
            <a:r>
              <a:rPr lang="fr-FR" sz="1200" b="0" i="0" u="none" strike="noStrike" kern="1200" baseline="0" dirty="0">
                <a:solidFill>
                  <a:schemeClr val="tx1"/>
                </a:solidFill>
                <a:latin typeface="+mn-lt"/>
                <a:ea typeface="+mn-ea"/>
                <a:cs typeface="+mn-cs"/>
              </a:rPr>
              <a:t>Les autres questionnaires sont soit génériques pour mesurer la qualité de vie soit spécifiques en fonction des pathologies</a:t>
            </a:r>
          </a:p>
        </p:txBody>
      </p:sp>
      <p:sp>
        <p:nvSpPr>
          <p:cNvPr id="4" name="Espace réservé du numéro de diapositive 3"/>
          <p:cNvSpPr>
            <a:spLocks noGrp="1"/>
          </p:cNvSpPr>
          <p:nvPr>
            <p:ph type="sldNum" sz="quarter" idx="10"/>
          </p:nvPr>
        </p:nvSpPr>
        <p:spPr/>
        <p:txBody>
          <a:bodyPr/>
          <a:lstStyle/>
          <a:p>
            <a:fld id="{7144B055-8216-4AD2-AA77-28C1B33D67EB}" type="slidenum">
              <a:rPr lang="fr-FR" smtClean="0"/>
              <a:t>8</a:t>
            </a:fld>
            <a:endParaRPr lang="fr-FR"/>
          </a:p>
        </p:txBody>
      </p:sp>
    </p:spTree>
    <p:extLst>
      <p:ext uri="{BB962C8B-B14F-4D97-AF65-F5344CB8AC3E}">
        <p14:creationId xmlns:p14="http://schemas.microsoft.com/office/powerpoint/2010/main" val="1779686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0" i="0" kern="1200" dirty="0">
                <a:solidFill>
                  <a:schemeClr val="tx1"/>
                </a:solidFill>
                <a:effectLst/>
                <a:latin typeface="+mn-lt"/>
                <a:ea typeface="+mn-ea"/>
                <a:cs typeface="+mn-cs"/>
              </a:rPr>
              <a:t>L’OCDE est L’Organisation de coopération et de développement économiques (OCDE) c’est une organisation internationale qui rassemble de nombreux pays et la France y participe</a:t>
            </a:r>
          </a:p>
          <a:p>
            <a:r>
              <a:rPr lang="fr-FR" sz="1200" b="0" i="0" kern="1200" dirty="0" err="1">
                <a:solidFill>
                  <a:schemeClr val="tx1"/>
                </a:solidFill>
                <a:effectLst/>
                <a:latin typeface="+mn-lt"/>
                <a:ea typeface="+mn-ea"/>
                <a:cs typeface="+mn-cs"/>
              </a:rPr>
              <a:t>PaRIS</a:t>
            </a:r>
            <a:r>
              <a:rPr lang="fr-FR" sz="1200" b="0" i="0" kern="1200" dirty="0">
                <a:solidFill>
                  <a:schemeClr val="tx1"/>
                </a:solidFill>
                <a:effectLst/>
                <a:latin typeface="+mn-lt"/>
                <a:ea typeface="+mn-ea"/>
                <a:cs typeface="+mn-cs"/>
              </a:rPr>
              <a:t> est l’initiative de l’OCDE dans le cadre de laquelle les pays travaillent ensemble à l’élaboration, à la normalisation et à la mise en œuvre d’une nouvelle génération d’indicateurs qui </a:t>
            </a:r>
            <a:r>
              <a:rPr lang="fr-FR" sz="1200" b="1" i="0" kern="1200" dirty="0">
                <a:solidFill>
                  <a:schemeClr val="tx1"/>
                </a:solidFill>
                <a:effectLst/>
                <a:latin typeface="+mn-lt"/>
                <a:ea typeface="+mn-ea"/>
                <a:cs typeface="+mn-cs"/>
              </a:rPr>
              <a:t>mesurent les résultats et les expériences des soins de santé qui comptent le plus pour les personnes</a:t>
            </a:r>
            <a:r>
              <a:rPr lang="fr-FR" sz="1200" b="0" i="0" kern="1200" dirty="0">
                <a:solidFill>
                  <a:schemeClr val="tx1"/>
                </a:solidFill>
                <a:effectLst/>
                <a:latin typeface="+mn-lt"/>
                <a:ea typeface="+mn-ea"/>
                <a:cs typeface="+mn-cs"/>
              </a:rPr>
              <a:t>.</a:t>
            </a:r>
            <a:endParaRPr lang="fr-FR" dirty="0"/>
          </a:p>
        </p:txBody>
      </p:sp>
      <p:sp>
        <p:nvSpPr>
          <p:cNvPr id="4" name="Espace réservé du numéro de diapositive 3"/>
          <p:cNvSpPr>
            <a:spLocks noGrp="1"/>
          </p:cNvSpPr>
          <p:nvPr>
            <p:ph type="sldNum" sz="quarter" idx="10"/>
          </p:nvPr>
        </p:nvSpPr>
        <p:spPr/>
        <p:txBody>
          <a:bodyPr/>
          <a:lstStyle/>
          <a:p>
            <a:fld id="{7144B055-8216-4AD2-AA77-28C1B33D67EB}" type="slidenum">
              <a:rPr lang="fr-FR" smtClean="0"/>
              <a:t>9</a:t>
            </a:fld>
            <a:endParaRPr lang="fr-FR"/>
          </a:p>
        </p:txBody>
      </p:sp>
    </p:spTree>
    <p:extLst>
      <p:ext uri="{BB962C8B-B14F-4D97-AF65-F5344CB8AC3E}">
        <p14:creationId xmlns:p14="http://schemas.microsoft.com/office/powerpoint/2010/main" val="25211189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Diapositive de titre">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E77FB7C4-87B1-458F-879F-3B59A16A35D2}"/>
              </a:ext>
            </a:extLst>
          </p:cNvPr>
          <p:cNvSpPr/>
          <p:nvPr userDrawn="1"/>
        </p:nvSpPr>
        <p:spPr>
          <a:xfrm>
            <a:off x="2530763" y="3592945"/>
            <a:ext cx="8007927" cy="2382429"/>
          </a:xfrm>
          <a:prstGeom prst="rect">
            <a:avLst/>
          </a:prstGeom>
          <a:solidFill>
            <a:srgbClr val="97BF0D"/>
          </a:solidFill>
          <a:ln>
            <a:solidFill>
              <a:srgbClr val="97BF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a:extLst>
              <a:ext uri="{FF2B5EF4-FFF2-40B4-BE49-F238E27FC236}">
                <a16:creationId xmlns:a16="http://schemas.microsoft.com/office/drawing/2014/main" id="{E75A1822-3559-4EE5-B21D-F9533DC6D151}"/>
              </a:ext>
            </a:extLst>
          </p:cNvPr>
          <p:cNvSpPr/>
          <p:nvPr userDrawn="1"/>
        </p:nvSpPr>
        <p:spPr>
          <a:xfrm>
            <a:off x="2024487" y="3343564"/>
            <a:ext cx="8143025" cy="2207491"/>
          </a:xfrm>
          <a:prstGeom prst="rect">
            <a:avLst/>
          </a:prstGeom>
          <a:solidFill>
            <a:schemeClr val="bg1"/>
          </a:solidFill>
          <a:ln w="76200">
            <a:solidFill>
              <a:srgbClr val="0044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ctrTitle"/>
          </p:nvPr>
        </p:nvSpPr>
        <p:spPr>
          <a:xfrm>
            <a:off x="2024487" y="3343564"/>
            <a:ext cx="8143025" cy="1283882"/>
          </a:xfrm>
        </p:spPr>
        <p:txBody>
          <a:bodyPr anchor="b">
            <a:noAutofit/>
          </a:bodyPr>
          <a:lstStyle>
            <a:lvl1pPr algn="ctr">
              <a:defRPr sz="4000" b="0">
                <a:solidFill>
                  <a:srgbClr val="004494"/>
                </a:solidFill>
              </a:defRPr>
            </a:lvl1pPr>
          </a:lstStyle>
          <a:p>
            <a:r>
              <a:rPr lang="fr-FR" dirty="0"/>
              <a:t>Modifiez le style du titre</a:t>
            </a:r>
            <a:endParaRPr lang="en-US" dirty="0"/>
          </a:p>
        </p:txBody>
      </p:sp>
      <p:sp>
        <p:nvSpPr>
          <p:cNvPr id="3" name="Subtitle 2"/>
          <p:cNvSpPr>
            <a:spLocks noGrp="1"/>
          </p:cNvSpPr>
          <p:nvPr>
            <p:ph type="subTitle" idx="1" hasCustomPrompt="1"/>
          </p:nvPr>
        </p:nvSpPr>
        <p:spPr>
          <a:xfrm>
            <a:off x="2024487" y="4627444"/>
            <a:ext cx="8143025" cy="923612"/>
          </a:xfrm>
        </p:spPr>
        <p:txBody>
          <a:bodyPr anchor="t">
            <a:normAutofit/>
          </a:bodyPr>
          <a:lstStyle>
            <a:lvl1pPr marL="0" indent="0" algn="ctr">
              <a:buNone/>
              <a:defRPr sz="2400" b="1">
                <a:solidFill>
                  <a:schemeClr val="tx1">
                    <a:lumMod val="50000"/>
                    <a:lumOff val="50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Auteur</a:t>
            </a:r>
            <a:endParaRPr lang="en-US" dirty="0"/>
          </a:p>
        </p:txBody>
      </p:sp>
      <p:sp>
        <p:nvSpPr>
          <p:cNvPr id="33" name="Triangle rectangle 32">
            <a:extLst>
              <a:ext uri="{FF2B5EF4-FFF2-40B4-BE49-F238E27FC236}">
                <a16:creationId xmlns:a16="http://schemas.microsoft.com/office/drawing/2014/main" id="{8D3A9162-B5DD-479A-8600-31B22FB00091}"/>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Triangle rectangle 34">
            <a:extLst>
              <a:ext uri="{FF2B5EF4-FFF2-40B4-BE49-F238E27FC236}">
                <a16:creationId xmlns:a16="http://schemas.microsoft.com/office/drawing/2014/main" id="{9A9E70BE-0834-4486-8E79-A5FDB8BA7E53}"/>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3" name="Image 12">
            <a:extLst>
              <a:ext uri="{FF2B5EF4-FFF2-40B4-BE49-F238E27FC236}">
                <a16:creationId xmlns:a16="http://schemas.microsoft.com/office/drawing/2014/main" id="{EB316416-FF92-43B9-8EEA-94163782D03A}"/>
              </a:ext>
            </a:extLst>
          </p:cNvPr>
          <p:cNvPicPr>
            <a:picLocks noChangeAspect="1"/>
          </p:cNvPicPr>
          <p:nvPr userDrawn="1"/>
        </p:nvPicPr>
        <p:blipFill>
          <a:blip r:embed="rId2"/>
          <a:stretch>
            <a:fillRect/>
          </a:stretch>
        </p:blipFill>
        <p:spPr>
          <a:xfrm>
            <a:off x="10102737" y="6241427"/>
            <a:ext cx="772142" cy="534379"/>
          </a:xfrm>
          <a:prstGeom prst="rect">
            <a:avLst/>
          </a:prstGeom>
        </p:spPr>
      </p:pic>
      <p:pic>
        <p:nvPicPr>
          <p:cNvPr id="16" name="Image 15">
            <a:extLst>
              <a:ext uri="{FF2B5EF4-FFF2-40B4-BE49-F238E27FC236}">
                <a16:creationId xmlns:a16="http://schemas.microsoft.com/office/drawing/2014/main" id="{C3D06C43-4B07-40C0-9934-A286D502D916}"/>
              </a:ext>
            </a:extLst>
          </p:cNvPr>
          <p:cNvPicPr>
            <a:picLocks noChangeAspect="1"/>
          </p:cNvPicPr>
          <p:nvPr userDrawn="1"/>
        </p:nvPicPr>
        <p:blipFill rotWithShape="1">
          <a:blip r:embed="rId3"/>
          <a:srcRect t="24889" b="24585"/>
          <a:stretch/>
        </p:blipFill>
        <p:spPr>
          <a:xfrm>
            <a:off x="10965085" y="6277169"/>
            <a:ext cx="1057626" cy="534379"/>
          </a:xfrm>
          <a:prstGeom prst="rect">
            <a:avLst/>
          </a:prstGeom>
        </p:spPr>
      </p:pic>
      <p:sp>
        <p:nvSpPr>
          <p:cNvPr id="19" name="Slide Number Placeholder 5">
            <a:extLst>
              <a:ext uri="{FF2B5EF4-FFF2-40B4-BE49-F238E27FC236}">
                <a16:creationId xmlns:a16="http://schemas.microsoft.com/office/drawing/2014/main" id="{F79BA3F8-AA48-4654-A1E0-F0AE85C5B12C}"/>
              </a:ext>
            </a:extLst>
          </p:cNvPr>
          <p:cNvSpPr>
            <a:spLocks noGrp="1"/>
          </p:cNvSpPr>
          <p:nvPr>
            <p:ph type="sldNum" sz="quarter" idx="4"/>
          </p:nvPr>
        </p:nvSpPr>
        <p:spPr>
          <a:xfrm>
            <a:off x="8972909" y="6361794"/>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
        <p:nvSpPr>
          <p:cNvPr id="21" name="Footer Placeholder 4">
            <a:extLst>
              <a:ext uri="{FF2B5EF4-FFF2-40B4-BE49-F238E27FC236}">
                <a16:creationId xmlns:a16="http://schemas.microsoft.com/office/drawing/2014/main" id="{6E22FCA9-D4EC-47DC-96E9-1E678FC75242}"/>
              </a:ext>
            </a:extLst>
          </p:cNvPr>
          <p:cNvSpPr>
            <a:spLocks noGrp="1"/>
          </p:cNvSpPr>
          <p:nvPr>
            <p:ph type="ftr" sz="quarter" idx="3"/>
          </p:nvPr>
        </p:nvSpPr>
        <p:spPr>
          <a:xfrm>
            <a:off x="3800802" y="6361794"/>
            <a:ext cx="4798030" cy="365125"/>
          </a:xfrm>
          <a:prstGeom prst="rect">
            <a:avLst/>
          </a:prstGeom>
        </p:spPr>
        <p:txBody>
          <a:bodyPr vert="horz" lIns="91440" tIns="45720" rIns="91440" bIns="45720" rtlCol="0" anchor="ctr"/>
          <a:lstStyle>
            <a:lvl1pPr algn="ctr">
              <a:defRPr lang="fr-FR" sz="1100" i="1" smtClean="0">
                <a:solidFill>
                  <a:srgbClr val="002060"/>
                </a:solidFill>
                <a:effectLst/>
              </a:defRPr>
            </a:lvl1pPr>
          </a:lstStyle>
          <a:p>
            <a:r>
              <a:rPr lang="fr-FR" b="1" dirty="0"/>
              <a:t>Mesurer la qualité de la prise en charge chirurgicale vue du patient</a:t>
            </a:r>
          </a:p>
        </p:txBody>
      </p:sp>
      <p:sp>
        <p:nvSpPr>
          <p:cNvPr id="18" name="Date Placeholder 3">
            <a:extLst>
              <a:ext uri="{FF2B5EF4-FFF2-40B4-BE49-F238E27FC236}">
                <a16:creationId xmlns:a16="http://schemas.microsoft.com/office/drawing/2014/main" id="{625350CA-1D0E-4588-8272-961CE1A101B3}"/>
              </a:ext>
            </a:extLst>
          </p:cNvPr>
          <p:cNvSpPr>
            <a:spLocks noGrp="1"/>
          </p:cNvSpPr>
          <p:nvPr>
            <p:ph type="dt" sz="half" idx="2"/>
          </p:nvPr>
        </p:nvSpPr>
        <p:spPr>
          <a:xfrm>
            <a:off x="946254" y="6361795"/>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algn="ctr"/>
            <a:r>
              <a:rPr lang="fr-FR" dirty="0"/>
              <a:t>Webinaire – 07 avril 2022 – 18h/20h</a:t>
            </a:r>
            <a:endParaRPr lang="en-US" dirty="0"/>
          </a:p>
        </p:txBody>
      </p:sp>
      <p:pic>
        <p:nvPicPr>
          <p:cNvPr id="5" name="Image 4" descr="Une image contenant texte&#10;&#10;Description générée automatiquement">
            <a:extLst>
              <a:ext uri="{FF2B5EF4-FFF2-40B4-BE49-F238E27FC236}">
                <a16:creationId xmlns:a16="http://schemas.microsoft.com/office/drawing/2014/main" id="{7A384738-1480-4083-990D-6CFB08EC2548}"/>
              </a:ext>
            </a:extLst>
          </p:cNvPr>
          <p:cNvPicPr>
            <a:picLocks noChangeAspect="1"/>
          </p:cNvPicPr>
          <p:nvPr userDrawn="1"/>
        </p:nvPicPr>
        <p:blipFill>
          <a:blip r:embed="rId4"/>
          <a:stretch>
            <a:fillRect/>
          </a:stretch>
        </p:blipFill>
        <p:spPr>
          <a:xfrm>
            <a:off x="2875582" y="58156"/>
            <a:ext cx="6350000" cy="3175000"/>
          </a:xfrm>
          <a:prstGeom prst="rect">
            <a:avLst/>
          </a:prstGeom>
        </p:spPr>
      </p:pic>
    </p:spTree>
    <p:extLst>
      <p:ext uri="{BB962C8B-B14F-4D97-AF65-F5344CB8AC3E}">
        <p14:creationId xmlns:p14="http://schemas.microsoft.com/office/powerpoint/2010/main" val="694201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dirty="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atin typeface="Arial" panose="020B0604020202020204" pitchFamily="34" charset="0"/>
                <a:cs typeface="Arial" panose="020B0604020202020204" pitchFamily="34" charset="0"/>
              </a:defRPr>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a:t>Cliquez pour modifier les styles du texte du masque</a:t>
            </a:r>
          </a:p>
        </p:txBody>
      </p:sp>
      <p:sp>
        <p:nvSpPr>
          <p:cNvPr id="23" name="Triangle rectangle 22">
            <a:extLst>
              <a:ext uri="{FF2B5EF4-FFF2-40B4-BE49-F238E27FC236}">
                <a16:creationId xmlns:a16="http://schemas.microsoft.com/office/drawing/2014/main" id="{F2782EC0-EF39-4AB1-A2D4-C63D0F009FF8}"/>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Triangle rectangle 23">
            <a:extLst>
              <a:ext uri="{FF2B5EF4-FFF2-40B4-BE49-F238E27FC236}">
                <a16:creationId xmlns:a16="http://schemas.microsoft.com/office/drawing/2014/main" id="{4F375CD5-1927-4959-8A1C-23308447A8AD}"/>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Slide Number Placeholder 5">
            <a:extLst>
              <a:ext uri="{FF2B5EF4-FFF2-40B4-BE49-F238E27FC236}">
                <a16:creationId xmlns:a16="http://schemas.microsoft.com/office/drawing/2014/main" id="{0BB0F966-422C-4336-8165-FEB4F0CE8C64}"/>
              </a:ext>
            </a:extLst>
          </p:cNvPr>
          <p:cNvSpPr>
            <a:spLocks noGrp="1"/>
          </p:cNvSpPr>
          <p:nvPr>
            <p:ph type="sldNum" sz="quarter" idx="4"/>
          </p:nvPr>
        </p:nvSpPr>
        <p:spPr>
          <a:xfrm>
            <a:off x="8598832" y="6361794"/>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
        <p:nvSpPr>
          <p:cNvPr id="13" name="Footer Placeholder 4">
            <a:extLst>
              <a:ext uri="{FF2B5EF4-FFF2-40B4-BE49-F238E27FC236}">
                <a16:creationId xmlns:a16="http://schemas.microsoft.com/office/drawing/2014/main" id="{0307B2E4-5711-42B7-956D-6B501E5B01BC}"/>
              </a:ext>
            </a:extLst>
          </p:cNvPr>
          <p:cNvSpPr>
            <a:spLocks noGrp="1"/>
          </p:cNvSpPr>
          <p:nvPr>
            <p:ph type="ftr" sz="quarter" idx="3"/>
          </p:nvPr>
        </p:nvSpPr>
        <p:spPr>
          <a:xfrm>
            <a:off x="3800802" y="6361794"/>
            <a:ext cx="4798030" cy="365125"/>
          </a:xfrm>
          <a:prstGeom prst="rect">
            <a:avLst/>
          </a:prstGeom>
        </p:spPr>
        <p:txBody>
          <a:bodyPr vert="horz" lIns="91440" tIns="45720" rIns="91440" bIns="45720" rtlCol="0" anchor="ctr"/>
          <a:lstStyle>
            <a:lvl1pPr algn="ctr">
              <a:defRPr lang="fr-FR" sz="1100" i="1" smtClean="0">
                <a:solidFill>
                  <a:srgbClr val="002060"/>
                </a:solidFill>
                <a:effectLst/>
              </a:defRPr>
            </a:lvl1pPr>
          </a:lstStyle>
          <a:p>
            <a:r>
              <a:rPr lang="fr-FR" b="1" dirty="0"/>
              <a:t>Mesurer la qualité de la prise en charge chirurgicale vue du patient</a:t>
            </a:r>
          </a:p>
        </p:txBody>
      </p:sp>
      <p:sp>
        <p:nvSpPr>
          <p:cNvPr id="14" name="Date Placeholder 3">
            <a:extLst>
              <a:ext uri="{FF2B5EF4-FFF2-40B4-BE49-F238E27FC236}">
                <a16:creationId xmlns:a16="http://schemas.microsoft.com/office/drawing/2014/main" id="{DCD693E1-1EB0-4859-967B-2DB2CC2FA6BC}"/>
              </a:ext>
            </a:extLst>
          </p:cNvPr>
          <p:cNvSpPr>
            <a:spLocks noGrp="1"/>
          </p:cNvSpPr>
          <p:nvPr>
            <p:ph type="dt" sz="half" idx="10"/>
          </p:nvPr>
        </p:nvSpPr>
        <p:spPr>
          <a:xfrm>
            <a:off x="946254" y="6361795"/>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algn="ctr"/>
            <a:r>
              <a:rPr lang="fr-FR" dirty="0"/>
              <a:t>Webinaire – 07 avril 2022 – 18h/20h</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dirty="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a:t>
            </a:r>
          </a:p>
        </p:txBody>
      </p:sp>
      <p:sp>
        <p:nvSpPr>
          <p:cNvPr id="19" name="Triangle rectangle 18">
            <a:extLst>
              <a:ext uri="{FF2B5EF4-FFF2-40B4-BE49-F238E27FC236}">
                <a16:creationId xmlns:a16="http://schemas.microsoft.com/office/drawing/2014/main" id="{4463624B-CAB6-4859-A5F3-472383E30C63}"/>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Triangle rectangle 19">
            <a:extLst>
              <a:ext uri="{FF2B5EF4-FFF2-40B4-BE49-F238E27FC236}">
                <a16:creationId xmlns:a16="http://schemas.microsoft.com/office/drawing/2014/main" id="{10F0A63C-0941-41DC-9BC5-9F60FF988AB9}"/>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Slide Number Placeholder 5">
            <a:extLst>
              <a:ext uri="{FF2B5EF4-FFF2-40B4-BE49-F238E27FC236}">
                <a16:creationId xmlns:a16="http://schemas.microsoft.com/office/drawing/2014/main" id="{BA3832D3-FA98-4CF1-A9E6-B3E5BEDDE65C}"/>
              </a:ext>
            </a:extLst>
          </p:cNvPr>
          <p:cNvSpPr>
            <a:spLocks noGrp="1"/>
          </p:cNvSpPr>
          <p:nvPr>
            <p:ph type="sldNum" sz="quarter" idx="4"/>
          </p:nvPr>
        </p:nvSpPr>
        <p:spPr>
          <a:xfrm>
            <a:off x="8598832" y="6361794"/>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
        <p:nvSpPr>
          <p:cNvPr id="10" name="Footer Placeholder 4">
            <a:extLst>
              <a:ext uri="{FF2B5EF4-FFF2-40B4-BE49-F238E27FC236}">
                <a16:creationId xmlns:a16="http://schemas.microsoft.com/office/drawing/2014/main" id="{2AA10162-B51D-40E8-B66B-EB8C94563E3F}"/>
              </a:ext>
            </a:extLst>
          </p:cNvPr>
          <p:cNvSpPr>
            <a:spLocks noGrp="1"/>
          </p:cNvSpPr>
          <p:nvPr>
            <p:ph type="ftr" sz="quarter" idx="3"/>
          </p:nvPr>
        </p:nvSpPr>
        <p:spPr>
          <a:xfrm>
            <a:off x="3756753" y="6361794"/>
            <a:ext cx="4737252" cy="365125"/>
          </a:xfrm>
          <a:prstGeom prst="rect">
            <a:avLst/>
          </a:prstGeom>
        </p:spPr>
        <p:txBody>
          <a:bodyPr vert="horz" lIns="91440" tIns="45720" rIns="91440" bIns="45720" rtlCol="0" anchor="ctr"/>
          <a:lstStyle>
            <a:lvl1pPr algn="ctr">
              <a:defRPr lang="fr-FR" sz="1100" i="1" smtClean="0">
                <a:solidFill>
                  <a:srgbClr val="002060"/>
                </a:solidFill>
                <a:effectLst/>
              </a:defRPr>
            </a:lvl1pPr>
          </a:lstStyle>
          <a:p>
            <a:r>
              <a:rPr lang="fr-FR" b="1" dirty="0"/>
              <a:t>Mesurer la qualité de la prise en charge chirurgicale vue du patient</a:t>
            </a:r>
          </a:p>
        </p:txBody>
      </p:sp>
      <p:sp>
        <p:nvSpPr>
          <p:cNvPr id="11" name="Date Placeholder 3">
            <a:extLst>
              <a:ext uri="{FF2B5EF4-FFF2-40B4-BE49-F238E27FC236}">
                <a16:creationId xmlns:a16="http://schemas.microsoft.com/office/drawing/2014/main" id="{AB2060DD-C6C2-42D6-988B-82DD1B1D527A}"/>
              </a:ext>
            </a:extLst>
          </p:cNvPr>
          <p:cNvSpPr>
            <a:spLocks noGrp="1"/>
          </p:cNvSpPr>
          <p:nvPr>
            <p:ph type="dt" sz="half" idx="2"/>
          </p:nvPr>
        </p:nvSpPr>
        <p:spPr>
          <a:xfrm>
            <a:off x="946254" y="6361795"/>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algn="ctr"/>
            <a:r>
              <a:rPr lang="fr-FR" dirty="0"/>
              <a:t>Webinaire – 07 avril 2022 – 18h/20h</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dirty="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a:t>
            </a:r>
          </a:p>
        </p:txBody>
      </p:sp>
      <p:sp>
        <p:nvSpPr>
          <p:cNvPr id="19" name="Triangle rectangle 18">
            <a:extLst>
              <a:ext uri="{FF2B5EF4-FFF2-40B4-BE49-F238E27FC236}">
                <a16:creationId xmlns:a16="http://schemas.microsoft.com/office/drawing/2014/main" id="{6472E27A-D85D-48EF-9C6E-63506527A801}"/>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Triangle rectangle 19">
            <a:extLst>
              <a:ext uri="{FF2B5EF4-FFF2-40B4-BE49-F238E27FC236}">
                <a16:creationId xmlns:a16="http://schemas.microsoft.com/office/drawing/2014/main" id="{E1823107-3B5D-4854-A2F2-D3A4B940B08A}"/>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Slide Number Placeholder 5">
            <a:extLst>
              <a:ext uri="{FF2B5EF4-FFF2-40B4-BE49-F238E27FC236}">
                <a16:creationId xmlns:a16="http://schemas.microsoft.com/office/drawing/2014/main" id="{BFFACFE4-9C4C-464B-B1FF-D6CE6A5E697A}"/>
              </a:ext>
            </a:extLst>
          </p:cNvPr>
          <p:cNvSpPr>
            <a:spLocks noGrp="1"/>
          </p:cNvSpPr>
          <p:nvPr>
            <p:ph type="sldNum" sz="quarter" idx="4"/>
          </p:nvPr>
        </p:nvSpPr>
        <p:spPr>
          <a:xfrm>
            <a:off x="8598832" y="6361794"/>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
        <p:nvSpPr>
          <p:cNvPr id="12" name="Footer Placeholder 4">
            <a:extLst>
              <a:ext uri="{FF2B5EF4-FFF2-40B4-BE49-F238E27FC236}">
                <a16:creationId xmlns:a16="http://schemas.microsoft.com/office/drawing/2014/main" id="{67562D49-7B27-44E0-9D49-439466184359}"/>
              </a:ext>
            </a:extLst>
          </p:cNvPr>
          <p:cNvSpPr>
            <a:spLocks noGrp="1"/>
          </p:cNvSpPr>
          <p:nvPr>
            <p:ph type="ftr" sz="quarter" idx="3"/>
          </p:nvPr>
        </p:nvSpPr>
        <p:spPr>
          <a:xfrm>
            <a:off x="3800802" y="6361794"/>
            <a:ext cx="4798030" cy="365125"/>
          </a:xfrm>
          <a:prstGeom prst="rect">
            <a:avLst/>
          </a:prstGeom>
        </p:spPr>
        <p:txBody>
          <a:bodyPr vert="horz" lIns="91440" tIns="45720" rIns="91440" bIns="45720" rtlCol="0" anchor="ctr"/>
          <a:lstStyle>
            <a:lvl1pPr algn="ctr">
              <a:defRPr lang="fr-FR" sz="1100" i="1" smtClean="0">
                <a:solidFill>
                  <a:srgbClr val="002060"/>
                </a:solidFill>
                <a:effectLst/>
              </a:defRPr>
            </a:lvl1pPr>
          </a:lstStyle>
          <a:p>
            <a:r>
              <a:rPr lang="fr-FR" b="1" dirty="0"/>
              <a:t>Mesurer la qualité de la prise en charge chirurgicale vue du patient</a:t>
            </a:r>
          </a:p>
        </p:txBody>
      </p:sp>
      <p:sp>
        <p:nvSpPr>
          <p:cNvPr id="13" name="Date Placeholder 3">
            <a:extLst>
              <a:ext uri="{FF2B5EF4-FFF2-40B4-BE49-F238E27FC236}">
                <a16:creationId xmlns:a16="http://schemas.microsoft.com/office/drawing/2014/main" id="{2DD227C5-F5C3-4A85-9CA5-10D5B7405119}"/>
              </a:ext>
            </a:extLst>
          </p:cNvPr>
          <p:cNvSpPr>
            <a:spLocks noGrp="1"/>
          </p:cNvSpPr>
          <p:nvPr>
            <p:ph type="dt" sz="half" idx="2"/>
          </p:nvPr>
        </p:nvSpPr>
        <p:spPr>
          <a:xfrm>
            <a:off x="946254" y="6361795"/>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algn="ctr"/>
            <a:r>
              <a:rPr lang="fr-FR" dirty="0"/>
              <a:t>Webinaire – 07 avril 2022 – 18h/20h</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latin typeface="Arial" panose="020B0604020202020204" pitchFamily="34" charset="0"/>
                <a:cs typeface="Arial" panose="020B06040202020202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dirty="0"/>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rgbClr val="97BF0D"/>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rgbClr val="97BF0D"/>
                </a:solidFill>
                <a:effectLst/>
                <a:latin typeface="Arial"/>
              </a:rPr>
              <a:t>”</a:t>
            </a:r>
          </a:p>
        </p:txBody>
      </p:sp>
      <p:sp>
        <p:nvSpPr>
          <p:cNvPr id="30" name="Triangle rectangle 29">
            <a:extLst>
              <a:ext uri="{FF2B5EF4-FFF2-40B4-BE49-F238E27FC236}">
                <a16:creationId xmlns:a16="http://schemas.microsoft.com/office/drawing/2014/main" id="{DFE1BCAB-04CE-4D4E-A04C-215BE3493454}"/>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Triangle rectangle 30">
            <a:extLst>
              <a:ext uri="{FF2B5EF4-FFF2-40B4-BE49-F238E27FC236}">
                <a16:creationId xmlns:a16="http://schemas.microsoft.com/office/drawing/2014/main" id="{28B7674D-4864-46CE-9CEB-AF441644ACFB}"/>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Slide Number Placeholder 5">
            <a:extLst>
              <a:ext uri="{FF2B5EF4-FFF2-40B4-BE49-F238E27FC236}">
                <a16:creationId xmlns:a16="http://schemas.microsoft.com/office/drawing/2014/main" id="{817ECFF3-441E-49F9-8B50-2A36AD68B321}"/>
              </a:ext>
            </a:extLst>
          </p:cNvPr>
          <p:cNvSpPr>
            <a:spLocks noGrp="1"/>
          </p:cNvSpPr>
          <p:nvPr>
            <p:ph type="sldNum" sz="quarter" idx="4"/>
          </p:nvPr>
        </p:nvSpPr>
        <p:spPr>
          <a:xfrm>
            <a:off x="8598832" y="6361794"/>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
        <p:nvSpPr>
          <p:cNvPr id="15" name="Footer Placeholder 4">
            <a:extLst>
              <a:ext uri="{FF2B5EF4-FFF2-40B4-BE49-F238E27FC236}">
                <a16:creationId xmlns:a16="http://schemas.microsoft.com/office/drawing/2014/main" id="{69FFFBC8-8960-42E7-B884-0CEACADB81C8}"/>
              </a:ext>
            </a:extLst>
          </p:cNvPr>
          <p:cNvSpPr>
            <a:spLocks noGrp="1"/>
          </p:cNvSpPr>
          <p:nvPr>
            <p:ph type="ftr" sz="quarter" idx="3"/>
          </p:nvPr>
        </p:nvSpPr>
        <p:spPr>
          <a:xfrm>
            <a:off x="3800802" y="6361794"/>
            <a:ext cx="4798030" cy="365125"/>
          </a:xfrm>
          <a:prstGeom prst="rect">
            <a:avLst/>
          </a:prstGeom>
        </p:spPr>
        <p:txBody>
          <a:bodyPr vert="horz" lIns="91440" tIns="45720" rIns="91440" bIns="45720" rtlCol="0" anchor="ctr"/>
          <a:lstStyle>
            <a:lvl1pPr algn="ctr">
              <a:defRPr lang="fr-FR" sz="1100" i="1" smtClean="0">
                <a:solidFill>
                  <a:srgbClr val="002060"/>
                </a:solidFill>
                <a:effectLst/>
              </a:defRPr>
            </a:lvl1pPr>
          </a:lstStyle>
          <a:p>
            <a:r>
              <a:rPr lang="fr-FR" b="1" dirty="0"/>
              <a:t>Mesurer la qualité de la prise en charge chirurgicale vue du patient</a:t>
            </a:r>
          </a:p>
        </p:txBody>
      </p:sp>
      <p:sp>
        <p:nvSpPr>
          <p:cNvPr id="16" name="Date Placeholder 3">
            <a:extLst>
              <a:ext uri="{FF2B5EF4-FFF2-40B4-BE49-F238E27FC236}">
                <a16:creationId xmlns:a16="http://schemas.microsoft.com/office/drawing/2014/main" id="{6285B281-9E1B-4C4B-B9A8-13D6BBFEFBB9}"/>
              </a:ext>
            </a:extLst>
          </p:cNvPr>
          <p:cNvSpPr>
            <a:spLocks noGrp="1"/>
          </p:cNvSpPr>
          <p:nvPr>
            <p:ph type="dt" sz="half" idx="2"/>
          </p:nvPr>
        </p:nvSpPr>
        <p:spPr>
          <a:xfrm>
            <a:off x="946254" y="6361795"/>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algn="ctr"/>
            <a:r>
              <a:rPr lang="fr-FR" dirty="0"/>
              <a:t>Webinaire – 07 avril 2022 – 18h/20h</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FFC670-30DB-4B59-93F3-54925DC6AA93}"/>
              </a:ext>
            </a:extLst>
          </p:cNvPr>
          <p:cNvSpPr>
            <a:spLocks noGrp="1"/>
          </p:cNvSpPr>
          <p:nvPr>
            <p:ph type="title" hasCustomPrompt="1"/>
          </p:nvPr>
        </p:nvSpPr>
        <p:spPr/>
        <p:txBody>
          <a:bodyPr/>
          <a:lstStyle>
            <a:lvl1pPr>
              <a:defRPr b="1" u="sng"/>
            </a:lvl1pPr>
          </a:lstStyle>
          <a:p>
            <a:r>
              <a:rPr lang="fr-FR" dirty="0"/>
              <a:t>Sommaire</a:t>
            </a:r>
          </a:p>
        </p:txBody>
      </p:sp>
      <p:sp>
        <p:nvSpPr>
          <p:cNvPr id="3" name="Espace réservé du numéro de diapositive 2">
            <a:extLst>
              <a:ext uri="{FF2B5EF4-FFF2-40B4-BE49-F238E27FC236}">
                <a16:creationId xmlns:a16="http://schemas.microsoft.com/office/drawing/2014/main" id="{D9AB66B0-0E55-4EF8-9218-039709F38239}"/>
              </a:ext>
            </a:extLst>
          </p:cNvPr>
          <p:cNvSpPr>
            <a:spLocks noGrp="1"/>
          </p:cNvSpPr>
          <p:nvPr>
            <p:ph type="sldNum" sz="quarter" idx="10"/>
          </p:nvPr>
        </p:nvSpPr>
        <p:spPr>
          <a:xfrm>
            <a:off x="8598832" y="6361794"/>
            <a:ext cx="683339" cy="365125"/>
          </a:xfrm>
          <a:prstGeom prst="rect">
            <a:avLst/>
          </a:prstGeom>
        </p:spPr>
        <p:txBody>
          <a:bodyPr/>
          <a:lstStyle/>
          <a:p>
            <a:fld id="{D57F1E4F-1CFF-5643-939E-217C01CDF565}" type="slidenum">
              <a:rPr lang="en-US" smtClean="0"/>
              <a:pPr/>
              <a:t>‹N°›</a:t>
            </a:fld>
            <a:endParaRPr lang="en-US" dirty="0"/>
          </a:p>
        </p:txBody>
      </p:sp>
      <p:sp>
        <p:nvSpPr>
          <p:cNvPr id="6" name="Espace réservé du texte 7">
            <a:extLst>
              <a:ext uri="{FF2B5EF4-FFF2-40B4-BE49-F238E27FC236}">
                <a16:creationId xmlns:a16="http://schemas.microsoft.com/office/drawing/2014/main" id="{118C367F-83E6-4544-9D88-AED0E641CC97}"/>
              </a:ext>
            </a:extLst>
          </p:cNvPr>
          <p:cNvSpPr>
            <a:spLocks noGrp="1"/>
          </p:cNvSpPr>
          <p:nvPr>
            <p:ph type="body" sz="quarter" idx="13" hasCustomPrompt="1"/>
          </p:nvPr>
        </p:nvSpPr>
        <p:spPr bwMode="gray">
          <a:xfrm>
            <a:off x="664722" y="2205086"/>
            <a:ext cx="2520000" cy="2880320"/>
          </a:xfrm>
        </p:spPr>
        <p:txBody>
          <a:bodyPr/>
          <a:lstStyle>
            <a:lvl1pPr marL="144000" indent="-144000">
              <a:spcBef>
                <a:spcPts val="400"/>
              </a:spcBef>
              <a:spcAft>
                <a:spcPts val="800"/>
              </a:spcAft>
              <a:buFont typeface="+mj-lt"/>
              <a:buAutoNum type="arabicPeriod"/>
              <a:defRPr b="1">
                <a:solidFill>
                  <a:schemeClr val="bg1"/>
                </a:solidFill>
                <a:highlight>
                  <a:srgbClr val="97BF0D"/>
                </a:highlight>
              </a:defRPr>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7" name="Espace réservé du texte 7">
            <a:extLst>
              <a:ext uri="{FF2B5EF4-FFF2-40B4-BE49-F238E27FC236}">
                <a16:creationId xmlns:a16="http://schemas.microsoft.com/office/drawing/2014/main" id="{54863E5C-9E29-4834-B8FF-BC2A53000583}"/>
              </a:ext>
            </a:extLst>
          </p:cNvPr>
          <p:cNvSpPr>
            <a:spLocks noGrp="1"/>
          </p:cNvSpPr>
          <p:nvPr>
            <p:ph type="body" sz="quarter" idx="14" hasCustomPrompt="1"/>
          </p:nvPr>
        </p:nvSpPr>
        <p:spPr bwMode="gray">
          <a:xfrm>
            <a:off x="3653194" y="2205086"/>
            <a:ext cx="2520000" cy="2860762"/>
          </a:xfrm>
        </p:spPr>
        <p:txBody>
          <a:bodyPr/>
          <a:lstStyle>
            <a:lvl1pPr marL="144000" indent="-144000">
              <a:spcBef>
                <a:spcPts val="400"/>
              </a:spcBef>
              <a:spcAft>
                <a:spcPts val="800"/>
              </a:spcAft>
              <a:buFont typeface="+mj-lt"/>
              <a:buAutoNum type="arabicPeriod"/>
              <a:defRPr lang="fr-FR" sz="1800" b="1" kern="1200" dirty="0">
                <a:solidFill>
                  <a:schemeClr val="bg1"/>
                </a:solidFill>
                <a:highlight>
                  <a:srgbClr val="97BF0D"/>
                </a:highlight>
                <a:latin typeface="Arial" panose="020B0604020202020204" pitchFamily="34" charset="0"/>
                <a:ea typeface="+mn-ea"/>
                <a:cs typeface="Arial" panose="020B0604020202020204" pitchFamily="34" charset="0"/>
              </a:defRPr>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8" name="Espace réservé du texte 7">
            <a:extLst>
              <a:ext uri="{FF2B5EF4-FFF2-40B4-BE49-F238E27FC236}">
                <a16:creationId xmlns:a16="http://schemas.microsoft.com/office/drawing/2014/main" id="{3AF86C74-F5E8-4067-904E-4A57FA79FA0D}"/>
              </a:ext>
            </a:extLst>
          </p:cNvPr>
          <p:cNvSpPr>
            <a:spLocks noGrp="1"/>
          </p:cNvSpPr>
          <p:nvPr>
            <p:ph type="body" sz="quarter" idx="15" hasCustomPrompt="1"/>
          </p:nvPr>
        </p:nvSpPr>
        <p:spPr bwMode="gray">
          <a:xfrm>
            <a:off x="6605193" y="2205086"/>
            <a:ext cx="2520000" cy="2860762"/>
          </a:xfrm>
        </p:spPr>
        <p:txBody>
          <a:bodyPr/>
          <a:lstStyle>
            <a:lvl1pPr marL="144000" indent="-144000">
              <a:spcBef>
                <a:spcPts val="400"/>
              </a:spcBef>
              <a:spcAft>
                <a:spcPts val="800"/>
              </a:spcAft>
              <a:buFont typeface="+mj-lt"/>
              <a:buAutoNum type="arabicPeriod"/>
              <a:defRPr lang="fr-FR" sz="1800" b="1" kern="1200" dirty="0">
                <a:solidFill>
                  <a:schemeClr val="bg1"/>
                </a:solidFill>
                <a:highlight>
                  <a:srgbClr val="97BF0D"/>
                </a:highlight>
                <a:latin typeface="Arial" panose="020B0604020202020204" pitchFamily="34" charset="0"/>
                <a:ea typeface="+mn-ea"/>
                <a:cs typeface="Arial" panose="020B0604020202020204" pitchFamily="34" charset="0"/>
              </a:defRPr>
            </a:lvl1pPr>
            <a:lvl2pPr marL="324000" indent="-144000">
              <a:spcBef>
                <a:spcPts val="600"/>
              </a:spcBef>
              <a:spcAft>
                <a:spcPts val="800"/>
              </a:spcAft>
              <a:buFont typeface="+mj-lt"/>
              <a:buAutoNum type="alphaLcPeriod"/>
              <a:defRPr/>
            </a:lvl2pPr>
          </a:lstStyle>
          <a:p>
            <a:pPr marL="144000" lvl="0" indent="-144000" algn="l" defTabSz="457200" rtl="0" eaLnBrk="1" latinLnBrk="0" hangingPunct="1">
              <a:spcBef>
                <a:spcPts val="400"/>
              </a:spcBef>
              <a:spcAft>
                <a:spcPts val="800"/>
              </a:spcAft>
              <a:buClr>
                <a:srgbClr val="004494"/>
              </a:buClr>
              <a:buSzPct val="80000"/>
              <a:buFont typeface="+mj-lt"/>
              <a:buAutoNum type="arabicPeriod"/>
            </a:pPr>
            <a:r>
              <a:rPr lang="fr-FR" dirty="0"/>
              <a:t>Titre de la partie</a:t>
            </a:r>
          </a:p>
          <a:p>
            <a:pPr lvl="1"/>
            <a:r>
              <a:rPr lang="fr-FR" dirty="0"/>
              <a:t>Deuxième niveau</a:t>
            </a:r>
          </a:p>
        </p:txBody>
      </p:sp>
      <p:sp>
        <p:nvSpPr>
          <p:cNvPr id="12" name="Footer Placeholder 4">
            <a:extLst>
              <a:ext uri="{FF2B5EF4-FFF2-40B4-BE49-F238E27FC236}">
                <a16:creationId xmlns:a16="http://schemas.microsoft.com/office/drawing/2014/main" id="{DCD82168-7647-49C4-AD60-267488BD2F0A}"/>
              </a:ext>
            </a:extLst>
          </p:cNvPr>
          <p:cNvSpPr>
            <a:spLocks noGrp="1"/>
          </p:cNvSpPr>
          <p:nvPr>
            <p:ph type="ftr" sz="quarter" idx="3"/>
          </p:nvPr>
        </p:nvSpPr>
        <p:spPr>
          <a:xfrm>
            <a:off x="3800802" y="6361794"/>
            <a:ext cx="4798030" cy="365125"/>
          </a:xfrm>
          <a:prstGeom prst="rect">
            <a:avLst/>
          </a:prstGeom>
        </p:spPr>
        <p:txBody>
          <a:bodyPr vert="horz" lIns="91440" tIns="45720" rIns="91440" bIns="45720" rtlCol="0" anchor="ctr"/>
          <a:lstStyle>
            <a:lvl1pPr algn="ctr">
              <a:defRPr lang="fr-FR" sz="1100" i="1" smtClean="0">
                <a:solidFill>
                  <a:srgbClr val="002060"/>
                </a:solidFill>
                <a:effectLst/>
              </a:defRPr>
            </a:lvl1pPr>
          </a:lstStyle>
          <a:p>
            <a:r>
              <a:rPr lang="fr-FR" b="1" dirty="0"/>
              <a:t>Mesurer la qualité de la prise en charge chirurgicale vue du patient</a:t>
            </a:r>
          </a:p>
        </p:txBody>
      </p:sp>
      <p:sp>
        <p:nvSpPr>
          <p:cNvPr id="13" name="Date Placeholder 3">
            <a:extLst>
              <a:ext uri="{FF2B5EF4-FFF2-40B4-BE49-F238E27FC236}">
                <a16:creationId xmlns:a16="http://schemas.microsoft.com/office/drawing/2014/main" id="{DB70228E-DA5A-493D-AEB4-2C3519DFAA66}"/>
              </a:ext>
            </a:extLst>
          </p:cNvPr>
          <p:cNvSpPr>
            <a:spLocks noGrp="1"/>
          </p:cNvSpPr>
          <p:nvPr>
            <p:ph type="dt" sz="half" idx="2"/>
          </p:nvPr>
        </p:nvSpPr>
        <p:spPr>
          <a:xfrm>
            <a:off x="946254" y="6361795"/>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algn="ctr"/>
            <a:r>
              <a:rPr lang="fr-FR" dirty="0"/>
              <a:t>Webinaire – 07 avril 2022 – 18h/20h</a:t>
            </a:r>
            <a:endParaRPr lang="en-US" dirty="0"/>
          </a:p>
        </p:txBody>
      </p:sp>
    </p:spTree>
    <p:extLst>
      <p:ext uri="{BB962C8B-B14F-4D97-AF65-F5344CB8AC3E}">
        <p14:creationId xmlns:p14="http://schemas.microsoft.com/office/powerpoint/2010/main" val="3566664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753B7EB3-4487-4955-918A-2ECDF7280FE5}"/>
              </a:ext>
            </a:extLst>
          </p:cNvPr>
          <p:cNvSpPr/>
          <p:nvPr userDrawn="1"/>
        </p:nvSpPr>
        <p:spPr>
          <a:xfrm>
            <a:off x="2530763" y="2863273"/>
            <a:ext cx="8007927" cy="2382429"/>
          </a:xfrm>
          <a:prstGeom prst="rect">
            <a:avLst/>
          </a:prstGeom>
          <a:solidFill>
            <a:srgbClr val="97BF0D"/>
          </a:solidFill>
          <a:ln>
            <a:solidFill>
              <a:srgbClr val="97BF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1BCAAF99-75BA-411F-B93D-20F69324579C}"/>
              </a:ext>
            </a:extLst>
          </p:cNvPr>
          <p:cNvSpPr/>
          <p:nvPr userDrawn="1"/>
        </p:nvSpPr>
        <p:spPr>
          <a:xfrm>
            <a:off x="2024487" y="2613892"/>
            <a:ext cx="8143025" cy="2207491"/>
          </a:xfrm>
          <a:prstGeom prst="rect">
            <a:avLst/>
          </a:prstGeom>
          <a:solidFill>
            <a:schemeClr val="bg1"/>
          </a:solidFill>
          <a:ln w="76200">
            <a:solidFill>
              <a:srgbClr val="0044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Title 1">
            <a:extLst>
              <a:ext uri="{FF2B5EF4-FFF2-40B4-BE49-F238E27FC236}">
                <a16:creationId xmlns:a16="http://schemas.microsoft.com/office/drawing/2014/main" id="{6C595613-1A42-44EF-AF32-7D764C9865F4}"/>
              </a:ext>
            </a:extLst>
          </p:cNvPr>
          <p:cNvSpPr>
            <a:spLocks noGrp="1"/>
          </p:cNvSpPr>
          <p:nvPr>
            <p:ph type="ctrTitle" hasCustomPrompt="1"/>
          </p:nvPr>
        </p:nvSpPr>
        <p:spPr>
          <a:xfrm>
            <a:off x="2024487" y="2613892"/>
            <a:ext cx="8143025" cy="1283882"/>
          </a:xfrm>
        </p:spPr>
        <p:txBody>
          <a:bodyPr anchor="b">
            <a:noAutofit/>
          </a:bodyPr>
          <a:lstStyle>
            <a:lvl1pPr algn="ctr">
              <a:defRPr sz="4000" b="0">
                <a:solidFill>
                  <a:srgbClr val="004494"/>
                </a:solidFill>
              </a:defRPr>
            </a:lvl1pPr>
          </a:lstStyle>
          <a:p>
            <a:r>
              <a:rPr lang="fr-FR" dirty="0"/>
              <a:t>Partie 1</a:t>
            </a:r>
            <a:endParaRPr lang="en-US" dirty="0"/>
          </a:p>
        </p:txBody>
      </p:sp>
      <p:sp>
        <p:nvSpPr>
          <p:cNvPr id="27" name="Subtitle 2">
            <a:extLst>
              <a:ext uri="{FF2B5EF4-FFF2-40B4-BE49-F238E27FC236}">
                <a16:creationId xmlns:a16="http://schemas.microsoft.com/office/drawing/2014/main" id="{D2F12090-0304-4101-9050-33D9762C4FAE}"/>
              </a:ext>
            </a:extLst>
          </p:cNvPr>
          <p:cNvSpPr>
            <a:spLocks noGrp="1"/>
          </p:cNvSpPr>
          <p:nvPr>
            <p:ph type="subTitle" idx="1" hasCustomPrompt="1"/>
          </p:nvPr>
        </p:nvSpPr>
        <p:spPr>
          <a:xfrm>
            <a:off x="2024487" y="3897772"/>
            <a:ext cx="8143025" cy="923612"/>
          </a:xfrm>
        </p:spPr>
        <p:txBody>
          <a:bodyPr anchor="t">
            <a:normAutofit/>
          </a:bodyPr>
          <a:lstStyle>
            <a:lvl1pPr marL="0" indent="0" algn="ctr">
              <a:buNone/>
              <a:defRPr sz="2400" b="1">
                <a:solidFill>
                  <a:schemeClr val="tx1">
                    <a:lumMod val="50000"/>
                    <a:lumOff val="50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TITRE</a:t>
            </a:r>
            <a:endParaRPr lang="en-US" dirty="0"/>
          </a:p>
        </p:txBody>
      </p:sp>
      <p:sp>
        <p:nvSpPr>
          <p:cNvPr id="50" name="Triangle rectangle 49">
            <a:extLst>
              <a:ext uri="{FF2B5EF4-FFF2-40B4-BE49-F238E27FC236}">
                <a16:creationId xmlns:a16="http://schemas.microsoft.com/office/drawing/2014/main" id="{F8421E75-C03A-4490-84C5-022335C91B70}"/>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Triangle rectangle 50">
            <a:extLst>
              <a:ext uri="{FF2B5EF4-FFF2-40B4-BE49-F238E27FC236}">
                <a16:creationId xmlns:a16="http://schemas.microsoft.com/office/drawing/2014/main" id="{A0D1A316-C248-471A-B884-9176B904AB82}"/>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8" name="Image 17">
            <a:extLst>
              <a:ext uri="{FF2B5EF4-FFF2-40B4-BE49-F238E27FC236}">
                <a16:creationId xmlns:a16="http://schemas.microsoft.com/office/drawing/2014/main" id="{26869AD7-31E4-4B36-BBA9-C122BD3159FA}"/>
              </a:ext>
            </a:extLst>
          </p:cNvPr>
          <p:cNvPicPr>
            <a:picLocks noChangeAspect="1"/>
          </p:cNvPicPr>
          <p:nvPr userDrawn="1"/>
        </p:nvPicPr>
        <p:blipFill>
          <a:blip r:embed="rId2"/>
          <a:stretch>
            <a:fillRect/>
          </a:stretch>
        </p:blipFill>
        <p:spPr>
          <a:xfrm>
            <a:off x="10102737" y="6241427"/>
            <a:ext cx="772142" cy="534379"/>
          </a:xfrm>
          <a:prstGeom prst="rect">
            <a:avLst/>
          </a:prstGeom>
        </p:spPr>
      </p:pic>
      <p:sp>
        <p:nvSpPr>
          <p:cNvPr id="19" name="Slide Number Placeholder 5">
            <a:extLst>
              <a:ext uri="{FF2B5EF4-FFF2-40B4-BE49-F238E27FC236}">
                <a16:creationId xmlns:a16="http://schemas.microsoft.com/office/drawing/2014/main" id="{17614649-AAA0-4E09-9941-FB9220488764}"/>
              </a:ext>
            </a:extLst>
          </p:cNvPr>
          <p:cNvSpPr>
            <a:spLocks noGrp="1"/>
          </p:cNvSpPr>
          <p:nvPr>
            <p:ph type="sldNum" sz="quarter" idx="4"/>
          </p:nvPr>
        </p:nvSpPr>
        <p:spPr>
          <a:xfrm>
            <a:off x="8598832" y="6361794"/>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pic>
        <p:nvPicPr>
          <p:cNvPr id="22" name="Image 21">
            <a:extLst>
              <a:ext uri="{FF2B5EF4-FFF2-40B4-BE49-F238E27FC236}">
                <a16:creationId xmlns:a16="http://schemas.microsoft.com/office/drawing/2014/main" id="{BB85C342-0730-4D15-B35B-8FC9AFA717C4}"/>
              </a:ext>
            </a:extLst>
          </p:cNvPr>
          <p:cNvPicPr>
            <a:picLocks noChangeAspect="1"/>
          </p:cNvPicPr>
          <p:nvPr userDrawn="1"/>
        </p:nvPicPr>
        <p:blipFill rotWithShape="1">
          <a:blip r:embed="rId3"/>
          <a:srcRect t="24889" b="24585"/>
          <a:stretch/>
        </p:blipFill>
        <p:spPr>
          <a:xfrm>
            <a:off x="10965085" y="6277169"/>
            <a:ext cx="1057626" cy="534379"/>
          </a:xfrm>
          <a:prstGeom prst="rect">
            <a:avLst/>
          </a:prstGeom>
        </p:spPr>
      </p:pic>
      <p:sp>
        <p:nvSpPr>
          <p:cNvPr id="16" name="Footer Placeholder 4">
            <a:extLst>
              <a:ext uri="{FF2B5EF4-FFF2-40B4-BE49-F238E27FC236}">
                <a16:creationId xmlns:a16="http://schemas.microsoft.com/office/drawing/2014/main" id="{7038C794-17D4-44A1-81A2-248B76F66E04}"/>
              </a:ext>
            </a:extLst>
          </p:cNvPr>
          <p:cNvSpPr>
            <a:spLocks noGrp="1"/>
          </p:cNvSpPr>
          <p:nvPr>
            <p:ph type="ftr" sz="quarter" idx="3"/>
          </p:nvPr>
        </p:nvSpPr>
        <p:spPr>
          <a:xfrm>
            <a:off x="3800802" y="6361794"/>
            <a:ext cx="4798030" cy="365125"/>
          </a:xfrm>
          <a:prstGeom prst="rect">
            <a:avLst/>
          </a:prstGeom>
        </p:spPr>
        <p:txBody>
          <a:bodyPr vert="horz" lIns="91440" tIns="45720" rIns="91440" bIns="45720" rtlCol="0" anchor="ctr"/>
          <a:lstStyle>
            <a:lvl1pPr algn="ctr">
              <a:defRPr lang="fr-FR" sz="1100" i="1" smtClean="0">
                <a:solidFill>
                  <a:srgbClr val="002060"/>
                </a:solidFill>
                <a:effectLst/>
              </a:defRPr>
            </a:lvl1pPr>
          </a:lstStyle>
          <a:p>
            <a:r>
              <a:rPr lang="fr-FR" b="1" dirty="0"/>
              <a:t>Mesurer la qualité de la prise en charge chirurgicale vue du patient</a:t>
            </a:r>
          </a:p>
        </p:txBody>
      </p:sp>
      <p:sp>
        <p:nvSpPr>
          <p:cNvPr id="17" name="Date Placeholder 3">
            <a:extLst>
              <a:ext uri="{FF2B5EF4-FFF2-40B4-BE49-F238E27FC236}">
                <a16:creationId xmlns:a16="http://schemas.microsoft.com/office/drawing/2014/main" id="{F332218E-85E8-4253-9634-24CCF37513F0}"/>
              </a:ext>
            </a:extLst>
          </p:cNvPr>
          <p:cNvSpPr>
            <a:spLocks noGrp="1"/>
          </p:cNvSpPr>
          <p:nvPr>
            <p:ph type="dt" sz="half" idx="2"/>
          </p:nvPr>
        </p:nvSpPr>
        <p:spPr>
          <a:xfrm>
            <a:off x="946254" y="6361795"/>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algn="ctr"/>
            <a:r>
              <a:rPr lang="fr-FR" dirty="0"/>
              <a:t>Webinaire – 07 avril 2022 – 18h/20h</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Modifiez le style du titre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17" name="Triangle rectangle 16">
            <a:extLst>
              <a:ext uri="{FF2B5EF4-FFF2-40B4-BE49-F238E27FC236}">
                <a16:creationId xmlns:a16="http://schemas.microsoft.com/office/drawing/2014/main" id="{A2EA5685-06B6-4C0F-BCE1-F7BC48D35D99}"/>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Triangle rectangle 17">
            <a:extLst>
              <a:ext uri="{FF2B5EF4-FFF2-40B4-BE49-F238E27FC236}">
                <a16:creationId xmlns:a16="http://schemas.microsoft.com/office/drawing/2014/main" id="{E0C14684-3D72-4E3B-B265-097A6F938BB2}"/>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Slide Number Placeholder 5">
            <a:extLst>
              <a:ext uri="{FF2B5EF4-FFF2-40B4-BE49-F238E27FC236}">
                <a16:creationId xmlns:a16="http://schemas.microsoft.com/office/drawing/2014/main" id="{2F493626-274D-4D77-829D-6D1BF9E23B47}"/>
              </a:ext>
            </a:extLst>
          </p:cNvPr>
          <p:cNvSpPr>
            <a:spLocks noGrp="1"/>
          </p:cNvSpPr>
          <p:nvPr>
            <p:ph type="sldNum" sz="quarter" idx="4"/>
          </p:nvPr>
        </p:nvSpPr>
        <p:spPr>
          <a:xfrm>
            <a:off x="8598832" y="6361794"/>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
        <p:nvSpPr>
          <p:cNvPr id="12" name="Footer Placeholder 4">
            <a:extLst>
              <a:ext uri="{FF2B5EF4-FFF2-40B4-BE49-F238E27FC236}">
                <a16:creationId xmlns:a16="http://schemas.microsoft.com/office/drawing/2014/main" id="{30642966-CAAB-4715-9B55-DA8D1AF69EFD}"/>
              </a:ext>
            </a:extLst>
          </p:cNvPr>
          <p:cNvSpPr>
            <a:spLocks noGrp="1"/>
          </p:cNvSpPr>
          <p:nvPr>
            <p:ph type="ftr" sz="quarter" idx="3"/>
          </p:nvPr>
        </p:nvSpPr>
        <p:spPr>
          <a:xfrm>
            <a:off x="3800802" y="6361794"/>
            <a:ext cx="4798030" cy="365125"/>
          </a:xfrm>
          <a:prstGeom prst="rect">
            <a:avLst/>
          </a:prstGeom>
        </p:spPr>
        <p:txBody>
          <a:bodyPr vert="horz" lIns="91440" tIns="45720" rIns="91440" bIns="45720" rtlCol="0" anchor="ctr"/>
          <a:lstStyle>
            <a:lvl1pPr algn="ctr">
              <a:defRPr lang="fr-FR" sz="1100" i="1" smtClean="0">
                <a:solidFill>
                  <a:srgbClr val="002060"/>
                </a:solidFill>
                <a:effectLst/>
              </a:defRPr>
            </a:lvl1pPr>
          </a:lstStyle>
          <a:p>
            <a:r>
              <a:rPr lang="fr-FR" b="1" dirty="0"/>
              <a:t>Mesurer la qualité de la prise en charge chirurgicale vue du patient</a:t>
            </a:r>
          </a:p>
        </p:txBody>
      </p:sp>
      <p:sp>
        <p:nvSpPr>
          <p:cNvPr id="13" name="Date Placeholder 3">
            <a:extLst>
              <a:ext uri="{FF2B5EF4-FFF2-40B4-BE49-F238E27FC236}">
                <a16:creationId xmlns:a16="http://schemas.microsoft.com/office/drawing/2014/main" id="{BA7E5B9B-3DB8-4865-8F2F-4667D5FD9A71}"/>
              </a:ext>
            </a:extLst>
          </p:cNvPr>
          <p:cNvSpPr>
            <a:spLocks noGrp="1"/>
          </p:cNvSpPr>
          <p:nvPr>
            <p:ph type="dt" sz="half" idx="2"/>
          </p:nvPr>
        </p:nvSpPr>
        <p:spPr>
          <a:xfrm>
            <a:off x="946254" y="6361795"/>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algn="ctr"/>
            <a:r>
              <a:rPr lang="fr-FR" dirty="0"/>
              <a:t>Webinaire – 07 avril 2022 – 18h/20h</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1" cap="none"/>
            </a:lvl1pPr>
          </a:lstStyle>
          <a:p>
            <a:r>
              <a:rPr lang="fr-FR" dirty="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b="1">
                <a:solidFill>
                  <a:schemeClr val="tx1">
                    <a:lumMod val="50000"/>
                    <a:lumOff val="50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a:t>
            </a:r>
          </a:p>
        </p:txBody>
      </p:sp>
      <p:sp>
        <p:nvSpPr>
          <p:cNvPr id="23" name="Triangle rectangle 22">
            <a:extLst>
              <a:ext uri="{FF2B5EF4-FFF2-40B4-BE49-F238E27FC236}">
                <a16:creationId xmlns:a16="http://schemas.microsoft.com/office/drawing/2014/main" id="{CBAE7FC9-F0DC-4689-9DCA-4F60D5C56C74}"/>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Triangle rectangle 23">
            <a:extLst>
              <a:ext uri="{FF2B5EF4-FFF2-40B4-BE49-F238E27FC236}">
                <a16:creationId xmlns:a16="http://schemas.microsoft.com/office/drawing/2014/main" id="{55C3F1E3-EA21-49CF-B92A-EE059376FE90}"/>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Slide Number Placeholder 5">
            <a:extLst>
              <a:ext uri="{FF2B5EF4-FFF2-40B4-BE49-F238E27FC236}">
                <a16:creationId xmlns:a16="http://schemas.microsoft.com/office/drawing/2014/main" id="{2F6EFD33-328D-4180-8E62-7FBD7D0519A6}"/>
              </a:ext>
            </a:extLst>
          </p:cNvPr>
          <p:cNvSpPr>
            <a:spLocks noGrp="1"/>
          </p:cNvSpPr>
          <p:nvPr>
            <p:ph type="sldNum" sz="quarter" idx="4"/>
          </p:nvPr>
        </p:nvSpPr>
        <p:spPr>
          <a:xfrm>
            <a:off x="8598832" y="6361794"/>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
        <p:nvSpPr>
          <p:cNvPr id="12" name="Footer Placeholder 4">
            <a:extLst>
              <a:ext uri="{FF2B5EF4-FFF2-40B4-BE49-F238E27FC236}">
                <a16:creationId xmlns:a16="http://schemas.microsoft.com/office/drawing/2014/main" id="{6D86B34F-A763-42FA-81BC-A011A397EBD0}"/>
              </a:ext>
            </a:extLst>
          </p:cNvPr>
          <p:cNvSpPr>
            <a:spLocks noGrp="1"/>
          </p:cNvSpPr>
          <p:nvPr>
            <p:ph type="ftr" sz="quarter" idx="3"/>
          </p:nvPr>
        </p:nvSpPr>
        <p:spPr>
          <a:xfrm>
            <a:off x="3800802" y="6361794"/>
            <a:ext cx="4798030" cy="365125"/>
          </a:xfrm>
          <a:prstGeom prst="rect">
            <a:avLst/>
          </a:prstGeom>
        </p:spPr>
        <p:txBody>
          <a:bodyPr vert="horz" lIns="91440" tIns="45720" rIns="91440" bIns="45720" rtlCol="0" anchor="ctr"/>
          <a:lstStyle>
            <a:lvl1pPr algn="ctr">
              <a:defRPr lang="fr-FR" sz="1100" i="1" smtClean="0">
                <a:solidFill>
                  <a:srgbClr val="002060"/>
                </a:solidFill>
                <a:effectLst/>
              </a:defRPr>
            </a:lvl1pPr>
          </a:lstStyle>
          <a:p>
            <a:r>
              <a:rPr lang="fr-FR" b="1" dirty="0"/>
              <a:t>Mesurer la qualité de la prise en charge chirurgicale vue du patient</a:t>
            </a:r>
          </a:p>
        </p:txBody>
      </p:sp>
      <p:sp>
        <p:nvSpPr>
          <p:cNvPr id="13" name="Date Placeholder 3">
            <a:extLst>
              <a:ext uri="{FF2B5EF4-FFF2-40B4-BE49-F238E27FC236}">
                <a16:creationId xmlns:a16="http://schemas.microsoft.com/office/drawing/2014/main" id="{3B729F66-D76D-4A0A-B09E-56641853DBF8}"/>
              </a:ext>
            </a:extLst>
          </p:cNvPr>
          <p:cNvSpPr>
            <a:spLocks noGrp="1"/>
          </p:cNvSpPr>
          <p:nvPr>
            <p:ph type="dt" sz="half" idx="2"/>
          </p:nvPr>
        </p:nvSpPr>
        <p:spPr>
          <a:xfrm>
            <a:off x="946254" y="6361795"/>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algn="ctr"/>
            <a:r>
              <a:rPr lang="fr-FR" dirty="0"/>
              <a:t>Webinaire – 07 avril 2022 – 18h/20h</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15" name="Triangle rectangle 14">
            <a:extLst>
              <a:ext uri="{FF2B5EF4-FFF2-40B4-BE49-F238E27FC236}">
                <a16:creationId xmlns:a16="http://schemas.microsoft.com/office/drawing/2014/main" id="{E094352F-D0EC-4FF0-ACA3-C607AC00D5A2}"/>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riangle rectangle 15">
            <a:extLst>
              <a:ext uri="{FF2B5EF4-FFF2-40B4-BE49-F238E27FC236}">
                <a16:creationId xmlns:a16="http://schemas.microsoft.com/office/drawing/2014/main" id="{18B8481E-E99F-4244-A220-CDBB463D8EC7}"/>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Slide Number Placeholder 5">
            <a:extLst>
              <a:ext uri="{FF2B5EF4-FFF2-40B4-BE49-F238E27FC236}">
                <a16:creationId xmlns:a16="http://schemas.microsoft.com/office/drawing/2014/main" id="{C838917D-BD1B-462F-9DAF-D001B78EA766}"/>
              </a:ext>
            </a:extLst>
          </p:cNvPr>
          <p:cNvSpPr>
            <a:spLocks noGrp="1"/>
          </p:cNvSpPr>
          <p:nvPr>
            <p:ph type="sldNum" sz="quarter" idx="4"/>
          </p:nvPr>
        </p:nvSpPr>
        <p:spPr>
          <a:xfrm>
            <a:off x="8598832" y="6361794"/>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
        <p:nvSpPr>
          <p:cNvPr id="13" name="Footer Placeholder 4">
            <a:extLst>
              <a:ext uri="{FF2B5EF4-FFF2-40B4-BE49-F238E27FC236}">
                <a16:creationId xmlns:a16="http://schemas.microsoft.com/office/drawing/2014/main" id="{E18CB08D-CCA4-484B-BECB-5BA0F41F44B4}"/>
              </a:ext>
            </a:extLst>
          </p:cNvPr>
          <p:cNvSpPr>
            <a:spLocks noGrp="1"/>
          </p:cNvSpPr>
          <p:nvPr>
            <p:ph type="ftr" sz="quarter" idx="3"/>
          </p:nvPr>
        </p:nvSpPr>
        <p:spPr>
          <a:xfrm>
            <a:off x="3800802" y="6361794"/>
            <a:ext cx="4798030" cy="365125"/>
          </a:xfrm>
          <a:prstGeom prst="rect">
            <a:avLst/>
          </a:prstGeom>
        </p:spPr>
        <p:txBody>
          <a:bodyPr vert="horz" lIns="91440" tIns="45720" rIns="91440" bIns="45720" rtlCol="0" anchor="ctr"/>
          <a:lstStyle>
            <a:lvl1pPr algn="ctr">
              <a:defRPr lang="fr-FR" sz="1100" i="1" smtClean="0">
                <a:solidFill>
                  <a:srgbClr val="002060"/>
                </a:solidFill>
                <a:effectLst/>
              </a:defRPr>
            </a:lvl1pPr>
          </a:lstStyle>
          <a:p>
            <a:r>
              <a:rPr lang="fr-FR" b="1" dirty="0"/>
              <a:t>Mesurer la qualité de la prise en charge chirurgicale vue du patient</a:t>
            </a:r>
          </a:p>
        </p:txBody>
      </p:sp>
      <p:sp>
        <p:nvSpPr>
          <p:cNvPr id="14" name="Date Placeholder 3">
            <a:extLst>
              <a:ext uri="{FF2B5EF4-FFF2-40B4-BE49-F238E27FC236}">
                <a16:creationId xmlns:a16="http://schemas.microsoft.com/office/drawing/2014/main" id="{7D3F3B0C-99BD-4741-AB68-E73B2F3A942E}"/>
              </a:ext>
            </a:extLst>
          </p:cNvPr>
          <p:cNvSpPr>
            <a:spLocks noGrp="1"/>
          </p:cNvSpPr>
          <p:nvPr>
            <p:ph type="dt" sz="half" idx="10"/>
          </p:nvPr>
        </p:nvSpPr>
        <p:spPr>
          <a:xfrm>
            <a:off x="946254" y="6361795"/>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algn="ctr"/>
            <a:r>
              <a:rPr lang="fr-FR" dirty="0"/>
              <a:t>Webinaire – 07 avril 2022 – 18h/20h</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dirty="0"/>
              <a:t>Modifiez le style du titre</a:t>
            </a:r>
            <a:endParaRPr lang="en-US" dirty="0"/>
          </a:p>
        </p:txBody>
      </p:sp>
      <p:sp>
        <p:nvSpPr>
          <p:cNvPr id="25" name="Triangle rectangle 24">
            <a:extLst>
              <a:ext uri="{FF2B5EF4-FFF2-40B4-BE49-F238E27FC236}">
                <a16:creationId xmlns:a16="http://schemas.microsoft.com/office/drawing/2014/main" id="{43FDA7E1-6421-4390-9F28-730397FC7297}"/>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Triangle rectangle 25">
            <a:extLst>
              <a:ext uri="{FF2B5EF4-FFF2-40B4-BE49-F238E27FC236}">
                <a16:creationId xmlns:a16="http://schemas.microsoft.com/office/drawing/2014/main" id="{C652D044-4D73-49B0-A072-009B65842B7E}"/>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Slide Number Placeholder 5">
            <a:extLst>
              <a:ext uri="{FF2B5EF4-FFF2-40B4-BE49-F238E27FC236}">
                <a16:creationId xmlns:a16="http://schemas.microsoft.com/office/drawing/2014/main" id="{2CF24211-993A-4D85-BD40-7F6BB514DFCE}"/>
              </a:ext>
            </a:extLst>
          </p:cNvPr>
          <p:cNvSpPr>
            <a:spLocks noGrp="1"/>
          </p:cNvSpPr>
          <p:nvPr>
            <p:ph type="sldNum" sz="quarter" idx="4"/>
          </p:nvPr>
        </p:nvSpPr>
        <p:spPr>
          <a:xfrm>
            <a:off x="8598832" y="6361794"/>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
        <p:nvSpPr>
          <p:cNvPr id="12" name="Footer Placeholder 4">
            <a:extLst>
              <a:ext uri="{FF2B5EF4-FFF2-40B4-BE49-F238E27FC236}">
                <a16:creationId xmlns:a16="http://schemas.microsoft.com/office/drawing/2014/main" id="{8992103E-520F-45B5-96A6-5F767886619C}"/>
              </a:ext>
            </a:extLst>
          </p:cNvPr>
          <p:cNvSpPr>
            <a:spLocks noGrp="1"/>
          </p:cNvSpPr>
          <p:nvPr>
            <p:ph type="ftr" sz="quarter" idx="3"/>
          </p:nvPr>
        </p:nvSpPr>
        <p:spPr>
          <a:xfrm>
            <a:off x="3800802" y="6361794"/>
            <a:ext cx="4798030" cy="365125"/>
          </a:xfrm>
          <a:prstGeom prst="rect">
            <a:avLst/>
          </a:prstGeom>
        </p:spPr>
        <p:txBody>
          <a:bodyPr vert="horz" lIns="91440" tIns="45720" rIns="91440" bIns="45720" rtlCol="0" anchor="ctr"/>
          <a:lstStyle>
            <a:lvl1pPr algn="ctr">
              <a:defRPr lang="fr-FR" sz="1100" i="1" smtClean="0">
                <a:solidFill>
                  <a:srgbClr val="002060"/>
                </a:solidFill>
                <a:effectLst/>
              </a:defRPr>
            </a:lvl1pPr>
          </a:lstStyle>
          <a:p>
            <a:r>
              <a:rPr lang="fr-FR" b="1" dirty="0"/>
              <a:t>Mesurer la qualité de la prise en charge chirurgicale vue du patient</a:t>
            </a:r>
          </a:p>
        </p:txBody>
      </p:sp>
      <p:sp>
        <p:nvSpPr>
          <p:cNvPr id="14" name="Date Placeholder 3">
            <a:extLst>
              <a:ext uri="{FF2B5EF4-FFF2-40B4-BE49-F238E27FC236}">
                <a16:creationId xmlns:a16="http://schemas.microsoft.com/office/drawing/2014/main" id="{9559BBB3-8118-421F-B4E8-69B9302BFC53}"/>
              </a:ext>
            </a:extLst>
          </p:cNvPr>
          <p:cNvSpPr>
            <a:spLocks noGrp="1"/>
          </p:cNvSpPr>
          <p:nvPr>
            <p:ph type="dt" sz="half" idx="2"/>
          </p:nvPr>
        </p:nvSpPr>
        <p:spPr>
          <a:xfrm>
            <a:off x="946254" y="6361795"/>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algn="ctr"/>
            <a:r>
              <a:rPr lang="fr-FR" dirty="0"/>
              <a:t>Webinaire – 07 avril 2022 – 18h/20h</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0" name="Triangle rectangle 19">
            <a:extLst>
              <a:ext uri="{FF2B5EF4-FFF2-40B4-BE49-F238E27FC236}">
                <a16:creationId xmlns:a16="http://schemas.microsoft.com/office/drawing/2014/main" id="{1091DF81-EE49-433A-B148-2DF48AB88272}"/>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Triangle rectangle 20">
            <a:extLst>
              <a:ext uri="{FF2B5EF4-FFF2-40B4-BE49-F238E27FC236}">
                <a16:creationId xmlns:a16="http://schemas.microsoft.com/office/drawing/2014/main" id="{6B6AF4AE-F394-43BF-A09F-EDC9010E72E1}"/>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Slide Number Placeholder 5">
            <a:extLst>
              <a:ext uri="{FF2B5EF4-FFF2-40B4-BE49-F238E27FC236}">
                <a16:creationId xmlns:a16="http://schemas.microsoft.com/office/drawing/2014/main" id="{807DE5C7-DC0C-4B8A-8B9A-994D9F602B34}"/>
              </a:ext>
            </a:extLst>
          </p:cNvPr>
          <p:cNvSpPr>
            <a:spLocks noGrp="1"/>
          </p:cNvSpPr>
          <p:nvPr>
            <p:ph type="sldNum" sz="quarter" idx="4"/>
          </p:nvPr>
        </p:nvSpPr>
        <p:spPr>
          <a:xfrm>
            <a:off x="8598832" y="6361794"/>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
        <p:nvSpPr>
          <p:cNvPr id="10" name="Footer Placeholder 4">
            <a:extLst>
              <a:ext uri="{FF2B5EF4-FFF2-40B4-BE49-F238E27FC236}">
                <a16:creationId xmlns:a16="http://schemas.microsoft.com/office/drawing/2014/main" id="{57AC5D57-CF66-454D-A196-D35E3E2CC458}"/>
              </a:ext>
            </a:extLst>
          </p:cNvPr>
          <p:cNvSpPr>
            <a:spLocks noGrp="1"/>
          </p:cNvSpPr>
          <p:nvPr>
            <p:ph type="ftr" sz="quarter" idx="3"/>
          </p:nvPr>
        </p:nvSpPr>
        <p:spPr>
          <a:xfrm>
            <a:off x="3800802" y="6361794"/>
            <a:ext cx="4798030" cy="365125"/>
          </a:xfrm>
          <a:prstGeom prst="rect">
            <a:avLst/>
          </a:prstGeom>
        </p:spPr>
        <p:txBody>
          <a:bodyPr vert="horz" lIns="91440" tIns="45720" rIns="91440" bIns="45720" rtlCol="0" anchor="ctr"/>
          <a:lstStyle>
            <a:lvl1pPr algn="ctr">
              <a:defRPr lang="fr-FR" sz="1100" i="1" smtClean="0">
                <a:solidFill>
                  <a:srgbClr val="002060"/>
                </a:solidFill>
                <a:effectLst/>
              </a:defRPr>
            </a:lvl1pPr>
          </a:lstStyle>
          <a:p>
            <a:r>
              <a:rPr lang="fr-FR" b="1" dirty="0"/>
              <a:t>Mesurer la qualité de la prise en charge chirurgicale vue du patient</a:t>
            </a:r>
          </a:p>
        </p:txBody>
      </p:sp>
      <p:sp>
        <p:nvSpPr>
          <p:cNvPr id="11" name="Date Placeholder 3">
            <a:extLst>
              <a:ext uri="{FF2B5EF4-FFF2-40B4-BE49-F238E27FC236}">
                <a16:creationId xmlns:a16="http://schemas.microsoft.com/office/drawing/2014/main" id="{13F0761E-17E0-47BE-AA56-1756A730CDA9}"/>
              </a:ext>
            </a:extLst>
          </p:cNvPr>
          <p:cNvSpPr>
            <a:spLocks noGrp="1"/>
          </p:cNvSpPr>
          <p:nvPr>
            <p:ph type="dt" sz="half" idx="2"/>
          </p:nvPr>
        </p:nvSpPr>
        <p:spPr>
          <a:xfrm>
            <a:off x="946254" y="6361795"/>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algn="ctr"/>
            <a:r>
              <a:rPr lang="fr-FR" dirty="0"/>
              <a:t>Webinaire – 07 avril 2022 – 18h/20h</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dirty="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atin typeface="Arial" panose="020B0604020202020204" pitchFamily="34" charset="0"/>
                <a:cs typeface="Arial" panose="020B0604020202020204" pitchFamily="34" charset="0"/>
              </a:defRPr>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dirty="0"/>
              <a:t>Cliquez pour modifier les styles du texte du masque</a:t>
            </a:r>
          </a:p>
        </p:txBody>
      </p:sp>
      <p:sp>
        <p:nvSpPr>
          <p:cNvPr id="26" name="Triangle rectangle 25">
            <a:extLst>
              <a:ext uri="{FF2B5EF4-FFF2-40B4-BE49-F238E27FC236}">
                <a16:creationId xmlns:a16="http://schemas.microsoft.com/office/drawing/2014/main" id="{855C2331-35AD-4B1E-84FA-6DCF1E277806}"/>
              </a:ext>
            </a:extLst>
          </p:cNvPr>
          <p:cNvSpPr/>
          <p:nvPr userDrawn="1"/>
        </p:nvSpPr>
        <p:spPr>
          <a:xfrm rot="10800000" flipH="1" flipV="1">
            <a:off x="2484" y="1419224"/>
            <a:ext cx="871188"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Triangle rectangle 26">
            <a:extLst>
              <a:ext uri="{FF2B5EF4-FFF2-40B4-BE49-F238E27FC236}">
                <a16:creationId xmlns:a16="http://schemas.microsoft.com/office/drawing/2014/main" id="{EDFD58A6-013B-470B-93D0-4D0E46837069}"/>
              </a:ext>
            </a:extLst>
          </p:cNvPr>
          <p:cNvSpPr/>
          <p:nvPr userDrawn="1"/>
        </p:nvSpPr>
        <p:spPr>
          <a:xfrm rot="10800000">
            <a:off x="11227491" y="-2"/>
            <a:ext cx="964509" cy="5458691"/>
          </a:xfrm>
          <a:prstGeom prst="rtTriangle">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Slide Number Placeholder 5">
            <a:extLst>
              <a:ext uri="{FF2B5EF4-FFF2-40B4-BE49-F238E27FC236}">
                <a16:creationId xmlns:a16="http://schemas.microsoft.com/office/drawing/2014/main" id="{8192905E-11CD-4353-80A9-E1B18A31E56E}"/>
              </a:ext>
            </a:extLst>
          </p:cNvPr>
          <p:cNvSpPr>
            <a:spLocks noGrp="1"/>
          </p:cNvSpPr>
          <p:nvPr>
            <p:ph type="sldNum" sz="quarter" idx="4"/>
          </p:nvPr>
        </p:nvSpPr>
        <p:spPr>
          <a:xfrm>
            <a:off x="8598832" y="6361794"/>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sp>
        <p:nvSpPr>
          <p:cNvPr id="13" name="Footer Placeholder 4">
            <a:extLst>
              <a:ext uri="{FF2B5EF4-FFF2-40B4-BE49-F238E27FC236}">
                <a16:creationId xmlns:a16="http://schemas.microsoft.com/office/drawing/2014/main" id="{72CCEEE8-7798-4B59-B2C3-FB12C69FBF4B}"/>
              </a:ext>
            </a:extLst>
          </p:cNvPr>
          <p:cNvSpPr>
            <a:spLocks noGrp="1"/>
          </p:cNvSpPr>
          <p:nvPr>
            <p:ph type="ftr" sz="quarter" idx="3"/>
          </p:nvPr>
        </p:nvSpPr>
        <p:spPr>
          <a:xfrm>
            <a:off x="3800802" y="6361794"/>
            <a:ext cx="4798030" cy="365125"/>
          </a:xfrm>
          <a:prstGeom prst="rect">
            <a:avLst/>
          </a:prstGeom>
        </p:spPr>
        <p:txBody>
          <a:bodyPr vert="horz" lIns="91440" tIns="45720" rIns="91440" bIns="45720" rtlCol="0" anchor="ctr"/>
          <a:lstStyle>
            <a:lvl1pPr algn="ctr">
              <a:defRPr lang="fr-FR" sz="1100" i="1" smtClean="0">
                <a:solidFill>
                  <a:srgbClr val="002060"/>
                </a:solidFill>
                <a:effectLst/>
              </a:defRPr>
            </a:lvl1pPr>
          </a:lstStyle>
          <a:p>
            <a:r>
              <a:rPr lang="fr-FR" b="1" dirty="0"/>
              <a:t>Mesurer la qualité de la prise en charge chirurgicale vue du patient</a:t>
            </a:r>
          </a:p>
        </p:txBody>
      </p:sp>
      <p:sp>
        <p:nvSpPr>
          <p:cNvPr id="14" name="Date Placeholder 3">
            <a:extLst>
              <a:ext uri="{FF2B5EF4-FFF2-40B4-BE49-F238E27FC236}">
                <a16:creationId xmlns:a16="http://schemas.microsoft.com/office/drawing/2014/main" id="{46734682-43F4-4749-8DF3-5E270E580034}"/>
              </a:ext>
            </a:extLst>
          </p:cNvPr>
          <p:cNvSpPr>
            <a:spLocks noGrp="1"/>
          </p:cNvSpPr>
          <p:nvPr>
            <p:ph type="dt" sz="half" idx="10"/>
          </p:nvPr>
        </p:nvSpPr>
        <p:spPr>
          <a:xfrm>
            <a:off x="946254" y="6361795"/>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algn="ctr"/>
            <a:r>
              <a:rPr lang="fr-FR" dirty="0"/>
              <a:t>Webinaire – 07 avril 2022 – 18h/20h</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dirty="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pic>
        <p:nvPicPr>
          <p:cNvPr id="13" name="Image 12">
            <a:extLst>
              <a:ext uri="{FF2B5EF4-FFF2-40B4-BE49-F238E27FC236}">
                <a16:creationId xmlns:a16="http://schemas.microsoft.com/office/drawing/2014/main" id="{BADCAB9A-1BF2-4A3C-B9A4-034231D3F226}"/>
              </a:ext>
            </a:extLst>
          </p:cNvPr>
          <p:cNvPicPr>
            <a:picLocks noChangeAspect="1"/>
          </p:cNvPicPr>
          <p:nvPr userDrawn="1"/>
        </p:nvPicPr>
        <p:blipFill>
          <a:blip r:embed="rId15"/>
          <a:stretch>
            <a:fillRect/>
          </a:stretch>
        </p:blipFill>
        <p:spPr>
          <a:xfrm>
            <a:off x="10102737" y="6241427"/>
            <a:ext cx="772142" cy="534379"/>
          </a:xfrm>
          <a:prstGeom prst="rect">
            <a:avLst/>
          </a:prstGeom>
        </p:spPr>
      </p:pic>
      <p:sp>
        <p:nvSpPr>
          <p:cNvPr id="14" name="Slide Number Placeholder 5">
            <a:extLst>
              <a:ext uri="{FF2B5EF4-FFF2-40B4-BE49-F238E27FC236}">
                <a16:creationId xmlns:a16="http://schemas.microsoft.com/office/drawing/2014/main" id="{BF138147-5043-4C50-AC64-D81D5DAB8722}"/>
              </a:ext>
            </a:extLst>
          </p:cNvPr>
          <p:cNvSpPr>
            <a:spLocks noGrp="1"/>
          </p:cNvSpPr>
          <p:nvPr>
            <p:ph type="sldNum" sz="quarter" idx="4"/>
          </p:nvPr>
        </p:nvSpPr>
        <p:spPr>
          <a:xfrm>
            <a:off x="8598832" y="6361794"/>
            <a:ext cx="683339" cy="365125"/>
          </a:xfrm>
          <a:prstGeom prst="rect">
            <a:avLst/>
          </a:prstGeom>
        </p:spPr>
        <p:txBody>
          <a:bodyPr vert="horz" lIns="91440" tIns="45720" rIns="91440" bIns="45720" rtlCol="0" anchor="ctr"/>
          <a:lstStyle>
            <a:lvl1pPr algn="r">
              <a:defRPr sz="900" b="1">
                <a:solidFill>
                  <a:srgbClr val="004494"/>
                </a:solidFill>
              </a:defRPr>
            </a:lvl1pPr>
          </a:lstStyle>
          <a:p>
            <a:fld id="{D57F1E4F-1CFF-5643-939E-217C01CDF565}" type="slidenum">
              <a:rPr lang="en-US" smtClean="0"/>
              <a:pPr/>
              <a:t>‹N°›</a:t>
            </a:fld>
            <a:endParaRPr lang="en-US" dirty="0"/>
          </a:p>
        </p:txBody>
      </p:sp>
      <p:pic>
        <p:nvPicPr>
          <p:cNvPr id="18" name="Image 17">
            <a:extLst>
              <a:ext uri="{FF2B5EF4-FFF2-40B4-BE49-F238E27FC236}">
                <a16:creationId xmlns:a16="http://schemas.microsoft.com/office/drawing/2014/main" id="{ED97BDE0-8E34-48AC-A48C-9161CBB7759A}"/>
              </a:ext>
            </a:extLst>
          </p:cNvPr>
          <p:cNvPicPr>
            <a:picLocks noChangeAspect="1"/>
          </p:cNvPicPr>
          <p:nvPr userDrawn="1"/>
        </p:nvPicPr>
        <p:blipFill rotWithShape="1">
          <a:blip r:embed="rId16"/>
          <a:srcRect t="24889" b="24585"/>
          <a:stretch/>
        </p:blipFill>
        <p:spPr>
          <a:xfrm>
            <a:off x="10965085" y="6277169"/>
            <a:ext cx="1057626" cy="534379"/>
          </a:xfrm>
          <a:prstGeom prst="rect">
            <a:avLst/>
          </a:prstGeom>
        </p:spPr>
      </p:pic>
      <p:sp>
        <p:nvSpPr>
          <p:cNvPr id="9" name="Date Placeholder 3">
            <a:extLst>
              <a:ext uri="{FF2B5EF4-FFF2-40B4-BE49-F238E27FC236}">
                <a16:creationId xmlns:a16="http://schemas.microsoft.com/office/drawing/2014/main" id="{34D7C489-B473-43BA-80FC-77D6DF036323}"/>
              </a:ext>
            </a:extLst>
          </p:cNvPr>
          <p:cNvSpPr>
            <a:spLocks noGrp="1"/>
          </p:cNvSpPr>
          <p:nvPr>
            <p:ph type="dt" sz="half" idx="2"/>
          </p:nvPr>
        </p:nvSpPr>
        <p:spPr>
          <a:xfrm>
            <a:off x="946254" y="6361795"/>
            <a:ext cx="2646911" cy="365125"/>
          </a:xfrm>
          <a:prstGeom prst="rect">
            <a:avLst/>
          </a:prstGeom>
        </p:spPr>
        <p:txBody>
          <a:bodyPr vert="horz" lIns="91440" tIns="45720" rIns="91440" bIns="45720" rtlCol="0" anchor="ctr"/>
          <a:lstStyle>
            <a:lvl1pPr algn="r">
              <a:defRPr sz="1000">
                <a:solidFill>
                  <a:schemeClr val="tx1">
                    <a:tint val="75000"/>
                  </a:schemeClr>
                </a:solidFill>
              </a:defRPr>
            </a:lvl1pPr>
          </a:lstStyle>
          <a:p>
            <a:pPr algn="ctr"/>
            <a:r>
              <a:rPr lang="fr-FR" dirty="0"/>
              <a:t>Webinaire – 07 avril 2022 – 18h/20h</a:t>
            </a:r>
            <a:endParaRPr lang="en-US" dirty="0"/>
          </a:p>
        </p:txBody>
      </p:sp>
      <p:sp>
        <p:nvSpPr>
          <p:cNvPr id="10" name="Footer Placeholder 4">
            <a:extLst>
              <a:ext uri="{FF2B5EF4-FFF2-40B4-BE49-F238E27FC236}">
                <a16:creationId xmlns:a16="http://schemas.microsoft.com/office/drawing/2014/main" id="{0D58423A-A425-4553-9DF7-B378E96C4AEB}"/>
              </a:ext>
            </a:extLst>
          </p:cNvPr>
          <p:cNvSpPr>
            <a:spLocks noGrp="1"/>
          </p:cNvSpPr>
          <p:nvPr>
            <p:ph type="ftr" sz="quarter" idx="3"/>
          </p:nvPr>
        </p:nvSpPr>
        <p:spPr>
          <a:xfrm>
            <a:off x="3800802" y="6361794"/>
            <a:ext cx="4798030" cy="365125"/>
          </a:xfrm>
          <a:prstGeom prst="rect">
            <a:avLst/>
          </a:prstGeom>
        </p:spPr>
        <p:txBody>
          <a:bodyPr vert="horz" lIns="91440" tIns="45720" rIns="91440" bIns="45720" rtlCol="0" anchor="ctr"/>
          <a:lstStyle>
            <a:lvl1pPr algn="ctr">
              <a:defRPr lang="fr-FR" sz="1100" i="1" smtClean="0">
                <a:solidFill>
                  <a:srgbClr val="002060"/>
                </a:solidFill>
                <a:effectLst/>
              </a:defRPr>
            </a:lvl1pPr>
          </a:lstStyle>
          <a:p>
            <a:r>
              <a:rPr lang="fr-FR" b="1" dirty="0"/>
              <a:t>Mesurer la qualité de la prise en charge chirurgicale vue du patient</a:t>
            </a: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49" r:id="rId3"/>
    <p:sldLayoutId id="2147483665" r:id="rId4"/>
    <p:sldLayoutId id="2147483651" r:id="rId5"/>
    <p:sldLayoutId id="2147483666" r:id="rId6"/>
    <p:sldLayoutId id="2147483654" r:id="rId7"/>
    <p:sldLayoutId id="2147483655" r:id="rId8"/>
    <p:sldLayoutId id="2147483667" r:id="rId9"/>
    <p:sldLayoutId id="2147483657" r:id="rId10"/>
    <p:sldLayoutId id="2147483660" r:id="rId11"/>
    <p:sldLayoutId id="2147483662" r:id="rId12"/>
    <p:sldLayoutId id="2147483663" r:id="rId13"/>
  </p:sldLayoutIdLst>
  <p:hf hdr="0"/>
  <p:txStyles>
    <p:titleStyle>
      <a:lvl1pPr algn="l" defTabSz="457200" rtl="0" eaLnBrk="1" latinLnBrk="0" hangingPunct="1">
        <a:spcBef>
          <a:spcPct val="0"/>
        </a:spcBef>
        <a:buNone/>
        <a:defRPr sz="3600" kern="1200">
          <a:solidFill>
            <a:srgbClr val="004494"/>
          </a:solidFill>
          <a:latin typeface="Arial" panose="020B0604020202020204" pitchFamily="34" charset="0"/>
          <a:ea typeface="+mj-ea"/>
          <a:cs typeface="Arial" panose="020B060402020202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rgbClr val="004494"/>
        </a:buClr>
        <a:buSzPct val="80000"/>
        <a:buFont typeface="Wingdings 3" charset="2"/>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ts val="1000"/>
        </a:spcBef>
        <a:spcAft>
          <a:spcPts val="0"/>
        </a:spcAft>
        <a:buClr>
          <a:srgbClr val="97BF0D"/>
        </a:buClr>
        <a:buSzPct val="80000"/>
        <a:buFont typeface="Wingdings 3" charset="2"/>
        <a:buChar char=""/>
        <a:defRPr sz="16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ts val="1000"/>
        </a:spcBef>
        <a:spcAft>
          <a:spcPts val="0"/>
        </a:spcAft>
        <a:buClr>
          <a:srgbClr val="97BF0D"/>
        </a:buClr>
        <a:buSzPct val="80000"/>
        <a:buFont typeface="Wingdings 3" charset="2"/>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ts val="1000"/>
        </a:spcBef>
        <a:spcAft>
          <a:spcPts val="0"/>
        </a:spcAft>
        <a:buClr>
          <a:srgbClr val="97BF0D"/>
        </a:buClr>
        <a:buSzPct val="80000"/>
        <a:buFont typeface="Wingdings 3" charset="2"/>
        <a:buChar char=""/>
        <a:defRPr sz="12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ts val="1000"/>
        </a:spcBef>
        <a:spcAft>
          <a:spcPts val="0"/>
        </a:spcAft>
        <a:buClr>
          <a:srgbClr val="97BF0D"/>
        </a:buClr>
        <a:buSzPct val="80000"/>
        <a:buFont typeface="Wingdings 3" charset="2"/>
        <a:buChar char=""/>
        <a:defRPr sz="12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mailto:Caroline.bizet@sante.gouv.fr"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B5E2DB-1CA4-44CB-B06D-367327CDA584}"/>
              </a:ext>
            </a:extLst>
          </p:cNvPr>
          <p:cNvSpPr>
            <a:spLocks noGrp="1"/>
          </p:cNvSpPr>
          <p:nvPr>
            <p:ph type="ctrTitle"/>
          </p:nvPr>
        </p:nvSpPr>
        <p:spPr/>
        <p:txBody>
          <a:bodyPr/>
          <a:lstStyle/>
          <a:p>
            <a:r>
              <a:rPr lang="fr-FR" sz="3600" dirty="0"/>
              <a:t>Dispositifs en cours et  utilisations envisagées des </a:t>
            </a:r>
            <a:r>
              <a:rPr lang="fr-FR" sz="3600" dirty="0" err="1"/>
              <a:t>PREMs</a:t>
            </a:r>
            <a:r>
              <a:rPr lang="fr-FR" sz="3600" dirty="0"/>
              <a:t> et </a:t>
            </a:r>
            <a:r>
              <a:rPr lang="fr-FR" sz="3600" dirty="0" err="1"/>
              <a:t>PROMs</a:t>
            </a:r>
            <a:r>
              <a:rPr lang="fr-FR" sz="3600" dirty="0"/>
              <a:t> </a:t>
            </a:r>
          </a:p>
        </p:txBody>
      </p:sp>
      <p:sp>
        <p:nvSpPr>
          <p:cNvPr id="3" name="Sous-titre 2">
            <a:extLst>
              <a:ext uri="{FF2B5EF4-FFF2-40B4-BE49-F238E27FC236}">
                <a16:creationId xmlns:a16="http://schemas.microsoft.com/office/drawing/2014/main" id="{39C1D90D-A4BD-4EF9-AE5A-AF00D41C76CC}"/>
              </a:ext>
            </a:extLst>
          </p:cNvPr>
          <p:cNvSpPr>
            <a:spLocks noGrp="1"/>
          </p:cNvSpPr>
          <p:nvPr>
            <p:ph type="subTitle" idx="1"/>
          </p:nvPr>
        </p:nvSpPr>
        <p:spPr/>
        <p:txBody>
          <a:bodyPr/>
          <a:lstStyle/>
          <a:p>
            <a:r>
              <a:rPr lang="fr-FR" dirty="0"/>
              <a:t>Caroline Bizet , cheffe de projet à la Mission Qualité Pertinence, DGOS</a:t>
            </a:r>
          </a:p>
        </p:txBody>
      </p:sp>
      <p:sp>
        <p:nvSpPr>
          <p:cNvPr id="4" name="Espace réservé du numéro de diapositive 3">
            <a:extLst>
              <a:ext uri="{FF2B5EF4-FFF2-40B4-BE49-F238E27FC236}">
                <a16:creationId xmlns:a16="http://schemas.microsoft.com/office/drawing/2014/main" id="{FCB813E3-9F23-4F77-A0EC-53D4AB198F8F}"/>
              </a:ext>
            </a:extLst>
          </p:cNvPr>
          <p:cNvSpPr>
            <a:spLocks noGrp="1"/>
          </p:cNvSpPr>
          <p:nvPr>
            <p:ph type="sldNum" sz="quarter" idx="4"/>
          </p:nvPr>
        </p:nvSpPr>
        <p:spPr/>
        <p:txBody>
          <a:bodyPr/>
          <a:lstStyle/>
          <a:p>
            <a:fld id="{D57F1E4F-1CFF-5643-939E-217C01CDF565}" type="slidenum">
              <a:rPr lang="en-US" smtClean="0"/>
              <a:pPr/>
              <a:t>1</a:t>
            </a:fld>
            <a:endParaRPr lang="en-US" dirty="0"/>
          </a:p>
        </p:txBody>
      </p:sp>
      <p:sp>
        <p:nvSpPr>
          <p:cNvPr id="5" name="Espace réservé du pied de page 4">
            <a:extLst>
              <a:ext uri="{FF2B5EF4-FFF2-40B4-BE49-F238E27FC236}">
                <a16:creationId xmlns:a16="http://schemas.microsoft.com/office/drawing/2014/main" id="{7E0A7F47-8254-40EE-B531-A180D9640127}"/>
              </a:ext>
            </a:extLst>
          </p:cNvPr>
          <p:cNvSpPr>
            <a:spLocks noGrp="1"/>
          </p:cNvSpPr>
          <p:nvPr>
            <p:ph type="ftr" sz="quarter" idx="3"/>
          </p:nvPr>
        </p:nvSpPr>
        <p:spPr/>
        <p:txBody>
          <a:bodyPr/>
          <a:lstStyle/>
          <a:p>
            <a:r>
              <a:rPr lang="fr-FR" b="1"/>
              <a:t>Mesurer la qualité de la prise en charge chirurgicale vue du patient</a:t>
            </a:r>
            <a:endParaRPr lang="fr-FR" b="1" dirty="0"/>
          </a:p>
        </p:txBody>
      </p:sp>
      <p:sp>
        <p:nvSpPr>
          <p:cNvPr id="6" name="Espace réservé de la date 5">
            <a:extLst>
              <a:ext uri="{FF2B5EF4-FFF2-40B4-BE49-F238E27FC236}">
                <a16:creationId xmlns:a16="http://schemas.microsoft.com/office/drawing/2014/main" id="{D6562DAD-02D6-4D17-B0C7-C492C179ACF8}"/>
              </a:ext>
            </a:extLst>
          </p:cNvPr>
          <p:cNvSpPr>
            <a:spLocks noGrp="1"/>
          </p:cNvSpPr>
          <p:nvPr>
            <p:ph type="dt" sz="half" idx="2"/>
          </p:nvPr>
        </p:nvSpPr>
        <p:spPr/>
        <p:txBody>
          <a:bodyPr/>
          <a:lstStyle/>
          <a:p>
            <a:pPr algn="ctr"/>
            <a:r>
              <a:rPr lang="fr-FR"/>
              <a:t>Webinaire – 07 avril 2022 – 18h/20h</a:t>
            </a:r>
            <a:endParaRPr lang="en-US" dirty="0"/>
          </a:p>
        </p:txBody>
      </p:sp>
    </p:spTree>
    <p:extLst>
      <p:ext uri="{BB962C8B-B14F-4D97-AF65-F5344CB8AC3E}">
        <p14:creationId xmlns:p14="http://schemas.microsoft.com/office/powerpoint/2010/main" val="2017271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Enquête </a:t>
            </a:r>
            <a:r>
              <a:rPr lang="fr-FR" dirty="0" err="1"/>
              <a:t>PaRIS</a:t>
            </a:r>
            <a:r>
              <a:rPr lang="fr-FR" dirty="0"/>
              <a:t> OCDE : Les thèmes du questionnaire patient</a:t>
            </a:r>
          </a:p>
        </p:txBody>
      </p:sp>
      <p:sp>
        <p:nvSpPr>
          <p:cNvPr id="3" name="Espace réservé du contenu 2"/>
          <p:cNvSpPr>
            <a:spLocks noGrp="1"/>
          </p:cNvSpPr>
          <p:nvPr>
            <p:ph idx="1"/>
          </p:nvPr>
        </p:nvSpPr>
        <p:spPr/>
        <p:txBody>
          <a:bodyPr>
            <a:normAutofit fontScale="92500" lnSpcReduction="20000"/>
          </a:bodyPr>
          <a:lstStyle/>
          <a:p>
            <a:r>
              <a:rPr lang="fr-FR" b="1" dirty="0"/>
              <a:t>1 : L’état de santé des patients.</a:t>
            </a:r>
            <a:r>
              <a:rPr lang="fr-FR" dirty="0"/>
              <a:t> Indicateurs globaux ou plus fins (santé physique, mentale, alimentation, douleur, bien-être)</a:t>
            </a:r>
          </a:p>
          <a:p>
            <a:r>
              <a:rPr lang="fr-FR" b="1" dirty="0"/>
              <a:t>2 : Le rapport à la santé, </a:t>
            </a:r>
            <a:r>
              <a:rPr lang="fr-FR" dirty="0"/>
              <a:t>au système de soins, la capacité à prendre en charge ses soins</a:t>
            </a:r>
          </a:p>
          <a:p>
            <a:r>
              <a:rPr lang="fr-FR" b="1" dirty="0"/>
              <a:t>3 : Les soins reçus pour des maladies chroniques </a:t>
            </a:r>
            <a:r>
              <a:rPr lang="fr-FR" dirty="0"/>
              <a:t>(si le répondant en est atteint) : quel médecin coordonne les soins, y </a:t>
            </a:r>
            <a:r>
              <a:rPr lang="fr-FR" dirty="0" err="1"/>
              <a:t>a-t-il</a:t>
            </a:r>
            <a:r>
              <a:rPr lang="fr-FR" dirty="0"/>
              <a:t> un plan de soin, le patient reçoit-ils suffisamment d’informations, est-il impliqué dans les décisions, etc.</a:t>
            </a:r>
          </a:p>
          <a:p>
            <a:r>
              <a:rPr lang="fr-FR" b="1" dirty="0"/>
              <a:t>4 : L’expérience chez le médecin généraliste :</a:t>
            </a:r>
            <a:r>
              <a:rPr lang="fr-FR" dirty="0"/>
              <a:t> difficultés rencontrées ou non, utilisation du numérique, satisfaction globale.</a:t>
            </a:r>
          </a:p>
          <a:p>
            <a:r>
              <a:rPr lang="fr-FR" b="1" dirty="0"/>
              <a:t>5 : La dernière consultation :</a:t>
            </a:r>
            <a:r>
              <a:rPr lang="fr-FR" dirty="0"/>
              <a:t> comment s’est faite la prise de RDV et quel temps d’attente, le soignant </a:t>
            </a:r>
            <a:r>
              <a:rPr lang="fr-FR" dirty="0" err="1"/>
              <a:t>a-t-il</a:t>
            </a:r>
            <a:r>
              <a:rPr lang="fr-FR" dirty="0"/>
              <a:t> passé suffisamment de temps avec vous, etc.</a:t>
            </a:r>
          </a:p>
          <a:p>
            <a:r>
              <a:rPr lang="fr-FR" b="1" dirty="0"/>
              <a:t>6 : Des questions </a:t>
            </a:r>
            <a:r>
              <a:rPr lang="fr-FR" b="1" dirty="0" err="1"/>
              <a:t>socio-démographiques</a:t>
            </a:r>
            <a:endParaRPr lang="fr-FR" b="1" dirty="0"/>
          </a:p>
          <a:p>
            <a:r>
              <a:rPr lang="fr-FR" b="1" dirty="0"/>
              <a:t>7 : Des questions rajoutées par la France</a:t>
            </a:r>
            <a:r>
              <a:rPr lang="fr-FR" dirty="0"/>
              <a:t> : rôles du généraliste et des spécialistes dans les soins, bénéficiaire d’un 100% santé ou non.</a:t>
            </a:r>
          </a:p>
          <a:p>
            <a:pPr lvl="1"/>
            <a:endParaRPr lang="fr-FR" dirty="0"/>
          </a:p>
          <a:p>
            <a:endParaRPr lang="fr-FR" dirty="0"/>
          </a:p>
        </p:txBody>
      </p:sp>
    </p:spTree>
    <p:extLst>
      <p:ext uri="{BB962C8B-B14F-4D97-AF65-F5344CB8AC3E}">
        <p14:creationId xmlns:p14="http://schemas.microsoft.com/office/powerpoint/2010/main" val="592298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3" y="609600"/>
            <a:ext cx="10157443" cy="674468"/>
          </a:xfrm>
        </p:spPr>
        <p:txBody>
          <a:bodyPr>
            <a:normAutofit/>
          </a:bodyPr>
          <a:lstStyle/>
          <a:p>
            <a:r>
              <a:rPr lang="fr-FR" sz="3200" dirty="0"/>
              <a:t>3- Questionnaire PROMIS 29 – Paiement Forfait MRC</a:t>
            </a: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1419921775"/>
              </p:ext>
            </p:extLst>
          </p:nvPr>
        </p:nvGraphicFramePr>
        <p:xfrm>
          <a:off x="1187794" y="4480702"/>
          <a:ext cx="7009790" cy="1422400"/>
        </p:xfrm>
        <a:graphic>
          <a:graphicData uri="http://schemas.openxmlformats.org/drawingml/2006/table">
            <a:tbl>
              <a:tblPr/>
              <a:tblGrid>
                <a:gridCol w="7009790">
                  <a:extLst>
                    <a:ext uri="{9D8B030D-6E8A-4147-A177-3AD203B41FA5}">
                      <a16:colId xmlns:a16="http://schemas.microsoft.com/office/drawing/2014/main" val="2523152962"/>
                    </a:ext>
                  </a:extLst>
                </a:gridCol>
              </a:tblGrid>
              <a:tr h="0">
                <a:tc>
                  <a:txBody>
                    <a:bodyPr/>
                    <a:lstStyle/>
                    <a:p>
                      <a:pPr marL="0" marR="0" fontAlgn="t">
                        <a:spcBef>
                          <a:spcPts val="0"/>
                        </a:spcBef>
                        <a:spcAft>
                          <a:spcPts val="0"/>
                        </a:spcAft>
                      </a:pPr>
                      <a:r>
                        <a:rPr lang="fr-FR" sz="1200" dirty="0">
                          <a:effectLst/>
                          <a:latin typeface="Calibri Light" panose="020F0302020204030204" pitchFamily="34" charset="0"/>
                        </a:rPr>
                        <a:t>Pour les patients éligibles, % engagés dans un bilan d’inscription greffe (éléments de traçabilité dans le dossier)</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1905195315"/>
                  </a:ext>
                </a:extLst>
              </a:tr>
              <a:tr h="0">
                <a:tc>
                  <a:txBody>
                    <a:bodyPr/>
                    <a:lstStyle/>
                    <a:p>
                      <a:pPr marL="0" marR="0" fontAlgn="t">
                        <a:spcBef>
                          <a:spcPts val="0"/>
                        </a:spcBef>
                        <a:spcAft>
                          <a:spcPts val="0"/>
                        </a:spcAft>
                      </a:pPr>
                      <a:r>
                        <a:rPr lang="fr-FR" sz="1200">
                          <a:effectLst/>
                          <a:latin typeface="Calibri Light" panose="020F0302020204030204" pitchFamily="34" charset="0"/>
                        </a:rPr>
                        <a:t>Courrier au médecin traitant et Plan Personnalisé de Soins (PPS) pour au moins les 6 mois à venir</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3845230343"/>
                  </a:ext>
                </a:extLst>
              </a:tr>
              <a:tr h="0">
                <a:tc>
                  <a:txBody>
                    <a:bodyPr/>
                    <a:lstStyle/>
                    <a:p>
                      <a:pPr marL="0" marR="0" fontAlgn="t">
                        <a:spcBef>
                          <a:spcPts val="0"/>
                        </a:spcBef>
                        <a:spcAft>
                          <a:spcPts val="0"/>
                        </a:spcAft>
                      </a:pPr>
                      <a:r>
                        <a:rPr lang="fr-FR" sz="1200" dirty="0">
                          <a:effectLst/>
                          <a:latin typeface="Calibri Light" panose="020F0302020204030204" pitchFamily="34" charset="0"/>
                        </a:rPr>
                        <a:t>Taux de patients en mode de sortie greffe préemptive (exclure décès, perdu de vue, dialyse)</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1559669387"/>
                  </a:ext>
                </a:extLst>
              </a:tr>
              <a:tr h="0">
                <a:tc>
                  <a:txBody>
                    <a:bodyPr/>
                    <a:lstStyle/>
                    <a:p>
                      <a:pPr marL="0" marR="0" fontAlgn="t">
                        <a:spcBef>
                          <a:spcPts val="0"/>
                        </a:spcBef>
                        <a:spcAft>
                          <a:spcPts val="0"/>
                        </a:spcAft>
                      </a:pPr>
                      <a:r>
                        <a:rPr lang="fr-FR" sz="1200">
                          <a:effectLst/>
                          <a:latin typeface="Calibri Light" panose="020F0302020204030204" pitchFamily="34" charset="0"/>
                        </a:rPr>
                        <a:t> Evolution du DFG : % patients du stade 4a à 4b / % patients du stade 4b à 5</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3756687191"/>
                  </a:ext>
                </a:extLst>
              </a:tr>
              <a:tr h="0">
                <a:tc>
                  <a:txBody>
                    <a:bodyPr/>
                    <a:lstStyle/>
                    <a:p>
                      <a:pPr marL="0" marR="0" fontAlgn="t">
                        <a:spcBef>
                          <a:spcPts val="0"/>
                        </a:spcBef>
                        <a:spcAft>
                          <a:spcPts val="0"/>
                        </a:spcAft>
                      </a:pPr>
                      <a:r>
                        <a:rPr lang="fr-FR" sz="1200" dirty="0">
                          <a:effectLst/>
                          <a:latin typeface="Calibri Light" panose="020F0302020204030204" pitchFamily="34" charset="0"/>
                        </a:rPr>
                        <a:t>PROMIS 29 + Questions supplémentaires expérience Patient</a:t>
                      </a:r>
                    </a:p>
                  </a:txBody>
                  <a:tcPr marL="50800" marR="50800" marT="50800" marB="508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2033721264"/>
                  </a:ext>
                </a:extLst>
              </a:tr>
            </a:tbl>
          </a:graphicData>
        </a:graphic>
      </p:graphicFrame>
      <p:sp>
        <p:nvSpPr>
          <p:cNvPr id="4" name="Espace réservé du numéro de diapositive 3"/>
          <p:cNvSpPr>
            <a:spLocks noGrp="1"/>
          </p:cNvSpPr>
          <p:nvPr>
            <p:ph type="sldNum" sz="quarter" idx="4"/>
          </p:nvPr>
        </p:nvSpPr>
        <p:spPr/>
        <p:txBody>
          <a:bodyPr/>
          <a:lstStyle/>
          <a:p>
            <a:fld id="{D57F1E4F-1CFF-5643-939E-217C01CDF565}" type="slidenum">
              <a:rPr lang="en-US" smtClean="0"/>
              <a:pPr/>
              <a:t>11</a:t>
            </a:fld>
            <a:endParaRPr lang="en-US" dirty="0"/>
          </a:p>
        </p:txBody>
      </p:sp>
      <p:sp>
        <p:nvSpPr>
          <p:cNvPr id="5" name="Espace réservé du pied de page 4"/>
          <p:cNvSpPr>
            <a:spLocks noGrp="1"/>
          </p:cNvSpPr>
          <p:nvPr>
            <p:ph type="ftr" sz="quarter" idx="3"/>
          </p:nvPr>
        </p:nvSpPr>
        <p:spPr/>
        <p:txBody>
          <a:bodyPr/>
          <a:lstStyle/>
          <a:p>
            <a:r>
              <a:rPr lang="fr-FR" b="1"/>
              <a:t>Mesurer la qualité de la prise en charge chirurgicale vue du patient</a:t>
            </a:r>
            <a:endParaRPr lang="fr-FR" b="1" dirty="0"/>
          </a:p>
        </p:txBody>
      </p:sp>
      <p:sp>
        <p:nvSpPr>
          <p:cNvPr id="6" name="Espace réservé de la date 5"/>
          <p:cNvSpPr>
            <a:spLocks noGrp="1"/>
          </p:cNvSpPr>
          <p:nvPr>
            <p:ph type="dt" sz="half" idx="2"/>
          </p:nvPr>
        </p:nvSpPr>
        <p:spPr/>
        <p:txBody>
          <a:bodyPr/>
          <a:lstStyle/>
          <a:p>
            <a:pPr algn="ctr"/>
            <a:r>
              <a:rPr lang="fr-FR"/>
              <a:t>Webinaire – 07 avril 2022 – 18h/20h</a:t>
            </a:r>
            <a:endParaRPr lang="en-US" dirty="0"/>
          </a:p>
        </p:txBody>
      </p:sp>
      <p:sp>
        <p:nvSpPr>
          <p:cNvPr id="8" name="ZoneTexte 7"/>
          <p:cNvSpPr txBox="1"/>
          <p:nvPr/>
        </p:nvSpPr>
        <p:spPr>
          <a:xfrm>
            <a:off x="946254" y="2408684"/>
            <a:ext cx="10008850" cy="1477328"/>
          </a:xfrm>
          <a:prstGeom prst="rect">
            <a:avLst/>
          </a:prstGeom>
          <a:noFill/>
        </p:spPr>
        <p:txBody>
          <a:bodyPr wrap="square" rtlCol="0">
            <a:spAutoFit/>
          </a:bodyPr>
          <a:lstStyle/>
          <a:p>
            <a:r>
              <a:rPr lang="fr-FR" dirty="0"/>
              <a:t>PROMIS-29 est un des </a:t>
            </a:r>
            <a:r>
              <a:rPr lang="fr-FR" dirty="0" err="1"/>
              <a:t>PROMs</a:t>
            </a:r>
            <a:r>
              <a:rPr lang="fr-FR" dirty="0"/>
              <a:t> recommandés dans la maladie rénale chronique</a:t>
            </a:r>
          </a:p>
          <a:p>
            <a:endParaRPr lang="fr-FR" dirty="0"/>
          </a:p>
          <a:p>
            <a:r>
              <a:rPr lang="fr-FR" dirty="0"/>
              <a:t>En association avec des mesures cliniques, il permet d’évaluer la qualité des soins dans son ensemble, y compris la qualité de vie liée à la santé, et permet d’améliorer la prise en charge des patients dialysés.</a:t>
            </a:r>
          </a:p>
        </p:txBody>
      </p:sp>
      <p:sp>
        <p:nvSpPr>
          <p:cNvPr id="3" name="ZoneTexte 2"/>
          <p:cNvSpPr txBox="1"/>
          <p:nvPr/>
        </p:nvSpPr>
        <p:spPr>
          <a:xfrm>
            <a:off x="946254" y="1533603"/>
            <a:ext cx="9888522" cy="923330"/>
          </a:xfrm>
          <a:prstGeom prst="rect">
            <a:avLst/>
          </a:prstGeom>
          <a:noFill/>
        </p:spPr>
        <p:txBody>
          <a:bodyPr wrap="square" rtlCol="0">
            <a:spAutoFit/>
          </a:bodyPr>
          <a:lstStyle/>
          <a:p>
            <a:r>
              <a:rPr lang="fr-FR" dirty="0"/>
              <a:t>En France, une initiative nationale visant le paiement forfaitaire des soins de MRC envisage d’intégrer l’utilisation de PROMIS-29</a:t>
            </a:r>
          </a:p>
          <a:p>
            <a:endParaRPr lang="fr-FR" dirty="0"/>
          </a:p>
        </p:txBody>
      </p:sp>
      <p:sp>
        <p:nvSpPr>
          <p:cNvPr id="9" name="ZoneTexte 8"/>
          <p:cNvSpPr txBox="1"/>
          <p:nvPr/>
        </p:nvSpPr>
        <p:spPr>
          <a:xfrm>
            <a:off x="1187794" y="4096448"/>
            <a:ext cx="8094377" cy="369332"/>
          </a:xfrm>
          <a:prstGeom prst="rect">
            <a:avLst/>
          </a:prstGeom>
          <a:noFill/>
        </p:spPr>
        <p:txBody>
          <a:bodyPr wrap="square" rtlCol="0">
            <a:spAutoFit/>
          </a:bodyPr>
          <a:lstStyle/>
          <a:p>
            <a:r>
              <a:rPr lang="fr-FR" b="1" dirty="0"/>
              <a:t>Indicateurs pris en compte dans le calcul du forfait MRC</a:t>
            </a:r>
          </a:p>
        </p:txBody>
      </p:sp>
    </p:spTree>
    <p:extLst>
      <p:ext uri="{BB962C8B-B14F-4D97-AF65-F5344CB8AC3E}">
        <p14:creationId xmlns:p14="http://schemas.microsoft.com/office/powerpoint/2010/main" val="2588973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D57F1E4F-1CFF-5643-939E-217C01CDF565}" type="slidenum">
              <a:rPr lang="en-US" smtClean="0"/>
              <a:pPr/>
              <a:t>12</a:t>
            </a:fld>
            <a:endParaRPr lang="en-US" dirty="0"/>
          </a:p>
        </p:txBody>
      </p:sp>
      <p:sp>
        <p:nvSpPr>
          <p:cNvPr id="3" name="Espace réservé du pied de page 2"/>
          <p:cNvSpPr>
            <a:spLocks noGrp="1"/>
          </p:cNvSpPr>
          <p:nvPr>
            <p:ph type="ftr" sz="quarter" idx="3"/>
          </p:nvPr>
        </p:nvSpPr>
        <p:spPr/>
        <p:txBody>
          <a:bodyPr/>
          <a:lstStyle/>
          <a:p>
            <a:r>
              <a:rPr lang="fr-FR" b="1"/>
              <a:t>Mesurer la qualité de la prise en charge chirurgicale vue du patient</a:t>
            </a:r>
            <a:endParaRPr lang="fr-FR" b="1" dirty="0"/>
          </a:p>
        </p:txBody>
      </p:sp>
      <p:sp>
        <p:nvSpPr>
          <p:cNvPr id="4" name="Espace réservé de la date 3"/>
          <p:cNvSpPr>
            <a:spLocks noGrp="1"/>
          </p:cNvSpPr>
          <p:nvPr>
            <p:ph type="dt" sz="half" idx="2"/>
          </p:nvPr>
        </p:nvSpPr>
        <p:spPr/>
        <p:txBody>
          <a:bodyPr/>
          <a:lstStyle/>
          <a:p>
            <a:pPr algn="ctr"/>
            <a:r>
              <a:rPr lang="fr-FR"/>
              <a:t>Webinaire – 07 avril 2022 – 18h/20h</a:t>
            </a:r>
            <a:endParaRPr lang="en-US" dirty="0"/>
          </a:p>
        </p:txBody>
      </p:sp>
      <p:pic>
        <p:nvPicPr>
          <p:cNvPr id="5" name="Image 4"/>
          <p:cNvPicPr/>
          <p:nvPr/>
        </p:nvPicPr>
        <p:blipFill>
          <a:blip r:embed="rId3">
            <a:extLst>
              <a:ext uri="{28A0092B-C50C-407E-A947-70E740481C1C}">
                <a14:useLocalDpi xmlns:a14="http://schemas.microsoft.com/office/drawing/2010/main" val="0"/>
              </a:ext>
            </a:extLst>
          </a:blip>
          <a:srcRect/>
          <a:stretch>
            <a:fillRect/>
          </a:stretch>
        </p:blipFill>
        <p:spPr bwMode="auto">
          <a:xfrm>
            <a:off x="2269709" y="0"/>
            <a:ext cx="7084892" cy="7467600"/>
          </a:xfrm>
          <a:prstGeom prst="rect">
            <a:avLst/>
          </a:prstGeom>
          <a:noFill/>
        </p:spPr>
      </p:pic>
    </p:spTree>
    <p:extLst>
      <p:ext uri="{BB962C8B-B14F-4D97-AF65-F5344CB8AC3E}">
        <p14:creationId xmlns:p14="http://schemas.microsoft.com/office/powerpoint/2010/main" val="1373759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642425"/>
          </a:xfrm>
        </p:spPr>
        <p:txBody>
          <a:bodyPr>
            <a:normAutofit/>
          </a:bodyPr>
          <a:lstStyle/>
          <a:p>
            <a:r>
              <a:rPr lang="fr-FR" sz="3200" dirty="0"/>
              <a:t>Travaux HAS sur les </a:t>
            </a:r>
            <a:r>
              <a:rPr lang="fr-FR" sz="3200" dirty="0" err="1" smtClean="0"/>
              <a:t>PROMs</a:t>
            </a:r>
            <a:endParaRPr lang="fr-FR" sz="3200" dirty="0"/>
          </a:p>
        </p:txBody>
      </p:sp>
      <p:sp>
        <p:nvSpPr>
          <p:cNvPr id="3" name="Espace réservé du contenu 2"/>
          <p:cNvSpPr>
            <a:spLocks noGrp="1"/>
          </p:cNvSpPr>
          <p:nvPr>
            <p:ph idx="1"/>
          </p:nvPr>
        </p:nvSpPr>
        <p:spPr>
          <a:xfrm>
            <a:off x="677334" y="1380226"/>
            <a:ext cx="10761292" cy="4981568"/>
          </a:xfrm>
        </p:spPr>
        <p:txBody>
          <a:bodyPr>
            <a:normAutofit/>
          </a:bodyPr>
          <a:lstStyle/>
          <a:p>
            <a:pPr>
              <a:spcBef>
                <a:spcPts val="0"/>
              </a:spcBef>
            </a:pPr>
            <a:r>
              <a:rPr lang="fr-FR" sz="2000" dirty="0"/>
              <a:t>Appel à projets HAS sur la mise en œuvre de </a:t>
            </a:r>
            <a:r>
              <a:rPr lang="fr-FR" sz="2000" dirty="0" err="1" smtClean="0"/>
              <a:t>PROMs</a:t>
            </a:r>
            <a:r>
              <a:rPr lang="fr-FR" sz="2000" dirty="0" smtClean="0"/>
              <a:t> </a:t>
            </a:r>
            <a:r>
              <a:rPr lang="fr-FR" sz="2000" dirty="0"/>
              <a:t>en ville ou en établissement de santé </a:t>
            </a:r>
          </a:p>
          <a:p>
            <a:pPr lvl="1">
              <a:spcBef>
                <a:spcPts val="0"/>
              </a:spcBef>
              <a:buFont typeface="Wingdings" panose="05000000000000000000" pitchFamily="2" charset="2"/>
              <a:buChar char="v"/>
            </a:pPr>
            <a:r>
              <a:rPr lang="fr-FR" sz="1800" dirty="0"/>
              <a:t>4 projets retenus pour le déploiement de PROMS subventionnés par la HAS sur 2 ans</a:t>
            </a:r>
          </a:p>
          <a:p>
            <a:r>
              <a:rPr lang="fr-FR" sz="2000" dirty="0"/>
              <a:t>Chantier « qualité pertinence » de la STSS sur 10 parcours pathologies chroniques </a:t>
            </a:r>
          </a:p>
          <a:p>
            <a:pPr marL="400050" lvl="1" indent="0">
              <a:buNone/>
            </a:pPr>
            <a:r>
              <a:rPr lang="fr-FR" sz="1800" i="1" dirty="0"/>
              <a:t>(BPCO; maladie rénale chronique; syndrome coronarien chronique; obésité enfant et adulte; diabète de type 2; épilepsie; AVC, Cancers)</a:t>
            </a:r>
          </a:p>
          <a:p>
            <a:pPr>
              <a:buFont typeface="Wingdings" panose="05000000000000000000" pitchFamily="2" charset="2"/>
              <a:buChar char="§"/>
            </a:pPr>
            <a:r>
              <a:rPr lang="fr-FR" sz="2000" dirty="0"/>
              <a:t>Avec publication de guides d’aide à l’utilisation des </a:t>
            </a:r>
            <a:r>
              <a:rPr lang="fr-FR" sz="2000" dirty="0" err="1" smtClean="0"/>
              <a:t>PROMs</a:t>
            </a:r>
            <a:r>
              <a:rPr lang="fr-FR" sz="2000" dirty="0" smtClean="0"/>
              <a:t> </a:t>
            </a:r>
            <a:r>
              <a:rPr lang="fr-FR" sz="2000" dirty="0"/>
              <a:t>en pratique clinique courante </a:t>
            </a:r>
          </a:p>
          <a:p>
            <a:pPr>
              <a:buFont typeface="Wingdings" panose="05000000000000000000" pitchFamily="2" charset="2"/>
              <a:buChar char="§"/>
            </a:pPr>
            <a:r>
              <a:rPr lang="fr-FR" sz="2000" dirty="0"/>
              <a:t>À ce jour : BPCO; Syndrome coronarien chronique; MRC </a:t>
            </a:r>
            <a:r>
              <a:rPr lang="fr-FR" sz="1600" dirty="0"/>
              <a:t>(</a:t>
            </a:r>
            <a:r>
              <a:rPr lang="fr-FR" sz="1600" dirty="0" smtClean="0"/>
              <a:t>autres pathologies chroniques à venir)</a:t>
            </a:r>
            <a:endParaRPr lang="fr-FR" sz="2000" dirty="0">
              <a:highlight>
                <a:srgbClr val="FFFF00"/>
              </a:highlight>
            </a:endParaRPr>
          </a:p>
          <a:p>
            <a:pPr lvl="1">
              <a:buFont typeface="Wingdings" panose="05000000000000000000" pitchFamily="2" charset="2"/>
              <a:buChar char="à"/>
            </a:pPr>
            <a:r>
              <a:rPr lang="fr-FR" sz="1800" dirty="0"/>
              <a:t>Guide = outil d’aide pour faire connaître les questionnaires génériques et spécifiques existants pour chaque pathologie, et orienter le choix du questionnaire</a:t>
            </a:r>
          </a:p>
          <a:p>
            <a:r>
              <a:rPr lang="fr-FR" sz="2000" dirty="0"/>
              <a:t>Enquête nationale HAS : état des lieux des initiatives locales et régionales sur la mise en œuvre des </a:t>
            </a:r>
            <a:r>
              <a:rPr lang="fr-FR" sz="2000" dirty="0" err="1"/>
              <a:t>PROMs</a:t>
            </a:r>
            <a:r>
              <a:rPr lang="fr-FR" sz="2000" dirty="0"/>
              <a:t> en ville, établissements de santé et centres de soins (analyse en cours)</a:t>
            </a:r>
          </a:p>
          <a:p>
            <a:pPr marL="457200" lvl="1" indent="0">
              <a:buNone/>
            </a:pPr>
            <a:endParaRPr lang="fr-FR" dirty="0"/>
          </a:p>
        </p:txBody>
      </p:sp>
      <p:sp>
        <p:nvSpPr>
          <p:cNvPr id="4" name="Espace réservé du numéro de diapositive 3"/>
          <p:cNvSpPr>
            <a:spLocks noGrp="1"/>
          </p:cNvSpPr>
          <p:nvPr>
            <p:ph type="sldNum" sz="quarter" idx="4"/>
          </p:nvPr>
        </p:nvSpPr>
        <p:spPr/>
        <p:txBody>
          <a:bodyPr/>
          <a:lstStyle/>
          <a:p>
            <a:fld id="{D57F1E4F-1CFF-5643-939E-217C01CDF565}" type="slidenum">
              <a:rPr lang="en-US" smtClean="0"/>
              <a:pPr/>
              <a:t>13</a:t>
            </a:fld>
            <a:endParaRPr lang="en-US" dirty="0"/>
          </a:p>
        </p:txBody>
      </p:sp>
      <p:sp>
        <p:nvSpPr>
          <p:cNvPr id="5" name="Espace réservé du pied de page 4"/>
          <p:cNvSpPr>
            <a:spLocks noGrp="1"/>
          </p:cNvSpPr>
          <p:nvPr>
            <p:ph type="ftr" sz="quarter" idx="3"/>
          </p:nvPr>
        </p:nvSpPr>
        <p:spPr/>
        <p:txBody>
          <a:bodyPr/>
          <a:lstStyle/>
          <a:p>
            <a:r>
              <a:rPr lang="fr-FR" b="1"/>
              <a:t>Mesurer la qualité de la prise en charge chirurgicale vue du patient</a:t>
            </a:r>
            <a:endParaRPr lang="fr-FR" b="1" dirty="0"/>
          </a:p>
        </p:txBody>
      </p:sp>
      <p:sp>
        <p:nvSpPr>
          <p:cNvPr id="6" name="Espace réservé de la date 5"/>
          <p:cNvSpPr>
            <a:spLocks noGrp="1"/>
          </p:cNvSpPr>
          <p:nvPr>
            <p:ph type="dt" sz="half" idx="2"/>
          </p:nvPr>
        </p:nvSpPr>
        <p:spPr/>
        <p:txBody>
          <a:bodyPr/>
          <a:lstStyle/>
          <a:p>
            <a:pPr algn="ctr"/>
            <a:r>
              <a:rPr lang="fr-FR"/>
              <a:t>Webinaire – 07 avril 2022 – 18h/20h</a:t>
            </a:r>
            <a:endParaRPr lang="en-US" dirty="0"/>
          </a:p>
        </p:txBody>
      </p:sp>
    </p:spTree>
    <p:extLst>
      <p:ext uri="{BB962C8B-B14F-4D97-AF65-F5344CB8AC3E}">
        <p14:creationId xmlns:p14="http://schemas.microsoft.com/office/powerpoint/2010/main" val="1803275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10623270" cy="1320800"/>
          </a:xfrm>
        </p:spPr>
        <p:txBody>
          <a:bodyPr/>
          <a:lstStyle/>
          <a:p>
            <a:r>
              <a:rPr lang="fr-FR" dirty="0"/>
              <a:t>Mobilisation de </a:t>
            </a:r>
            <a:r>
              <a:rPr lang="fr-FR" dirty="0" err="1"/>
              <a:t>PREMs</a:t>
            </a:r>
            <a:r>
              <a:rPr lang="fr-FR" dirty="0"/>
              <a:t> et </a:t>
            </a:r>
            <a:r>
              <a:rPr lang="fr-FR" dirty="0" err="1"/>
              <a:t>PROMs</a:t>
            </a:r>
            <a:r>
              <a:rPr lang="fr-FR" dirty="0"/>
              <a:t>  : </a:t>
            </a:r>
          </a:p>
        </p:txBody>
      </p:sp>
      <p:sp>
        <p:nvSpPr>
          <p:cNvPr id="3" name="Espace réservé du contenu 2"/>
          <p:cNvSpPr>
            <a:spLocks noGrp="1"/>
          </p:cNvSpPr>
          <p:nvPr>
            <p:ph idx="1"/>
          </p:nvPr>
        </p:nvSpPr>
        <p:spPr>
          <a:xfrm>
            <a:off x="946254" y="1663653"/>
            <a:ext cx="10730349" cy="4880703"/>
          </a:xfrm>
        </p:spPr>
        <p:txBody>
          <a:bodyPr>
            <a:normAutofit fontScale="92500" lnSpcReduction="20000"/>
          </a:bodyPr>
          <a:lstStyle/>
          <a:p>
            <a:pPr marL="0" indent="0">
              <a:spcAft>
                <a:spcPts val="600"/>
              </a:spcAft>
              <a:buNone/>
            </a:pPr>
            <a:r>
              <a:rPr lang="fr-FR" b="1" dirty="0"/>
              <a:t>FREINS</a:t>
            </a:r>
          </a:p>
          <a:p>
            <a:pPr>
              <a:spcAft>
                <a:spcPts val="600"/>
              </a:spcAft>
            </a:pPr>
            <a:r>
              <a:rPr lang="fr-FR" dirty="0"/>
              <a:t>Réglementation RGPD </a:t>
            </a:r>
            <a:r>
              <a:rPr lang="fr-FR" dirty="0">
                <a:sym typeface="Wingdings" panose="05000000000000000000" pitchFamily="2" charset="2"/>
              </a:rPr>
              <a:t> consentement du patient à la transmission des résultats aux professionnels</a:t>
            </a:r>
            <a:endParaRPr lang="fr-FR" dirty="0"/>
          </a:p>
          <a:p>
            <a:r>
              <a:rPr lang="fr-FR" dirty="0"/>
              <a:t>Bon moment d’administration ? Bon format ?</a:t>
            </a:r>
          </a:p>
          <a:p>
            <a:r>
              <a:rPr lang="fr-FR" dirty="0"/>
              <a:t>Longueur des questionnaires (questions essentielles et bien comprises)</a:t>
            </a:r>
          </a:p>
          <a:p>
            <a:r>
              <a:rPr lang="fr-FR" dirty="0"/>
              <a:t>Multiplicité des questionnaires --&gt; perte de cohérence + </a:t>
            </a:r>
            <a:r>
              <a:rPr lang="fr-FR" dirty="0" err="1"/>
              <a:t>sursollicitation</a:t>
            </a:r>
            <a:r>
              <a:rPr lang="fr-FR" dirty="0"/>
              <a:t> du  patient</a:t>
            </a:r>
          </a:p>
          <a:p>
            <a:endParaRPr lang="fr-FR" dirty="0"/>
          </a:p>
          <a:p>
            <a:pPr marL="0" indent="0">
              <a:spcAft>
                <a:spcPts val="600"/>
              </a:spcAft>
              <a:buNone/>
            </a:pPr>
            <a:r>
              <a:rPr lang="fr-FR" b="1" dirty="0"/>
              <a:t>PRECONISATIONS</a:t>
            </a:r>
          </a:p>
          <a:p>
            <a:pPr>
              <a:spcAft>
                <a:spcPts val="600"/>
              </a:spcAft>
              <a:buFont typeface="Wingdings" panose="05000000000000000000" pitchFamily="2" charset="2"/>
              <a:buChar char="ü"/>
            </a:pPr>
            <a:r>
              <a:rPr lang="fr-FR" b="1" dirty="0"/>
              <a:t>Co-construction du dispositif avec les professionnels et pédagogie sur l’usage des résultats</a:t>
            </a:r>
          </a:p>
          <a:p>
            <a:pPr>
              <a:buFont typeface="Wingdings" panose="05000000000000000000" pitchFamily="2" charset="2"/>
              <a:buChar char="ü"/>
            </a:pPr>
            <a:r>
              <a:rPr lang="fr-FR" b="1" dirty="0"/>
              <a:t>Rex HAS  :  Démarche à mettre en œuvre par les professionnels </a:t>
            </a:r>
          </a:p>
          <a:p>
            <a:pPr marL="0" indent="0">
              <a:buNone/>
            </a:pPr>
            <a:r>
              <a:rPr lang="fr-FR" b="1" dirty="0"/>
              <a:t>	</a:t>
            </a:r>
            <a:r>
              <a:rPr lang="fr-FR" i="1" dirty="0"/>
              <a:t>identifier les objectifs poursuivis, la population cible, les modalités d’administration  (pendant le 	parcours, 	après un examen) et les conditions d’organisation du recueil (par qui, à quel moment…) </a:t>
            </a:r>
          </a:p>
          <a:p>
            <a:pPr>
              <a:buFont typeface="Wingdings" panose="05000000000000000000" pitchFamily="2" charset="2"/>
              <a:buChar char="ü"/>
            </a:pPr>
            <a:r>
              <a:rPr lang="fr-FR" b="1" dirty="0"/>
              <a:t>Information du patient par le médecin qui le suit</a:t>
            </a:r>
          </a:p>
          <a:p>
            <a:pPr>
              <a:buFont typeface="Wingdings" panose="05000000000000000000" pitchFamily="2" charset="2"/>
              <a:buChar char="ü"/>
            </a:pPr>
            <a:r>
              <a:rPr lang="fr-FR" b="1" dirty="0"/>
              <a:t>Prise en compte dans la mesure globale de la qualité des soins en complément d’autres indicateurs de mesures cliniques ou d’organisation</a:t>
            </a:r>
          </a:p>
          <a:p>
            <a:pPr marL="0" indent="0">
              <a:buNone/>
            </a:pPr>
            <a:endParaRPr lang="fr-FR" b="1" dirty="0"/>
          </a:p>
          <a:p>
            <a:pPr marL="0" indent="0">
              <a:buNone/>
            </a:pPr>
            <a:endParaRPr lang="fr-FR" dirty="0"/>
          </a:p>
          <a:p>
            <a:endParaRPr lang="fr-FR" dirty="0"/>
          </a:p>
        </p:txBody>
      </p:sp>
      <p:sp>
        <p:nvSpPr>
          <p:cNvPr id="4" name="Espace réservé du numéro de diapositive 3"/>
          <p:cNvSpPr>
            <a:spLocks noGrp="1"/>
          </p:cNvSpPr>
          <p:nvPr>
            <p:ph type="sldNum" sz="quarter" idx="4"/>
          </p:nvPr>
        </p:nvSpPr>
        <p:spPr/>
        <p:txBody>
          <a:bodyPr/>
          <a:lstStyle/>
          <a:p>
            <a:fld id="{D57F1E4F-1CFF-5643-939E-217C01CDF565}" type="slidenum">
              <a:rPr lang="en-US" smtClean="0"/>
              <a:pPr/>
              <a:t>14</a:t>
            </a:fld>
            <a:endParaRPr lang="en-US" dirty="0"/>
          </a:p>
        </p:txBody>
      </p:sp>
      <p:sp>
        <p:nvSpPr>
          <p:cNvPr id="5" name="Espace réservé du pied de page 4"/>
          <p:cNvSpPr>
            <a:spLocks noGrp="1"/>
          </p:cNvSpPr>
          <p:nvPr>
            <p:ph type="ftr" sz="quarter" idx="3"/>
          </p:nvPr>
        </p:nvSpPr>
        <p:spPr/>
        <p:txBody>
          <a:bodyPr/>
          <a:lstStyle/>
          <a:p>
            <a:r>
              <a:rPr lang="fr-FR" b="1"/>
              <a:t>Mesurer la qualité de la prise en charge chirurgicale vue du patient</a:t>
            </a:r>
            <a:endParaRPr lang="fr-FR" b="1" dirty="0"/>
          </a:p>
        </p:txBody>
      </p:sp>
      <p:sp>
        <p:nvSpPr>
          <p:cNvPr id="6" name="Espace réservé de la date 5"/>
          <p:cNvSpPr>
            <a:spLocks noGrp="1"/>
          </p:cNvSpPr>
          <p:nvPr>
            <p:ph type="dt" sz="half" idx="2"/>
          </p:nvPr>
        </p:nvSpPr>
        <p:spPr/>
        <p:txBody>
          <a:bodyPr/>
          <a:lstStyle/>
          <a:p>
            <a:pPr algn="ctr"/>
            <a:r>
              <a:rPr lang="fr-FR"/>
              <a:t>Webinaire – 07 avril 2022 – 18h/20h</a:t>
            </a:r>
            <a:endParaRPr lang="en-US" dirty="0"/>
          </a:p>
        </p:txBody>
      </p:sp>
    </p:spTree>
    <p:extLst>
      <p:ext uri="{BB962C8B-B14F-4D97-AF65-F5344CB8AC3E}">
        <p14:creationId xmlns:p14="http://schemas.microsoft.com/office/powerpoint/2010/main" val="2054850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0" dirty="0"/>
              <a:t>Merci de votre attention</a:t>
            </a:r>
          </a:p>
        </p:txBody>
      </p:sp>
      <p:sp>
        <p:nvSpPr>
          <p:cNvPr id="3" name="Espace réservé du texte 2"/>
          <p:cNvSpPr>
            <a:spLocks noGrp="1"/>
          </p:cNvSpPr>
          <p:nvPr>
            <p:ph type="body" idx="1"/>
          </p:nvPr>
        </p:nvSpPr>
        <p:spPr/>
        <p:txBody>
          <a:bodyPr/>
          <a:lstStyle/>
          <a:p>
            <a:r>
              <a:rPr lang="fr-FR" dirty="0">
                <a:hlinkClick r:id="rId2"/>
              </a:rPr>
              <a:t>caroline.bizet@sante.gouv.fr</a:t>
            </a:r>
            <a:r>
              <a:rPr lang="fr-FR" dirty="0"/>
              <a:t> </a:t>
            </a:r>
          </a:p>
        </p:txBody>
      </p:sp>
      <p:sp>
        <p:nvSpPr>
          <p:cNvPr id="4" name="Espace réservé du numéro de diapositive 3"/>
          <p:cNvSpPr>
            <a:spLocks noGrp="1"/>
          </p:cNvSpPr>
          <p:nvPr>
            <p:ph type="sldNum" sz="quarter" idx="4"/>
          </p:nvPr>
        </p:nvSpPr>
        <p:spPr/>
        <p:txBody>
          <a:bodyPr/>
          <a:lstStyle/>
          <a:p>
            <a:fld id="{D57F1E4F-1CFF-5643-939E-217C01CDF565}" type="slidenum">
              <a:rPr lang="en-US" smtClean="0"/>
              <a:pPr/>
              <a:t>15</a:t>
            </a:fld>
            <a:endParaRPr lang="en-US" dirty="0"/>
          </a:p>
        </p:txBody>
      </p:sp>
      <p:sp>
        <p:nvSpPr>
          <p:cNvPr id="5" name="Espace réservé du pied de page 4"/>
          <p:cNvSpPr>
            <a:spLocks noGrp="1"/>
          </p:cNvSpPr>
          <p:nvPr>
            <p:ph type="ftr" sz="quarter" idx="3"/>
          </p:nvPr>
        </p:nvSpPr>
        <p:spPr/>
        <p:txBody>
          <a:bodyPr/>
          <a:lstStyle/>
          <a:p>
            <a:r>
              <a:rPr lang="fr-FR" b="1"/>
              <a:t>Mesurer la qualité de la prise en charge chirurgicale vue du patient</a:t>
            </a:r>
            <a:endParaRPr lang="fr-FR" b="1" dirty="0"/>
          </a:p>
        </p:txBody>
      </p:sp>
      <p:sp>
        <p:nvSpPr>
          <p:cNvPr id="6" name="Espace réservé de la date 5"/>
          <p:cNvSpPr>
            <a:spLocks noGrp="1"/>
          </p:cNvSpPr>
          <p:nvPr>
            <p:ph type="dt" sz="half" idx="2"/>
          </p:nvPr>
        </p:nvSpPr>
        <p:spPr/>
        <p:txBody>
          <a:bodyPr/>
          <a:lstStyle/>
          <a:p>
            <a:pPr algn="ctr"/>
            <a:r>
              <a:rPr lang="fr-FR"/>
              <a:t>Webinaire – 07 avril 2022 – 18h/20h</a:t>
            </a:r>
            <a:endParaRPr lang="en-US" dirty="0"/>
          </a:p>
        </p:txBody>
      </p:sp>
    </p:spTree>
    <p:extLst>
      <p:ext uri="{BB962C8B-B14F-4D97-AF65-F5344CB8AC3E}">
        <p14:creationId xmlns:p14="http://schemas.microsoft.com/office/powerpoint/2010/main" val="1978128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Espace réservé du numéro de diapositive 3"/>
          <p:cNvSpPr>
            <a:spLocks noGrp="1"/>
          </p:cNvSpPr>
          <p:nvPr>
            <p:ph type="sldNum" sz="quarter" idx="4294967295"/>
          </p:nvPr>
        </p:nvSpPr>
        <p:spPr>
          <a:xfrm>
            <a:off x="8077200" y="6245225"/>
            <a:ext cx="2133600" cy="476250"/>
          </a:xfrm>
          <a:prstGeom prst="rect">
            <a:avLst/>
          </a:prstGeom>
          <a:noFill/>
        </p:spPr>
        <p:txBody>
          <a:bodyPr/>
          <a:lstStyle>
            <a:lvl1pPr defTabSz="873125">
              <a:spcBef>
                <a:spcPct val="20000"/>
              </a:spcBef>
              <a:buBlip>
                <a:blip r:embed="rId3"/>
              </a:buBlip>
              <a:defRPr sz="2100">
                <a:solidFill>
                  <a:schemeClr val="tx1"/>
                </a:solidFill>
                <a:latin typeface="Arial" panose="020B0604020202020204" pitchFamily="34" charset="0"/>
              </a:defRPr>
            </a:lvl1pPr>
            <a:lvl2pPr marL="742950" indent="-285750" defTabSz="873125">
              <a:spcBef>
                <a:spcPct val="20000"/>
              </a:spcBef>
              <a:buClr>
                <a:srgbClr val="0047B6"/>
              </a:buClr>
              <a:buSzPct val="80000"/>
              <a:buFont typeface="Wingdings" panose="05000000000000000000" pitchFamily="2" charset="2"/>
              <a:buChar char="l"/>
              <a:defRPr>
                <a:solidFill>
                  <a:schemeClr val="tx1"/>
                </a:solidFill>
                <a:latin typeface="Arial" panose="020B0604020202020204" pitchFamily="34" charset="0"/>
              </a:defRPr>
            </a:lvl2pPr>
            <a:lvl3pPr marL="1143000" indent="-228600" defTabSz="873125">
              <a:spcBef>
                <a:spcPct val="20000"/>
              </a:spcBef>
              <a:buClr>
                <a:srgbClr val="0047B6"/>
              </a:buClr>
              <a:buFont typeface="Wingdings" panose="05000000000000000000" pitchFamily="2" charset="2"/>
              <a:buChar char="§"/>
              <a:defRPr sz="1600">
                <a:solidFill>
                  <a:schemeClr val="tx1"/>
                </a:solidFill>
                <a:latin typeface="Arial" panose="020B0604020202020204" pitchFamily="34" charset="0"/>
              </a:defRPr>
            </a:lvl3pPr>
            <a:lvl4pPr marL="1600200" indent="-228600" defTabSz="873125">
              <a:spcBef>
                <a:spcPct val="20000"/>
              </a:spcBef>
              <a:buClr>
                <a:srgbClr val="0047B6"/>
              </a:buClr>
              <a:buFont typeface="Arial" panose="020B0604020202020204" pitchFamily="34" charset="0"/>
              <a:buChar char="–"/>
              <a:defRPr sz="1400">
                <a:solidFill>
                  <a:schemeClr val="tx1"/>
                </a:solidFill>
                <a:latin typeface="Arial" panose="020B0604020202020204" pitchFamily="34" charset="0"/>
              </a:defRPr>
            </a:lvl4pPr>
            <a:lvl5pPr marL="2057400" indent="-228600" defTabSz="873125">
              <a:spcBef>
                <a:spcPct val="20000"/>
              </a:spcBef>
              <a:buChar char="»"/>
              <a:defRPr>
                <a:solidFill>
                  <a:schemeClr val="tx1"/>
                </a:solidFill>
                <a:latin typeface="Franklin Gothic Book" pitchFamily="34" charset="0"/>
              </a:defRPr>
            </a:lvl5pPr>
            <a:lvl6pPr marL="2514600" indent="-228600" defTabSz="873125" eaLnBrk="0" fontAlgn="base" hangingPunct="0">
              <a:spcBef>
                <a:spcPct val="20000"/>
              </a:spcBef>
              <a:spcAft>
                <a:spcPct val="0"/>
              </a:spcAft>
              <a:buChar char="»"/>
              <a:defRPr>
                <a:solidFill>
                  <a:schemeClr val="tx1"/>
                </a:solidFill>
                <a:latin typeface="Franklin Gothic Book" pitchFamily="34" charset="0"/>
              </a:defRPr>
            </a:lvl6pPr>
            <a:lvl7pPr marL="2971800" indent="-228600" defTabSz="873125" eaLnBrk="0" fontAlgn="base" hangingPunct="0">
              <a:spcBef>
                <a:spcPct val="20000"/>
              </a:spcBef>
              <a:spcAft>
                <a:spcPct val="0"/>
              </a:spcAft>
              <a:buChar char="»"/>
              <a:defRPr>
                <a:solidFill>
                  <a:schemeClr val="tx1"/>
                </a:solidFill>
                <a:latin typeface="Franklin Gothic Book" pitchFamily="34" charset="0"/>
              </a:defRPr>
            </a:lvl7pPr>
            <a:lvl8pPr marL="3429000" indent="-228600" defTabSz="873125" eaLnBrk="0" fontAlgn="base" hangingPunct="0">
              <a:spcBef>
                <a:spcPct val="20000"/>
              </a:spcBef>
              <a:spcAft>
                <a:spcPct val="0"/>
              </a:spcAft>
              <a:buChar char="»"/>
              <a:defRPr>
                <a:solidFill>
                  <a:schemeClr val="tx1"/>
                </a:solidFill>
                <a:latin typeface="Franklin Gothic Book" pitchFamily="34" charset="0"/>
              </a:defRPr>
            </a:lvl8pPr>
            <a:lvl9pPr marL="3886200" indent="-228600" defTabSz="873125" eaLnBrk="0" fontAlgn="base" hangingPunct="0">
              <a:spcBef>
                <a:spcPct val="20000"/>
              </a:spcBef>
              <a:spcAft>
                <a:spcPct val="0"/>
              </a:spcAft>
              <a:buChar char="»"/>
              <a:defRPr>
                <a:solidFill>
                  <a:schemeClr val="tx1"/>
                </a:solidFill>
                <a:latin typeface="Franklin Gothic Book" pitchFamily="34" charset="0"/>
              </a:defRPr>
            </a:lvl9pPr>
          </a:lstStyle>
          <a:p>
            <a:pPr>
              <a:spcBef>
                <a:spcPct val="0"/>
              </a:spcBef>
              <a:buFontTx/>
              <a:buNone/>
            </a:pPr>
            <a:fld id="{33573D74-2B40-4219-A76C-3A7A74CD8A78}" type="slidenum">
              <a:rPr lang="fr-FR" altLang="fr-FR" sz="900">
                <a:solidFill>
                  <a:srgbClr val="ADA59D"/>
                </a:solidFill>
              </a:rPr>
              <a:pPr>
                <a:spcBef>
                  <a:spcPct val="0"/>
                </a:spcBef>
                <a:buFontTx/>
                <a:buNone/>
              </a:pPr>
              <a:t>2</a:t>
            </a:fld>
            <a:endParaRPr lang="fr-FR" altLang="fr-FR" sz="900">
              <a:solidFill>
                <a:srgbClr val="ADA59D"/>
              </a:solidFill>
            </a:endParaRPr>
          </a:p>
        </p:txBody>
      </p:sp>
      <p:sp>
        <p:nvSpPr>
          <p:cNvPr id="20483" name="Titre 1"/>
          <p:cNvSpPr txBox="1">
            <a:spLocks/>
          </p:cNvSpPr>
          <p:nvPr/>
        </p:nvSpPr>
        <p:spPr bwMode="gray">
          <a:xfrm>
            <a:off x="3889231" y="5912471"/>
            <a:ext cx="6128038" cy="420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endParaRPr lang="fr-FR" altLang="fr-FR" dirty="0">
              <a:solidFill>
                <a:schemeClr val="tx2"/>
              </a:solidFill>
            </a:endParaRPr>
          </a:p>
          <a:p>
            <a:r>
              <a:rPr lang="fr-FR" altLang="fr-FR" dirty="0">
                <a:solidFill>
                  <a:srgbClr val="0047B6"/>
                </a:solidFill>
              </a:rPr>
              <a:t>Les « composantes » de la qualité</a:t>
            </a:r>
            <a:endParaRPr lang="fr-FR" altLang="fr-FR" sz="2800" dirty="0">
              <a:solidFill>
                <a:srgbClr val="0047B6"/>
              </a:solidFill>
            </a:endParaRPr>
          </a:p>
        </p:txBody>
      </p:sp>
      <p:sp>
        <p:nvSpPr>
          <p:cNvPr id="20484" name="Rectangle à coins arrondis 5"/>
          <p:cNvSpPr>
            <a:spLocks noChangeArrowheads="1"/>
          </p:cNvSpPr>
          <p:nvPr/>
        </p:nvSpPr>
        <p:spPr bwMode="auto">
          <a:xfrm>
            <a:off x="2309813" y="2214564"/>
            <a:ext cx="2857500" cy="642937"/>
          </a:xfrm>
          <a:prstGeom prst="roundRect">
            <a:avLst>
              <a:gd name="adj" fmla="val 16667"/>
            </a:avLst>
          </a:prstGeom>
          <a:solidFill>
            <a:schemeClr val="accent2">
              <a:lumMod val="60000"/>
              <a:lumOff val="40000"/>
            </a:schemeClr>
          </a:solidFill>
          <a:ln w="9525" algn="ctr">
            <a:solidFill>
              <a:schemeClr val="tx1"/>
            </a:solidFill>
            <a:round/>
            <a:headEnd/>
            <a:tailEnd/>
          </a:ln>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r>
              <a:rPr lang="fr-FR" altLang="fr-FR">
                <a:solidFill>
                  <a:schemeClr val="bg1"/>
                </a:solidFill>
              </a:rPr>
              <a:t>Qualité attendue</a:t>
            </a:r>
          </a:p>
        </p:txBody>
      </p:sp>
      <p:sp>
        <p:nvSpPr>
          <p:cNvPr id="20485" name="Rectangle à coins arrondis 6"/>
          <p:cNvSpPr>
            <a:spLocks noChangeArrowheads="1"/>
          </p:cNvSpPr>
          <p:nvPr/>
        </p:nvSpPr>
        <p:spPr bwMode="auto">
          <a:xfrm>
            <a:off x="2595563" y="4500564"/>
            <a:ext cx="2857500" cy="642937"/>
          </a:xfrm>
          <a:prstGeom prst="roundRect">
            <a:avLst>
              <a:gd name="adj" fmla="val 16667"/>
            </a:avLst>
          </a:prstGeom>
          <a:solidFill>
            <a:schemeClr val="accent2">
              <a:lumMod val="60000"/>
              <a:lumOff val="40000"/>
            </a:schemeClr>
          </a:solidFill>
          <a:ln w="9525" algn="ctr">
            <a:solidFill>
              <a:schemeClr val="tx1"/>
            </a:solidFill>
            <a:round/>
            <a:headEnd/>
            <a:tailEnd/>
          </a:ln>
        </p:spPr>
        <p:txBody>
          <a:bodyPr/>
          <a:lstStyle/>
          <a:p>
            <a:pPr algn="ctr"/>
            <a:r>
              <a:rPr lang="fr-FR" altLang="fr-FR" sz="2400">
                <a:solidFill>
                  <a:schemeClr val="bg1"/>
                </a:solidFill>
                <a:latin typeface="Arial" panose="020B0604020202020204" pitchFamily="34" charset="0"/>
              </a:rPr>
              <a:t>Qualité perçue</a:t>
            </a:r>
          </a:p>
        </p:txBody>
      </p:sp>
      <p:sp>
        <p:nvSpPr>
          <p:cNvPr id="20486" name="Rectangle à coins arrondis 7"/>
          <p:cNvSpPr>
            <a:spLocks noChangeArrowheads="1"/>
          </p:cNvSpPr>
          <p:nvPr/>
        </p:nvSpPr>
        <p:spPr bwMode="auto">
          <a:xfrm>
            <a:off x="6953250" y="2214564"/>
            <a:ext cx="2857500" cy="642937"/>
          </a:xfrm>
          <a:prstGeom prst="roundRect">
            <a:avLst>
              <a:gd name="adj" fmla="val 16667"/>
            </a:avLst>
          </a:prstGeom>
          <a:solidFill>
            <a:srgbClr val="FFC000"/>
          </a:solidFill>
          <a:ln w="9525" algn="ctr">
            <a:solidFill>
              <a:schemeClr val="tx1"/>
            </a:solidFill>
            <a:round/>
            <a:headEnd/>
            <a:tailEnd/>
          </a:ln>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r>
              <a:rPr lang="fr-FR" altLang="fr-FR"/>
              <a:t>Qualité prévue</a:t>
            </a:r>
          </a:p>
        </p:txBody>
      </p:sp>
      <p:sp>
        <p:nvSpPr>
          <p:cNvPr id="20487" name="Rectangle à coins arrondis 8"/>
          <p:cNvSpPr>
            <a:spLocks noChangeArrowheads="1"/>
          </p:cNvSpPr>
          <p:nvPr/>
        </p:nvSpPr>
        <p:spPr bwMode="auto">
          <a:xfrm>
            <a:off x="6810375" y="4357689"/>
            <a:ext cx="2857500" cy="642937"/>
          </a:xfrm>
          <a:prstGeom prst="roundRect">
            <a:avLst>
              <a:gd name="adj" fmla="val 16667"/>
            </a:avLst>
          </a:prstGeom>
          <a:solidFill>
            <a:srgbClr val="FFC000"/>
          </a:solidFill>
          <a:ln w="9525" algn="ctr">
            <a:solidFill>
              <a:schemeClr val="tx1"/>
            </a:solidFill>
            <a:round/>
            <a:headEnd/>
            <a:tailEnd/>
          </a:ln>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r>
              <a:rPr lang="fr-FR" altLang="fr-FR" dirty="0"/>
              <a:t>Qualité délivrée</a:t>
            </a:r>
          </a:p>
        </p:txBody>
      </p:sp>
      <p:sp>
        <p:nvSpPr>
          <p:cNvPr id="10" name="Double flèche horizontale 9"/>
          <p:cNvSpPr/>
          <p:nvPr/>
        </p:nvSpPr>
        <p:spPr bwMode="auto">
          <a:xfrm>
            <a:off x="5381625" y="2071688"/>
            <a:ext cx="1214438" cy="285750"/>
          </a:xfrm>
          <a:prstGeom prst="leftRightArrow">
            <a:avLst/>
          </a:prstGeom>
          <a:solidFill>
            <a:schemeClr val="bg1">
              <a:lumMod val="75000"/>
            </a:schemeClr>
          </a:solidFill>
          <a:ln w="9525" cap="flat" cmpd="sng" algn="ctr">
            <a:solidFill>
              <a:schemeClr val="bg1">
                <a:lumMod val="75000"/>
              </a:schemeClr>
            </a:solidFill>
            <a:prstDash val="solid"/>
            <a:round/>
            <a:headEnd type="none" w="med" len="med"/>
            <a:tailEnd type="none" w="med" len="med"/>
          </a:ln>
          <a:effectLst/>
        </p:spPr>
        <p:txBody>
          <a:bodyPr/>
          <a:lstStyle/>
          <a:p>
            <a:pPr>
              <a:defRPr/>
            </a:pPr>
            <a:endParaRPr lang="fr-FR"/>
          </a:p>
        </p:txBody>
      </p:sp>
      <p:sp>
        <p:nvSpPr>
          <p:cNvPr id="11" name="Double flèche horizontale 10"/>
          <p:cNvSpPr/>
          <p:nvPr/>
        </p:nvSpPr>
        <p:spPr bwMode="auto">
          <a:xfrm>
            <a:off x="5524500" y="5000625"/>
            <a:ext cx="1214438" cy="285750"/>
          </a:xfrm>
          <a:prstGeom prst="leftRightArrow">
            <a:avLst/>
          </a:prstGeom>
          <a:solidFill>
            <a:schemeClr val="bg1">
              <a:lumMod val="75000"/>
            </a:schemeClr>
          </a:solidFill>
          <a:ln w="9525" cap="flat" cmpd="sng" algn="ctr">
            <a:solidFill>
              <a:schemeClr val="bg1">
                <a:lumMod val="75000"/>
              </a:schemeClr>
            </a:solidFill>
            <a:prstDash val="solid"/>
            <a:round/>
            <a:headEnd type="none" w="med" len="med"/>
            <a:tailEnd type="none" w="med" len="med"/>
          </a:ln>
          <a:effectLst/>
        </p:spPr>
        <p:txBody>
          <a:bodyPr/>
          <a:lstStyle/>
          <a:p>
            <a:pPr>
              <a:defRPr/>
            </a:pPr>
            <a:endParaRPr lang="fr-FR"/>
          </a:p>
        </p:txBody>
      </p:sp>
      <p:sp>
        <p:nvSpPr>
          <p:cNvPr id="12" name="Double flèche horizontale 11"/>
          <p:cNvSpPr/>
          <p:nvPr/>
        </p:nvSpPr>
        <p:spPr bwMode="auto">
          <a:xfrm rot="5400000">
            <a:off x="9132095" y="3536157"/>
            <a:ext cx="1214437" cy="285750"/>
          </a:xfrm>
          <a:prstGeom prst="leftRightArrow">
            <a:avLst/>
          </a:prstGeom>
          <a:solidFill>
            <a:schemeClr val="bg1">
              <a:lumMod val="75000"/>
            </a:schemeClr>
          </a:solidFill>
          <a:ln w="9525" cap="flat" cmpd="sng" algn="ctr">
            <a:solidFill>
              <a:schemeClr val="bg1">
                <a:lumMod val="75000"/>
              </a:schemeClr>
            </a:solidFill>
            <a:prstDash val="solid"/>
            <a:round/>
            <a:headEnd type="none" w="med" len="med"/>
            <a:tailEnd type="none" w="med" len="med"/>
          </a:ln>
          <a:effectLst/>
        </p:spPr>
        <p:txBody>
          <a:bodyPr/>
          <a:lstStyle/>
          <a:p>
            <a:pPr>
              <a:defRPr/>
            </a:pPr>
            <a:endParaRPr lang="fr-FR"/>
          </a:p>
        </p:txBody>
      </p:sp>
      <p:sp>
        <p:nvSpPr>
          <p:cNvPr id="13" name="Double flèche horizontale 12"/>
          <p:cNvSpPr/>
          <p:nvPr/>
        </p:nvSpPr>
        <p:spPr bwMode="auto">
          <a:xfrm rot="16200000">
            <a:off x="1988345" y="3679032"/>
            <a:ext cx="1214437" cy="285750"/>
          </a:xfrm>
          <a:prstGeom prst="leftRightArrow">
            <a:avLst/>
          </a:prstGeom>
          <a:solidFill>
            <a:schemeClr val="bg1">
              <a:lumMod val="75000"/>
            </a:schemeClr>
          </a:solidFill>
          <a:ln w="9525" cap="flat" cmpd="sng" algn="ctr">
            <a:solidFill>
              <a:schemeClr val="bg1">
                <a:lumMod val="75000"/>
              </a:schemeClr>
            </a:solidFill>
            <a:prstDash val="solid"/>
            <a:round/>
            <a:headEnd type="none" w="med" len="med"/>
            <a:tailEnd type="none" w="med" len="med"/>
          </a:ln>
          <a:effectLst/>
        </p:spPr>
        <p:txBody>
          <a:bodyPr/>
          <a:lstStyle/>
          <a:p>
            <a:pPr>
              <a:defRPr/>
            </a:pPr>
            <a:endParaRPr lang="fr-FR"/>
          </a:p>
        </p:txBody>
      </p:sp>
      <p:sp>
        <p:nvSpPr>
          <p:cNvPr id="20492" name="ZoneTexte 15"/>
          <p:cNvSpPr txBox="1">
            <a:spLocks noChangeArrowheads="1"/>
          </p:cNvSpPr>
          <p:nvPr/>
        </p:nvSpPr>
        <p:spPr bwMode="auto">
          <a:xfrm>
            <a:off x="1524000" y="3429001"/>
            <a:ext cx="2286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r>
              <a:rPr lang="fr-FR" altLang="fr-FR" sz="2000" b="1">
                <a:solidFill>
                  <a:srgbClr val="877C6C"/>
                </a:solidFill>
              </a:rPr>
              <a:t>Écart de satisfaction</a:t>
            </a:r>
          </a:p>
        </p:txBody>
      </p:sp>
      <p:sp>
        <p:nvSpPr>
          <p:cNvPr id="20493" name="ZoneTexte 16"/>
          <p:cNvSpPr txBox="1">
            <a:spLocks noChangeArrowheads="1"/>
          </p:cNvSpPr>
          <p:nvPr/>
        </p:nvSpPr>
        <p:spPr bwMode="auto">
          <a:xfrm>
            <a:off x="5053013" y="5214939"/>
            <a:ext cx="2286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r>
              <a:rPr lang="fr-FR" altLang="fr-FR" sz="2000" b="1">
                <a:solidFill>
                  <a:srgbClr val="877C6C"/>
                </a:solidFill>
              </a:rPr>
              <a:t>Écart de de perception</a:t>
            </a:r>
          </a:p>
        </p:txBody>
      </p:sp>
      <p:sp>
        <p:nvSpPr>
          <p:cNvPr id="20494" name="ZoneTexte 17"/>
          <p:cNvSpPr txBox="1">
            <a:spLocks noChangeArrowheads="1"/>
          </p:cNvSpPr>
          <p:nvPr/>
        </p:nvSpPr>
        <p:spPr bwMode="auto">
          <a:xfrm>
            <a:off x="4872038" y="1354139"/>
            <a:ext cx="2286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r>
              <a:rPr lang="fr-FR" altLang="fr-FR" sz="2000" b="1">
                <a:solidFill>
                  <a:srgbClr val="877C6C"/>
                </a:solidFill>
              </a:rPr>
              <a:t>Écart de conception</a:t>
            </a:r>
          </a:p>
        </p:txBody>
      </p:sp>
      <p:sp>
        <p:nvSpPr>
          <p:cNvPr id="20495" name="ZoneTexte 18"/>
          <p:cNvSpPr txBox="1">
            <a:spLocks noChangeArrowheads="1"/>
          </p:cNvSpPr>
          <p:nvPr/>
        </p:nvSpPr>
        <p:spPr bwMode="auto">
          <a:xfrm>
            <a:off x="8688388" y="3284539"/>
            <a:ext cx="2286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r>
              <a:rPr lang="fr-FR" altLang="fr-FR" sz="2000" b="1">
                <a:solidFill>
                  <a:srgbClr val="877C6C"/>
                </a:solidFill>
              </a:rPr>
              <a:t>Écart de délivrance</a:t>
            </a:r>
          </a:p>
        </p:txBody>
      </p:sp>
      <p:sp>
        <p:nvSpPr>
          <p:cNvPr id="501775" name="AutoShape 15"/>
          <p:cNvSpPr>
            <a:spLocks noChangeArrowheads="1"/>
          </p:cNvSpPr>
          <p:nvPr/>
        </p:nvSpPr>
        <p:spPr bwMode="auto">
          <a:xfrm>
            <a:off x="3216275" y="2924175"/>
            <a:ext cx="1727200" cy="1511300"/>
          </a:xfrm>
          <a:prstGeom prst="sun">
            <a:avLst>
              <a:gd name="adj" fmla="val 25000"/>
            </a:avLst>
          </a:prstGeom>
          <a:solidFill>
            <a:srgbClr val="00B050"/>
          </a:solidFill>
          <a:ln w="9525">
            <a:solidFill>
              <a:schemeClr val="tx1"/>
            </a:solidFill>
            <a:miter lim="800000"/>
            <a:headEnd/>
            <a:tailEnd/>
          </a:ln>
          <a:effec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r>
              <a:rPr lang="fr-FR" altLang="fr-FR" sz="2000" dirty="0"/>
              <a:t>Ecoute </a:t>
            </a:r>
          </a:p>
          <a:p>
            <a:pPr algn="ctr"/>
            <a:r>
              <a:rPr lang="fr-FR" altLang="fr-FR" sz="2000" dirty="0"/>
              <a:t>patient</a:t>
            </a:r>
          </a:p>
        </p:txBody>
      </p:sp>
      <p:sp>
        <p:nvSpPr>
          <p:cNvPr id="501776" name="Text Box 16"/>
          <p:cNvSpPr txBox="1">
            <a:spLocks noChangeArrowheads="1"/>
          </p:cNvSpPr>
          <p:nvPr/>
        </p:nvSpPr>
        <p:spPr bwMode="auto">
          <a:xfrm>
            <a:off x="7248526" y="3213100"/>
            <a:ext cx="1800225" cy="1016000"/>
          </a:xfrm>
          <a:prstGeom prst="rect">
            <a:avLst/>
          </a:prstGeom>
          <a:noFill/>
          <a:ln w="9525">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spcBef>
                <a:spcPct val="50000"/>
              </a:spcBef>
            </a:pPr>
            <a:r>
              <a:rPr lang="fr-FR" altLang="fr-FR" sz="2000">
                <a:solidFill>
                  <a:srgbClr val="C00000"/>
                </a:solidFill>
              </a:rPr>
              <a:t>Recherche conformité (performance)</a:t>
            </a:r>
          </a:p>
        </p:txBody>
      </p:sp>
      <p:sp>
        <p:nvSpPr>
          <p:cNvPr id="501777" name="Flèche droite 28"/>
          <p:cNvSpPr>
            <a:spLocks noChangeArrowheads="1"/>
          </p:cNvSpPr>
          <p:nvPr/>
        </p:nvSpPr>
        <p:spPr bwMode="auto">
          <a:xfrm rot="2684633">
            <a:off x="549302" y="1191900"/>
            <a:ext cx="1944688" cy="923925"/>
          </a:xfrm>
          <a:prstGeom prst="rightArrow">
            <a:avLst>
              <a:gd name="adj1" fmla="val 50000"/>
              <a:gd name="adj2" fmla="val 63144"/>
            </a:avLst>
          </a:prstGeom>
          <a:solidFill>
            <a:schemeClr val="bg1"/>
          </a:solidFill>
          <a:ln w="9525" algn="ctr">
            <a:solidFill>
              <a:schemeClr val="tx1"/>
            </a:solidFill>
            <a:round/>
            <a:headEnd/>
            <a:tailEnd/>
          </a:ln>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fr-FR" altLang="fr-FR" sz="1400" dirty="0"/>
              <a:t>Théorique et descriptive</a:t>
            </a:r>
          </a:p>
        </p:txBody>
      </p:sp>
      <p:sp>
        <p:nvSpPr>
          <p:cNvPr id="501778" name="Flèche gauche 25"/>
          <p:cNvSpPr>
            <a:spLocks noChangeArrowheads="1"/>
          </p:cNvSpPr>
          <p:nvPr/>
        </p:nvSpPr>
        <p:spPr bwMode="auto">
          <a:xfrm rot="-3019806">
            <a:off x="9534418" y="1057489"/>
            <a:ext cx="1793875" cy="957263"/>
          </a:xfrm>
          <a:prstGeom prst="leftArrow">
            <a:avLst>
              <a:gd name="adj1" fmla="val 50000"/>
              <a:gd name="adj2" fmla="val 61563"/>
            </a:avLst>
          </a:prstGeom>
          <a:solidFill>
            <a:schemeClr val="bg1"/>
          </a:solidFill>
          <a:ln w="9525" algn="ctr">
            <a:solidFill>
              <a:schemeClr val="tx1"/>
            </a:solidFill>
            <a:round/>
            <a:headEnd/>
            <a:tailEnd/>
          </a:ln>
        </p:spPr>
        <p:txBody>
          <a:bodyPr anchor="ctr" anchorCtr="1"/>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fr-FR" altLang="fr-FR" sz="1600" dirty="0" err="1"/>
              <a:t>Procédurée</a:t>
            </a:r>
            <a:endParaRPr lang="fr-FR" altLang="fr-FR" sz="1600" dirty="0"/>
          </a:p>
        </p:txBody>
      </p:sp>
      <p:sp>
        <p:nvSpPr>
          <p:cNvPr id="501779" name="Flèche droite 29"/>
          <p:cNvSpPr>
            <a:spLocks noChangeArrowheads="1"/>
          </p:cNvSpPr>
          <p:nvPr/>
        </p:nvSpPr>
        <p:spPr bwMode="auto">
          <a:xfrm rot="-2820699">
            <a:off x="1162845" y="5107279"/>
            <a:ext cx="1684337" cy="1182687"/>
          </a:xfrm>
          <a:prstGeom prst="rightArrow">
            <a:avLst>
              <a:gd name="adj1" fmla="val 50000"/>
              <a:gd name="adj2" fmla="val 51171"/>
            </a:avLst>
          </a:prstGeom>
          <a:solidFill>
            <a:schemeClr val="bg1"/>
          </a:solidFill>
          <a:ln w="9525" algn="ctr">
            <a:solidFill>
              <a:schemeClr val="tx1"/>
            </a:solidFill>
            <a:round/>
            <a:headEnd/>
            <a:tailEnd/>
          </a:ln>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fr-FR" altLang="fr-FR" sz="1800" dirty="0"/>
              <a:t>Subjective mesurable</a:t>
            </a:r>
          </a:p>
        </p:txBody>
      </p:sp>
      <p:sp>
        <p:nvSpPr>
          <p:cNvPr id="501780" name="Flèche gauche 26"/>
          <p:cNvSpPr>
            <a:spLocks noChangeArrowheads="1"/>
          </p:cNvSpPr>
          <p:nvPr/>
        </p:nvSpPr>
        <p:spPr bwMode="auto">
          <a:xfrm rot="2390095">
            <a:off x="9489695" y="5031326"/>
            <a:ext cx="1944688" cy="1008063"/>
          </a:xfrm>
          <a:prstGeom prst="leftArrow">
            <a:avLst>
              <a:gd name="adj1" fmla="val 50000"/>
              <a:gd name="adj2" fmla="val 59205"/>
            </a:avLst>
          </a:prstGeom>
          <a:solidFill>
            <a:schemeClr val="bg1"/>
          </a:solidFill>
          <a:ln w="9525" algn="ctr">
            <a:solidFill>
              <a:schemeClr val="tx1"/>
            </a:solidFill>
            <a:round/>
            <a:headEnd/>
            <a:tailEnd/>
          </a:ln>
        </p:spPr>
        <p:txBody>
          <a:bodyPr anchor="ctr" anchorCtr="1"/>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r>
              <a:rPr lang="fr-FR" altLang="fr-FR" sz="1600" dirty="0"/>
              <a:t>Quantifiable</a:t>
            </a:r>
          </a:p>
        </p:txBody>
      </p:sp>
      <p:sp>
        <p:nvSpPr>
          <p:cNvPr id="22" name="Nuage 21"/>
          <p:cNvSpPr/>
          <p:nvPr/>
        </p:nvSpPr>
        <p:spPr bwMode="auto">
          <a:xfrm>
            <a:off x="2452688" y="1387969"/>
            <a:ext cx="2644945" cy="826594"/>
          </a:xfrm>
          <a:prstGeom prst="cloud">
            <a:avLst/>
          </a:prstGeom>
          <a:solidFill>
            <a:schemeClr val="bg1">
              <a:lumMod val="75000"/>
            </a:schemeClr>
          </a:solidFill>
          <a:ln w="9525" cap="flat" cmpd="sng" algn="ctr">
            <a:solidFill>
              <a:schemeClr val="bg1">
                <a:lumMod val="75000"/>
              </a:schemeClr>
            </a:solidFill>
            <a:prstDash val="solid"/>
            <a:round/>
            <a:headEnd type="none" w="med" len="med"/>
            <a:tailEnd type="none" w="med" len="med"/>
          </a:ln>
          <a:effec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defRPr/>
            </a:pPr>
            <a:r>
              <a:rPr lang="fr-FR" altLang="fr-FR" sz="1800" dirty="0"/>
              <a:t>Point de vue des patients</a:t>
            </a:r>
          </a:p>
        </p:txBody>
      </p:sp>
      <p:sp>
        <p:nvSpPr>
          <p:cNvPr id="24" name="ZoneTexte 23"/>
          <p:cNvSpPr txBox="1"/>
          <p:nvPr/>
        </p:nvSpPr>
        <p:spPr>
          <a:xfrm>
            <a:off x="1809751" y="6376986"/>
            <a:ext cx="7929562" cy="307975"/>
          </a:xfrm>
          <a:prstGeom prst="rect">
            <a:avLst/>
          </a:prstGeom>
          <a:noFill/>
        </p:spPr>
        <p:txBody>
          <a:bodyPr>
            <a:spAutoFit/>
          </a:bodyPr>
          <a:lstStyle/>
          <a:p>
            <a:pPr algn="ctr">
              <a:defRPr/>
            </a:pPr>
            <a:r>
              <a:rPr lang="fr-FR" sz="1400" b="1" i="1" u="sng" dirty="0">
                <a:solidFill>
                  <a:schemeClr val="accent1">
                    <a:lumMod val="50000"/>
                  </a:schemeClr>
                </a:solidFill>
                <a:latin typeface="Arial" charset="0"/>
              </a:rPr>
              <a:t>Schématisation de la qualité dans le domaine de la santé source AFNOR</a:t>
            </a:r>
          </a:p>
        </p:txBody>
      </p:sp>
      <p:sp>
        <p:nvSpPr>
          <p:cNvPr id="25" name="Nuage 24"/>
          <p:cNvSpPr/>
          <p:nvPr/>
        </p:nvSpPr>
        <p:spPr bwMode="auto">
          <a:xfrm>
            <a:off x="6781511" y="1320869"/>
            <a:ext cx="3100677" cy="900518"/>
          </a:xfrm>
          <a:prstGeom prst="cloud">
            <a:avLst/>
          </a:prstGeom>
          <a:solidFill>
            <a:schemeClr val="bg1">
              <a:lumMod val="75000"/>
            </a:schemeClr>
          </a:solidFill>
          <a:ln w="9525" cap="flat" cmpd="sng" algn="ctr">
            <a:solidFill>
              <a:schemeClr val="bg1">
                <a:lumMod val="75000"/>
              </a:schemeClr>
            </a:solidFill>
            <a:prstDash val="solid"/>
            <a:round/>
            <a:headEnd type="none" w="med" len="med"/>
            <a:tailEnd type="none" w="med" len="med"/>
          </a:ln>
          <a:effectLst/>
        </p:spPr>
        <p:txBody>
          <a:bodyPr/>
          <a:lstStyle/>
          <a:p>
            <a:pPr algn="ctr">
              <a:defRPr/>
            </a:pPr>
            <a:r>
              <a:rPr lang="fr-FR" dirty="0">
                <a:latin typeface="Arial" charset="0"/>
              </a:rPr>
              <a:t>Point de vue des professionnels/ES</a:t>
            </a:r>
          </a:p>
        </p:txBody>
      </p:sp>
      <p:sp>
        <p:nvSpPr>
          <p:cNvPr id="26" name="Titre 1"/>
          <p:cNvSpPr txBox="1">
            <a:spLocks/>
          </p:cNvSpPr>
          <p:nvPr/>
        </p:nvSpPr>
        <p:spPr>
          <a:xfrm>
            <a:off x="2005013" y="387281"/>
            <a:ext cx="8596668" cy="609600"/>
          </a:xfrm>
          <a:prstGeom prst="rect">
            <a:avLst/>
          </a:prstGeom>
        </p:spPr>
        <p:txBody>
          <a:bodyPr>
            <a:normAutofit fontScale="97500" lnSpcReduction="10000"/>
          </a:bodyPr>
          <a:lstStyle>
            <a:lvl1pPr algn="l" defTabSz="457200" rtl="0" eaLnBrk="1" latinLnBrk="0" hangingPunct="1">
              <a:spcBef>
                <a:spcPct val="0"/>
              </a:spcBef>
              <a:buNone/>
              <a:defRPr sz="3600" kern="1200">
                <a:solidFill>
                  <a:srgbClr val="004494"/>
                </a:solidFill>
                <a:latin typeface="Arial" panose="020B0604020202020204" pitchFamily="34" charset="0"/>
                <a:ea typeface="+mj-ea"/>
                <a:cs typeface="Arial" panose="020B060402020202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dirty="0"/>
              <a:t>Mesurer la qualité : de quoi parle-t-on ?</a:t>
            </a:r>
          </a:p>
        </p:txBody>
      </p:sp>
    </p:spTree>
    <p:extLst>
      <p:ext uri="{BB962C8B-B14F-4D97-AF65-F5344CB8AC3E}">
        <p14:creationId xmlns:p14="http://schemas.microsoft.com/office/powerpoint/2010/main" val="18557265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ppt_x"/>
                                          </p:val>
                                        </p:tav>
                                        <p:tav tm="100000">
                                          <p:val>
                                            <p:strVal val="#ppt_x"/>
                                          </p:val>
                                        </p:tav>
                                      </p:tavLst>
                                    </p:anim>
                                    <p:anim calcmode="lin" valueType="num">
                                      <p:cBhvr additive="base">
                                        <p:cTn id="1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177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177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0178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0177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0177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017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75" grpId="0" animBg="1"/>
      <p:bldP spid="501776" grpId="0" animBg="1"/>
      <p:bldP spid="501777" grpId="0" animBg="1"/>
      <p:bldP spid="501778" grpId="0" animBg="1"/>
      <p:bldP spid="501779" grpId="0" animBg="1"/>
      <p:bldP spid="501780" grpId="0" animBg="1"/>
      <p:bldP spid="22" grpId="0" animBg="1"/>
      <p:bldP spid="2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6498" y="460999"/>
            <a:ext cx="10905066" cy="772055"/>
          </a:xfrm>
        </p:spPr>
        <p:txBody>
          <a:bodyPr>
            <a:normAutofit/>
          </a:bodyPr>
          <a:lstStyle/>
          <a:p>
            <a:r>
              <a:rPr lang="fr-FR" dirty="0"/>
              <a:t>Mesurer la qualité perçue : quels résultats attendre ?</a:t>
            </a:r>
          </a:p>
        </p:txBody>
      </p:sp>
      <p:sp>
        <p:nvSpPr>
          <p:cNvPr id="4" name="Espace réservé du numéro de diapositive 3"/>
          <p:cNvSpPr>
            <a:spLocks noGrp="1"/>
          </p:cNvSpPr>
          <p:nvPr>
            <p:ph type="sldNum" sz="quarter" idx="4"/>
          </p:nvPr>
        </p:nvSpPr>
        <p:spPr/>
        <p:txBody>
          <a:bodyPr/>
          <a:lstStyle/>
          <a:p>
            <a:fld id="{D57F1E4F-1CFF-5643-939E-217C01CDF565}" type="slidenum">
              <a:rPr lang="en-US" smtClean="0"/>
              <a:pPr/>
              <a:t>3</a:t>
            </a:fld>
            <a:endParaRPr lang="en-US" dirty="0"/>
          </a:p>
        </p:txBody>
      </p:sp>
      <p:sp>
        <p:nvSpPr>
          <p:cNvPr id="5" name="Espace réservé du pied de page 4"/>
          <p:cNvSpPr>
            <a:spLocks noGrp="1"/>
          </p:cNvSpPr>
          <p:nvPr>
            <p:ph type="ftr" sz="quarter" idx="3"/>
          </p:nvPr>
        </p:nvSpPr>
        <p:spPr/>
        <p:txBody>
          <a:bodyPr/>
          <a:lstStyle/>
          <a:p>
            <a:r>
              <a:rPr lang="fr-FR" b="1"/>
              <a:t>Mesurer la qualité de la prise en charge chirurgicale vue du patient</a:t>
            </a:r>
            <a:endParaRPr lang="fr-FR" b="1" dirty="0"/>
          </a:p>
        </p:txBody>
      </p:sp>
      <p:sp>
        <p:nvSpPr>
          <p:cNvPr id="6" name="Espace réservé de la date 5"/>
          <p:cNvSpPr>
            <a:spLocks noGrp="1"/>
          </p:cNvSpPr>
          <p:nvPr>
            <p:ph type="dt" sz="half" idx="2"/>
          </p:nvPr>
        </p:nvSpPr>
        <p:spPr/>
        <p:txBody>
          <a:bodyPr/>
          <a:lstStyle/>
          <a:p>
            <a:pPr algn="ctr"/>
            <a:r>
              <a:rPr lang="fr-FR"/>
              <a:t>Webinaire – 07 avril 2022 – 18h/20h</a:t>
            </a:r>
            <a:endParaRPr lang="en-US" dirty="0"/>
          </a:p>
        </p:txBody>
      </p:sp>
      <p:graphicFrame>
        <p:nvGraphicFramePr>
          <p:cNvPr id="8" name="Diagramme 7"/>
          <p:cNvGraphicFramePr/>
          <p:nvPr>
            <p:extLst>
              <p:ext uri="{D42A27DB-BD31-4B8C-83A1-F6EECF244321}">
                <p14:modId xmlns:p14="http://schemas.microsoft.com/office/powerpoint/2010/main" val="40224238"/>
              </p:ext>
            </p:extLst>
          </p:nvPr>
        </p:nvGraphicFramePr>
        <p:xfrm>
          <a:off x="-7116" y="1233054"/>
          <a:ext cx="6640946"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Plaque 8"/>
          <p:cNvSpPr/>
          <p:nvPr/>
        </p:nvSpPr>
        <p:spPr>
          <a:xfrm>
            <a:off x="953465" y="1496292"/>
            <a:ext cx="659719" cy="3408218"/>
          </a:xfrm>
          <a:prstGeom prst="bevel">
            <a:avLst/>
          </a:prstGeom>
        </p:spPr>
        <p:style>
          <a:lnRef idx="2">
            <a:schemeClr val="accent2"/>
          </a:lnRef>
          <a:fillRef idx="1">
            <a:schemeClr val="lt1"/>
          </a:fillRef>
          <a:effectRef idx="0">
            <a:schemeClr val="accent2"/>
          </a:effectRef>
          <a:fontRef idx="minor">
            <a:schemeClr val="dk1"/>
          </a:fontRef>
        </p:style>
        <p:txBody>
          <a:bodyPr vert="vert270" rtlCol="0" anchor="ctr"/>
          <a:lstStyle/>
          <a:p>
            <a:pPr algn="ctr"/>
            <a:r>
              <a:rPr lang="fr-FR" dirty="0">
                <a:solidFill>
                  <a:srgbClr val="002060"/>
                </a:solidFill>
              </a:rPr>
              <a:t>Individuel</a:t>
            </a:r>
          </a:p>
        </p:txBody>
      </p:sp>
      <p:sp>
        <p:nvSpPr>
          <p:cNvPr id="10" name="Plaque 9"/>
          <p:cNvSpPr/>
          <p:nvPr/>
        </p:nvSpPr>
        <p:spPr>
          <a:xfrm>
            <a:off x="934974" y="4904510"/>
            <a:ext cx="659719" cy="1457284"/>
          </a:xfrm>
          <a:prstGeom prst="bevel">
            <a:avLst/>
          </a:prstGeom>
        </p:spPr>
        <p:style>
          <a:lnRef idx="2">
            <a:schemeClr val="accent2"/>
          </a:lnRef>
          <a:fillRef idx="1">
            <a:schemeClr val="lt1"/>
          </a:fillRef>
          <a:effectRef idx="0">
            <a:schemeClr val="accent2"/>
          </a:effectRef>
          <a:fontRef idx="minor">
            <a:schemeClr val="dk1"/>
          </a:fontRef>
        </p:style>
        <p:txBody>
          <a:bodyPr vert="vert270" rtlCol="0" anchor="ctr"/>
          <a:lstStyle/>
          <a:p>
            <a:pPr algn="ctr"/>
            <a:r>
              <a:rPr lang="fr-FR" dirty="0">
                <a:solidFill>
                  <a:srgbClr val="002060"/>
                </a:solidFill>
              </a:rPr>
              <a:t>Collectif</a:t>
            </a:r>
          </a:p>
        </p:txBody>
      </p:sp>
      <p:sp>
        <p:nvSpPr>
          <p:cNvPr id="11" name="Pentagone 10"/>
          <p:cNvSpPr/>
          <p:nvPr/>
        </p:nvSpPr>
        <p:spPr>
          <a:xfrm>
            <a:off x="4946073" y="1717964"/>
            <a:ext cx="5680363" cy="1274618"/>
          </a:xfrm>
          <a:prstGeom prst="homePlat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fr-FR" dirty="0"/>
              <a:t>meilleure compréhension de la maladie et des symptômes, aide à identifier leurs symptômes les plus importants et à mieux les communiquer</a:t>
            </a:r>
          </a:p>
          <a:p>
            <a:pPr algn="ctr"/>
            <a:endParaRPr lang="fr-FR" dirty="0"/>
          </a:p>
        </p:txBody>
      </p:sp>
      <p:sp>
        <p:nvSpPr>
          <p:cNvPr id="12" name="Pentagone 11"/>
          <p:cNvSpPr/>
          <p:nvPr/>
        </p:nvSpPr>
        <p:spPr>
          <a:xfrm>
            <a:off x="4946072" y="3066980"/>
            <a:ext cx="5680363" cy="1670474"/>
          </a:xfrm>
          <a:prstGeom prst="homePlat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fr-FR" dirty="0"/>
              <a:t>les professionnels identifient plus précocement ou davantage de symptômes, mettent en place un suivi plus efficace et proposent des prises en charge plus adaptées</a:t>
            </a:r>
          </a:p>
        </p:txBody>
      </p:sp>
      <p:sp>
        <p:nvSpPr>
          <p:cNvPr id="13" name="Pentagone 12"/>
          <p:cNvSpPr/>
          <p:nvPr/>
        </p:nvSpPr>
        <p:spPr>
          <a:xfrm>
            <a:off x="4946071" y="4826508"/>
            <a:ext cx="5680363" cy="1535286"/>
          </a:xfrm>
          <a:prstGeom prst="homePlate">
            <a:avLst/>
          </a:prstGeom>
          <a:solidFill>
            <a:schemeClr val="accent2">
              <a:lumMod val="50000"/>
            </a:schemeClr>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fr-FR" dirty="0"/>
              <a:t>peut aider les organisations de santé à s’améliorer sur les dimensions, comme la communication avec les patients, la réactivité des équipes, la prise en charge de la douleur…</a:t>
            </a:r>
          </a:p>
        </p:txBody>
      </p:sp>
    </p:spTree>
    <p:extLst>
      <p:ext uri="{BB962C8B-B14F-4D97-AF65-F5344CB8AC3E}">
        <p14:creationId xmlns:p14="http://schemas.microsoft.com/office/powerpoint/2010/main" val="1316577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3" y="609600"/>
            <a:ext cx="10669539" cy="1320800"/>
          </a:xfrm>
        </p:spPr>
        <p:txBody>
          <a:bodyPr/>
          <a:lstStyle/>
          <a:p>
            <a:r>
              <a:rPr lang="fr-FR" dirty="0"/>
              <a:t>Mesurer la qualité perçue : quelles orientations ?</a:t>
            </a:r>
          </a:p>
        </p:txBody>
      </p:sp>
      <p:sp>
        <p:nvSpPr>
          <p:cNvPr id="3" name="Espace réservé du contenu 2"/>
          <p:cNvSpPr>
            <a:spLocks noGrp="1"/>
          </p:cNvSpPr>
          <p:nvPr>
            <p:ph idx="1"/>
          </p:nvPr>
        </p:nvSpPr>
        <p:spPr>
          <a:xfrm>
            <a:off x="806108" y="1687738"/>
            <a:ext cx="10411988" cy="4674056"/>
          </a:xfrm>
        </p:spPr>
        <p:txBody>
          <a:bodyPr>
            <a:normAutofit/>
          </a:bodyPr>
          <a:lstStyle/>
          <a:p>
            <a:r>
              <a:rPr lang="fr-FR" b="1" dirty="0"/>
              <a:t>Rappel</a:t>
            </a:r>
            <a:r>
              <a:rPr lang="fr-FR" dirty="0"/>
              <a:t> : 3 types des mesures évaluent la qualité des soins perçue par les patients avec des outils distincts : </a:t>
            </a:r>
          </a:p>
          <a:p>
            <a:pPr lvl="1">
              <a:spcBef>
                <a:spcPts val="0"/>
              </a:spcBef>
              <a:buFont typeface="Wingdings" panose="05000000000000000000" pitchFamily="2" charset="2"/>
              <a:buChar char="v"/>
            </a:pPr>
            <a:r>
              <a:rPr lang="fr-FR" b="1" dirty="0"/>
              <a:t>Patient-</a:t>
            </a:r>
            <a:r>
              <a:rPr lang="fr-FR" b="1" dirty="0" err="1"/>
              <a:t>Reported</a:t>
            </a:r>
            <a:r>
              <a:rPr lang="fr-FR" b="1" dirty="0"/>
              <a:t> </a:t>
            </a:r>
            <a:r>
              <a:rPr lang="fr-FR" b="1" dirty="0" err="1"/>
              <a:t>Outcome</a:t>
            </a:r>
            <a:r>
              <a:rPr lang="fr-FR" b="1" dirty="0"/>
              <a:t> </a:t>
            </a:r>
            <a:r>
              <a:rPr lang="fr-FR" b="1" dirty="0" err="1"/>
              <a:t>Measures</a:t>
            </a:r>
            <a:r>
              <a:rPr lang="fr-FR" b="1" dirty="0"/>
              <a:t> (</a:t>
            </a:r>
            <a:r>
              <a:rPr lang="fr-FR" b="1" dirty="0" err="1"/>
              <a:t>PROMs</a:t>
            </a:r>
            <a:r>
              <a:rPr lang="fr-FR" b="1" dirty="0"/>
              <a:t>) </a:t>
            </a:r>
            <a:r>
              <a:rPr lang="fr-FR" dirty="0"/>
              <a:t>pour le résultat des soins, </a:t>
            </a:r>
          </a:p>
          <a:p>
            <a:pPr lvl="1">
              <a:spcBef>
                <a:spcPts val="0"/>
              </a:spcBef>
              <a:buFont typeface="Wingdings" panose="05000000000000000000" pitchFamily="2" charset="2"/>
              <a:buChar char="v"/>
            </a:pPr>
            <a:r>
              <a:rPr lang="fr-FR" b="1" dirty="0"/>
              <a:t>Patient-</a:t>
            </a:r>
            <a:r>
              <a:rPr lang="fr-FR" b="1" dirty="0" err="1"/>
              <a:t>Reported</a:t>
            </a:r>
            <a:r>
              <a:rPr lang="fr-FR" b="1" dirty="0"/>
              <a:t> Expérience </a:t>
            </a:r>
            <a:r>
              <a:rPr lang="fr-FR" b="1" dirty="0" err="1"/>
              <a:t>Measures</a:t>
            </a:r>
            <a:r>
              <a:rPr lang="fr-FR" b="1" dirty="0"/>
              <a:t> (</a:t>
            </a:r>
            <a:r>
              <a:rPr lang="fr-FR" b="1" dirty="0" err="1"/>
              <a:t>PREMs</a:t>
            </a:r>
            <a:r>
              <a:rPr lang="fr-FR" b="1" dirty="0"/>
              <a:t>) </a:t>
            </a:r>
            <a:r>
              <a:rPr lang="fr-FR" dirty="0"/>
              <a:t>pour l’expérience des soins, </a:t>
            </a:r>
          </a:p>
          <a:p>
            <a:pPr lvl="1">
              <a:spcBef>
                <a:spcPts val="0"/>
              </a:spcBef>
              <a:buFont typeface="Wingdings" panose="05000000000000000000" pitchFamily="2" charset="2"/>
              <a:buChar char="v"/>
            </a:pPr>
            <a:r>
              <a:rPr lang="fr-FR" b="1" dirty="0"/>
              <a:t>Les questionnaires de satisfaction </a:t>
            </a:r>
            <a:r>
              <a:rPr lang="fr-FR" dirty="0"/>
              <a:t>des patients pour la réponse à leurs attentes</a:t>
            </a:r>
          </a:p>
          <a:p>
            <a:pPr lvl="1"/>
            <a:endParaRPr lang="fr-FR" dirty="0"/>
          </a:p>
          <a:p>
            <a:r>
              <a:rPr lang="fr-FR" dirty="0"/>
              <a:t>Depuis 2011, dispositif annuel national de </a:t>
            </a:r>
            <a:r>
              <a:rPr lang="fr-FR" b="1" dirty="0"/>
              <a:t>mesure en continu de la satisfaction des patients</a:t>
            </a:r>
            <a:r>
              <a:rPr lang="fr-FR" dirty="0"/>
              <a:t> dans les établissements avec l’enquête </a:t>
            </a:r>
            <a:r>
              <a:rPr lang="fr-FR" dirty="0" err="1"/>
              <a:t>Saphora</a:t>
            </a:r>
            <a:r>
              <a:rPr lang="fr-FR" dirty="0"/>
              <a:t>, portée par le Ministère, puis e-SATIS, pilotée par la Haute autorité de santé (HAS), sur les patients hospitalisés plus de 48h (en MCO, chirurgie ambulatoire et SSR) , </a:t>
            </a:r>
          </a:p>
          <a:p>
            <a:endParaRPr lang="fr-FR" dirty="0"/>
          </a:p>
          <a:p>
            <a:r>
              <a:rPr lang="fr-FR" dirty="0"/>
              <a:t>Dans le cadre de Ma santé 2022, la DGOS a défini une politique visant au développement de l’usage des </a:t>
            </a:r>
            <a:r>
              <a:rPr lang="fr-FR" b="1" dirty="0" err="1"/>
              <a:t>PROMs</a:t>
            </a:r>
            <a:r>
              <a:rPr lang="fr-FR" dirty="0"/>
              <a:t> et </a:t>
            </a:r>
            <a:r>
              <a:rPr lang="fr-FR" b="1" dirty="0" err="1"/>
              <a:t>PREMs</a:t>
            </a:r>
            <a:r>
              <a:rPr lang="fr-FR" dirty="0"/>
              <a:t> dans le système de santé, incluant la santé perçue et la qualité de vie</a:t>
            </a:r>
          </a:p>
          <a:p>
            <a:endParaRPr lang="fr-FR" dirty="0"/>
          </a:p>
        </p:txBody>
      </p:sp>
      <p:sp>
        <p:nvSpPr>
          <p:cNvPr id="4" name="Espace réservé du numéro de diapositive 3"/>
          <p:cNvSpPr>
            <a:spLocks noGrp="1"/>
          </p:cNvSpPr>
          <p:nvPr>
            <p:ph type="sldNum" sz="quarter" idx="4"/>
          </p:nvPr>
        </p:nvSpPr>
        <p:spPr/>
        <p:txBody>
          <a:bodyPr/>
          <a:lstStyle/>
          <a:p>
            <a:fld id="{D57F1E4F-1CFF-5643-939E-217C01CDF565}" type="slidenum">
              <a:rPr lang="en-US" smtClean="0"/>
              <a:pPr/>
              <a:t>4</a:t>
            </a:fld>
            <a:endParaRPr lang="en-US" dirty="0"/>
          </a:p>
        </p:txBody>
      </p:sp>
      <p:sp>
        <p:nvSpPr>
          <p:cNvPr id="5" name="Espace réservé du pied de page 4"/>
          <p:cNvSpPr>
            <a:spLocks noGrp="1"/>
          </p:cNvSpPr>
          <p:nvPr>
            <p:ph type="ftr" sz="quarter" idx="3"/>
          </p:nvPr>
        </p:nvSpPr>
        <p:spPr/>
        <p:txBody>
          <a:bodyPr/>
          <a:lstStyle/>
          <a:p>
            <a:r>
              <a:rPr lang="fr-FR" b="1"/>
              <a:t>Mesurer la qualité de la prise en charge chirurgicale vue du patient</a:t>
            </a:r>
            <a:endParaRPr lang="fr-FR" b="1" dirty="0"/>
          </a:p>
        </p:txBody>
      </p:sp>
      <p:sp>
        <p:nvSpPr>
          <p:cNvPr id="6" name="Espace réservé de la date 5"/>
          <p:cNvSpPr>
            <a:spLocks noGrp="1"/>
          </p:cNvSpPr>
          <p:nvPr>
            <p:ph type="dt" sz="half" idx="2"/>
          </p:nvPr>
        </p:nvSpPr>
        <p:spPr/>
        <p:txBody>
          <a:bodyPr/>
          <a:lstStyle/>
          <a:p>
            <a:pPr algn="ctr"/>
            <a:r>
              <a:rPr lang="fr-FR"/>
              <a:t>Webinaire – 07 avril 2022 – 18h/20h</a:t>
            </a:r>
            <a:endParaRPr lang="en-US" dirty="0"/>
          </a:p>
        </p:txBody>
      </p:sp>
    </p:spTree>
    <p:extLst>
      <p:ext uri="{BB962C8B-B14F-4D97-AF65-F5344CB8AC3E}">
        <p14:creationId xmlns:p14="http://schemas.microsoft.com/office/powerpoint/2010/main" val="341348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10295466" cy="709749"/>
          </a:xfrm>
        </p:spPr>
        <p:txBody>
          <a:bodyPr/>
          <a:lstStyle/>
          <a:p>
            <a:r>
              <a:rPr lang="fr-FR" dirty="0"/>
              <a:t>Dispositifs mobilisant des </a:t>
            </a:r>
            <a:r>
              <a:rPr lang="fr-FR" dirty="0" err="1"/>
              <a:t>PREMs-PROMs</a:t>
            </a:r>
            <a:endParaRPr lang="fr-FR" dirty="0"/>
          </a:p>
        </p:txBody>
      </p:sp>
      <p:sp>
        <p:nvSpPr>
          <p:cNvPr id="3" name="Espace réservé du contenu 2"/>
          <p:cNvSpPr>
            <a:spLocks noGrp="1"/>
          </p:cNvSpPr>
          <p:nvPr>
            <p:ph idx="1"/>
          </p:nvPr>
        </p:nvSpPr>
        <p:spPr>
          <a:xfrm>
            <a:off x="946254" y="1606407"/>
            <a:ext cx="10026546" cy="4755387"/>
          </a:xfrm>
        </p:spPr>
        <p:txBody>
          <a:bodyPr>
            <a:normAutofit/>
          </a:bodyPr>
          <a:lstStyle/>
          <a:p>
            <a:r>
              <a:rPr lang="fr-FR" sz="2400" dirty="0"/>
              <a:t>Paiement à l’épisode de soins (EDS) pour trois chirurgies : </a:t>
            </a:r>
          </a:p>
          <a:p>
            <a:pPr lvl="1">
              <a:spcBef>
                <a:spcPts val="0"/>
              </a:spcBef>
              <a:buFont typeface="Wingdings" panose="05000000000000000000" pitchFamily="2" charset="2"/>
              <a:buChar char="v"/>
            </a:pPr>
            <a:r>
              <a:rPr lang="fr-FR" b="1" dirty="0"/>
              <a:t>Prothèse de hanche, </a:t>
            </a:r>
          </a:p>
          <a:p>
            <a:pPr lvl="1">
              <a:spcBef>
                <a:spcPts val="0"/>
              </a:spcBef>
              <a:buFont typeface="Wingdings" panose="05000000000000000000" pitchFamily="2" charset="2"/>
              <a:buChar char="v"/>
            </a:pPr>
            <a:r>
              <a:rPr lang="fr-FR" b="1" dirty="0"/>
              <a:t>Prothèse de genou, </a:t>
            </a:r>
          </a:p>
          <a:p>
            <a:pPr lvl="1">
              <a:spcBef>
                <a:spcPts val="0"/>
              </a:spcBef>
              <a:buFont typeface="Wingdings" panose="05000000000000000000" pitchFamily="2" charset="2"/>
              <a:buChar char="v"/>
            </a:pPr>
            <a:r>
              <a:rPr lang="fr-FR" b="1" dirty="0"/>
              <a:t>colectomie pour cancer du côlon</a:t>
            </a:r>
          </a:p>
          <a:p>
            <a:r>
              <a:rPr lang="fr-FR" sz="2400" dirty="0"/>
              <a:t>Incitation à la prise en charge partagée (IPEP), avec l’intéressement des groupements de professionnels de santé, pour favoriser la coordination des soins</a:t>
            </a:r>
          </a:p>
          <a:p>
            <a:r>
              <a:rPr lang="fr-FR" sz="2400" dirty="0"/>
              <a:t>Paiement forfaitaire : équipe de professionnels de santé en ville (PEPS)</a:t>
            </a:r>
          </a:p>
          <a:p>
            <a:r>
              <a:rPr lang="fr-FR" sz="2400" dirty="0"/>
              <a:t>Projet  Paris OCDE (</a:t>
            </a:r>
            <a:r>
              <a:rPr lang="fr-FR" sz="2400" i="1" dirty="0"/>
              <a:t>Patient-</a:t>
            </a:r>
            <a:r>
              <a:rPr lang="fr-FR" sz="2400" i="1" dirty="0" err="1"/>
              <a:t>Reported</a:t>
            </a:r>
            <a:r>
              <a:rPr lang="fr-FR" sz="2400" i="1" dirty="0"/>
              <a:t> </a:t>
            </a:r>
            <a:r>
              <a:rPr lang="fr-FR" sz="2400" i="1" dirty="0" err="1"/>
              <a:t>Indicators</a:t>
            </a:r>
            <a:r>
              <a:rPr lang="fr-FR" sz="2400" i="1" dirty="0"/>
              <a:t> Survey) </a:t>
            </a:r>
          </a:p>
          <a:p>
            <a:r>
              <a:rPr lang="fr-FR" sz="2400" dirty="0"/>
              <a:t>Questionnaire PROMIS 29 – Paiement Forfait MRC</a:t>
            </a:r>
            <a:endParaRPr lang="fr-FR" sz="2400" dirty="0">
              <a:solidFill>
                <a:srgbClr val="C00000"/>
              </a:solidFill>
            </a:endParaRPr>
          </a:p>
        </p:txBody>
      </p:sp>
      <p:sp>
        <p:nvSpPr>
          <p:cNvPr id="4" name="Espace réservé du numéro de diapositive 3"/>
          <p:cNvSpPr>
            <a:spLocks noGrp="1"/>
          </p:cNvSpPr>
          <p:nvPr>
            <p:ph type="sldNum" sz="quarter" idx="4"/>
          </p:nvPr>
        </p:nvSpPr>
        <p:spPr/>
        <p:txBody>
          <a:bodyPr/>
          <a:lstStyle/>
          <a:p>
            <a:fld id="{D57F1E4F-1CFF-5643-939E-217C01CDF565}" type="slidenum">
              <a:rPr lang="en-US" smtClean="0"/>
              <a:pPr/>
              <a:t>5</a:t>
            </a:fld>
            <a:endParaRPr lang="en-US" dirty="0"/>
          </a:p>
        </p:txBody>
      </p:sp>
      <p:sp>
        <p:nvSpPr>
          <p:cNvPr id="5" name="Espace réservé du pied de page 4"/>
          <p:cNvSpPr>
            <a:spLocks noGrp="1"/>
          </p:cNvSpPr>
          <p:nvPr>
            <p:ph type="ftr" sz="quarter" idx="3"/>
          </p:nvPr>
        </p:nvSpPr>
        <p:spPr/>
        <p:txBody>
          <a:bodyPr/>
          <a:lstStyle/>
          <a:p>
            <a:r>
              <a:rPr lang="fr-FR" b="1"/>
              <a:t>Mesurer la qualité de la prise en charge chirurgicale vue du patient</a:t>
            </a:r>
            <a:endParaRPr lang="fr-FR" b="1" dirty="0"/>
          </a:p>
        </p:txBody>
      </p:sp>
      <p:sp>
        <p:nvSpPr>
          <p:cNvPr id="6" name="Espace réservé de la date 5"/>
          <p:cNvSpPr>
            <a:spLocks noGrp="1"/>
          </p:cNvSpPr>
          <p:nvPr>
            <p:ph type="dt" sz="half" idx="2"/>
          </p:nvPr>
        </p:nvSpPr>
        <p:spPr/>
        <p:txBody>
          <a:bodyPr/>
          <a:lstStyle/>
          <a:p>
            <a:pPr algn="ctr"/>
            <a:r>
              <a:rPr lang="fr-FR"/>
              <a:t>Webinaire – 07 avril 2022 – 18h/20h</a:t>
            </a:r>
            <a:endParaRPr lang="en-US" dirty="0"/>
          </a:p>
        </p:txBody>
      </p:sp>
    </p:spTree>
    <p:extLst>
      <p:ext uri="{BB962C8B-B14F-4D97-AF65-F5344CB8AC3E}">
        <p14:creationId xmlns:p14="http://schemas.microsoft.com/office/powerpoint/2010/main" val="3254678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3" y="609600"/>
            <a:ext cx="10433489" cy="788126"/>
          </a:xfrm>
        </p:spPr>
        <p:txBody>
          <a:bodyPr>
            <a:normAutofit fontScale="90000"/>
          </a:bodyPr>
          <a:lstStyle/>
          <a:p>
            <a:r>
              <a:rPr lang="fr-FR" dirty="0"/>
              <a:t>1 – Paiement à l’Episode de soins en chirurgie (art.51) </a:t>
            </a:r>
          </a:p>
        </p:txBody>
      </p:sp>
      <p:sp>
        <p:nvSpPr>
          <p:cNvPr id="4" name="Espace réservé du numéro de diapositive 3"/>
          <p:cNvSpPr>
            <a:spLocks noGrp="1"/>
          </p:cNvSpPr>
          <p:nvPr>
            <p:ph type="sldNum" sz="quarter" idx="4"/>
          </p:nvPr>
        </p:nvSpPr>
        <p:spPr/>
        <p:txBody>
          <a:bodyPr/>
          <a:lstStyle/>
          <a:p>
            <a:fld id="{D57F1E4F-1CFF-5643-939E-217C01CDF565}" type="slidenum">
              <a:rPr lang="en-US" smtClean="0"/>
              <a:pPr/>
              <a:t>6</a:t>
            </a:fld>
            <a:endParaRPr lang="en-US" dirty="0"/>
          </a:p>
        </p:txBody>
      </p:sp>
      <p:sp>
        <p:nvSpPr>
          <p:cNvPr id="5" name="Espace réservé du pied de page 4"/>
          <p:cNvSpPr>
            <a:spLocks noGrp="1"/>
          </p:cNvSpPr>
          <p:nvPr>
            <p:ph type="ftr" sz="quarter" idx="3"/>
          </p:nvPr>
        </p:nvSpPr>
        <p:spPr/>
        <p:txBody>
          <a:bodyPr/>
          <a:lstStyle/>
          <a:p>
            <a:r>
              <a:rPr lang="fr-FR" b="1"/>
              <a:t>Mesurer la qualité de la prise en charge chirurgicale vue du patient</a:t>
            </a:r>
            <a:endParaRPr lang="fr-FR" b="1" dirty="0"/>
          </a:p>
        </p:txBody>
      </p:sp>
      <p:sp>
        <p:nvSpPr>
          <p:cNvPr id="6" name="Espace réservé de la date 5"/>
          <p:cNvSpPr>
            <a:spLocks noGrp="1"/>
          </p:cNvSpPr>
          <p:nvPr>
            <p:ph type="dt" sz="half" idx="2"/>
          </p:nvPr>
        </p:nvSpPr>
        <p:spPr/>
        <p:txBody>
          <a:bodyPr/>
          <a:lstStyle/>
          <a:p>
            <a:pPr algn="ctr"/>
            <a:r>
              <a:rPr lang="fr-FR"/>
              <a:t>Webinaire – 07 avril 2022 – 18h/20h</a:t>
            </a:r>
            <a:endParaRPr lang="en-US" dirty="0"/>
          </a:p>
        </p:txBody>
      </p:sp>
      <p:sp>
        <p:nvSpPr>
          <p:cNvPr id="9" name="ZoneTexte 8"/>
          <p:cNvSpPr txBox="1"/>
          <p:nvPr/>
        </p:nvSpPr>
        <p:spPr>
          <a:xfrm>
            <a:off x="677334" y="1349247"/>
            <a:ext cx="9309228" cy="923330"/>
          </a:xfrm>
          <a:prstGeom prst="rect">
            <a:avLst/>
          </a:prstGeom>
          <a:noFill/>
        </p:spPr>
        <p:txBody>
          <a:bodyPr wrap="square" rtlCol="0">
            <a:spAutoFit/>
          </a:bodyPr>
          <a:lstStyle/>
          <a:p>
            <a:r>
              <a:rPr lang="fr-FR" dirty="0"/>
              <a:t>Pour 3 prises en charge chirurgicales programmées : la colectomie pour cancer, la pose de prothèse totale de hanche et la pose de prothèse totale de genou.</a:t>
            </a:r>
          </a:p>
          <a:p>
            <a:endParaRPr lang="fr-FR" dirty="0"/>
          </a:p>
        </p:txBody>
      </p:sp>
      <p:sp>
        <p:nvSpPr>
          <p:cNvPr id="11" name="ZoneTexte 10"/>
          <p:cNvSpPr txBox="1"/>
          <p:nvPr/>
        </p:nvSpPr>
        <p:spPr>
          <a:xfrm>
            <a:off x="666204" y="2267553"/>
            <a:ext cx="10444617" cy="3508653"/>
          </a:xfrm>
          <a:prstGeom prst="rect">
            <a:avLst/>
          </a:prstGeom>
          <a:noFill/>
        </p:spPr>
        <p:txBody>
          <a:bodyPr wrap="square" rtlCol="0">
            <a:spAutoFit/>
          </a:bodyPr>
          <a:lstStyle/>
          <a:p>
            <a:r>
              <a:rPr lang="fr-FR" sz="2000" b="1" dirty="0">
                <a:solidFill>
                  <a:schemeClr val="tx2"/>
                </a:solidFill>
              </a:rPr>
              <a:t>Principe : </a:t>
            </a:r>
          </a:p>
          <a:p>
            <a:r>
              <a:rPr lang="fr-FR" dirty="0"/>
              <a:t>le modèle consiste à rémunérer, par une enveloppe forfaitaire globale et selon un périmètre défini, les interventions croisées ou successives des différents professionnels de santé mobilisés en amont, pendant et après l’opération</a:t>
            </a:r>
          </a:p>
          <a:p>
            <a:endParaRPr lang="fr-FR" dirty="0"/>
          </a:p>
          <a:p>
            <a:r>
              <a:rPr lang="fr-FR" sz="2000" b="1" dirty="0">
                <a:solidFill>
                  <a:schemeClr val="tx2"/>
                </a:solidFill>
              </a:rPr>
              <a:t>Objectifs : </a:t>
            </a:r>
          </a:p>
          <a:p>
            <a:endParaRPr lang="fr-FR" sz="2000" b="1" dirty="0">
              <a:solidFill>
                <a:schemeClr val="tx2"/>
              </a:solidFill>
            </a:endParaRPr>
          </a:p>
          <a:p>
            <a:pPr marL="285750" indent="-285750">
              <a:buFont typeface="Wingdings" panose="05000000000000000000" pitchFamily="2" charset="2"/>
              <a:buChar char="v"/>
            </a:pPr>
            <a:r>
              <a:rPr lang="fr-FR" dirty="0"/>
              <a:t>Développer la coordination entre les différentes étapes du parcours</a:t>
            </a:r>
          </a:p>
          <a:p>
            <a:pPr marL="285750" indent="-285750">
              <a:buFont typeface="Wingdings" panose="05000000000000000000" pitchFamily="2" charset="2"/>
              <a:buChar char="v"/>
            </a:pPr>
            <a:endParaRPr lang="fr-FR" dirty="0"/>
          </a:p>
          <a:p>
            <a:pPr marL="285750" indent="-285750">
              <a:buFont typeface="Wingdings" panose="05000000000000000000" pitchFamily="2" charset="2"/>
              <a:buChar char="v"/>
            </a:pPr>
            <a:r>
              <a:rPr lang="fr-FR" dirty="0"/>
              <a:t>Améliorer la continuité du suivi des patients tout au long de l’épisode de soins</a:t>
            </a:r>
          </a:p>
          <a:p>
            <a:pPr marL="285750" indent="-285750">
              <a:buFont typeface="Wingdings" panose="05000000000000000000" pitchFamily="2" charset="2"/>
              <a:buChar char="v"/>
            </a:pPr>
            <a:endParaRPr lang="fr-FR" dirty="0"/>
          </a:p>
          <a:p>
            <a:pPr marL="285750" indent="-285750">
              <a:buFont typeface="Wingdings" panose="05000000000000000000" pitchFamily="2" charset="2"/>
              <a:buChar char="v"/>
            </a:pPr>
            <a:r>
              <a:rPr lang="fr-FR" dirty="0"/>
              <a:t>Mieux prendre en compte l’expérience et le vécu du patient</a:t>
            </a:r>
          </a:p>
        </p:txBody>
      </p:sp>
    </p:spTree>
    <p:extLst>
      <p:ext uri="{BB962C8B-B14F-4D97-AF65-F5344CB8AC3E}">
        <p14:creationId xmlns:p14="http://schemas.microsoft.com/office/powerpoint/2010/main" val="1584825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3" y="609600"/>
            <a:ext cx="10726787" cy="1320800"/>
          </a:xfrm>
        </p:spPr>
        <p:txBody>
          <a:bodyPr/>
          <a:lstStyle/>
          <a:p>
            <a:r>
              <a:rPr lang="fr-FR" dirty="0"/>
              <a:t>Indicateurs pris en compte dans le calcul du forfait</a:t>
            </a:r>
          </a:p>
        </p:txBody>
      </p:sp>
      <p:graphicFrame>
        <p:nvGraphicFramePr>
          <p:cNvPr id="9" name="Espace réservé du contenu 8"/>
          <p:cNvGraphicFramePr>
            <a:graphicFrameLocks noGrp="1"/>
          </p:cNvGraphicFramePr>
          <p:nvPr>
            <p:ph idx="1"/>
            <p:extLst>
              <p:ext uri="{D42A27DB-BD31-4B8C-83A1-F6EECF244321}">
                <p14:modId xmlns:p14="http://schemas.microsoft.com/office/powerpoint/2010/main" val="1622611862"/>
              </p:ext>
            </p:extLst>
          </p:nvPr>
        </p:nvGraphicFramePr>
        <p:xfrm>
          <a:off x="959921" y="1585823"/>
          <a:ext cx="4509226" cy="4775971"/>
        </p:xfrm>
        <a:graphic>
          <a:graphicData uri="http://schemas.openxmlformats.org/drawingml/2006/table">
            <a:tbl>
              <a:tblPr/>
              <a:tblGrid>
                <a:gridCol w="4509226">
                  <a:extLst>
                    <a:ext uri="{9D8B030D-6E8A-4147-A177-3AD203B41FA5}">
                      <a16:colId xmlns:a16="http://schemas.microsoft.com/office/drawing/2014/main" val="2731833779"/>
                    </a:ext>
                  </a:extLst>
                </a:gridCol>
              </a:tblGrid>
              <a:tr h="803705">
                <a:tc>
                  <a:txBody>
                    <a:bodyPr/>
                    <a:lstStyle/>
                    <a:p>
                      <a:pPr algn="l" fontAlgn="ctr"/>
                      <a:r>
                        <a:rPr lang="fr-FR" sz="1400" b="0" i="0" u="none" strike="noStrike" dirty="0">
                          <a:solidFill>
                            <a:srgbClr val="266B92"/>
                          </a:solidFill>
                          <a:effectLst/>
                          <a:latin typeface="Cambria" panose="02040503050406030204" pitchFamily="18" charset="0"/>
                        </a:rPr>
                        <a:t>Taux de chimiothérapie dans les 2 mois suivant l'intervention pour les patients &lt;75 ans avec indication de chimiothérapie en RCP</a:t>
                      </a:r>
                    </a:p>
                  </a:txBody>
                  <a:tcPr marL="8258" marR="8258" marT="8258" marB="0" anchor="ctr">
                    <a:lnL w="12700" cap="flat" cmpd="sng" algn="ctr">
                      <a:solidFill>
                        <a:srgbClr val="215967"/>
                      </a:solidFill>
                      <a:prstDash val="solid"/>
                      <a:round/>
                      <a:headEnd type="none" w="med" len="med"/>
                      <a:tailEnd type="none" w="med" len="med"/>
                    </a:lnL>
                    <a:lnR w="6350" cap="flat" cmpd="sng" algn="ctr">
                      <a:solidFill>
                        <a:srgbClr val="215967"/>
                      </a:solidFill>
                      <a:prstDash val="solid"/>
                      <a:round/>
                      <a:headEnd type="none" w="med" len="med"/>
                      <a:tailEnd type="none" w="med" len="med"/>
                    </a:lnR>
                    <a:lnT w="12700" cap="flat" cmpd="sng" algn="ctr">
                      <a:solidFill>
                        <a:srgbClr val="215967"/>
                      </a:solidFill>
                      <a:prstDash val="solid"/>
                      <a:round/>
                      <a:headEnd type="none" w="med" len="med"/>
                      <a:tailEnd type="none" w="med" len="med"/>
                    </a:lnT>
                    <a:lnB w="6350" cap="flat" cmpd="sng" algn="ctr">
                      <a:solidFill>
                        <a:srgbClr val="215967"/>
                      </a:solidFill>
                      <a:prstDash val="solid"/>
                      <a:round/>
                      <a:headEnd type="none" w="med" len="med"/>
                      <a:tailEnd type="none" w="med" len="med"/>
                    </a:lnB>
                  </a:tcPr>
                </a:tc>
                <a:extLst>
                  <a:ext uri="{0D108BD9-81ED-4DB2-BD59-A6C34878D82A}">
                    <a16:rowId xmlns:a16="http://schemas.microsoft.com/office/drawing/2014/main" val="684893203"/>
                  </a:ext>
                </a:extLst>
              </a:tr>
              <a:tr h="746298">
                <a:tc>
                  <a:txBody>
                    <a:bodyPr/>
                    <a:lstStyle/>
                    <a:p>
                      <a:pPr algn="l" fontAlgn="ctr"/>
                      <a:r>
                        <a:rPr lang="fr-FR" sz="1400" b="0" i="0" u="none" strike="noStrike" dirty="0">
                          <a:solidFill>
                            <a:srgbClr val="266B92"/>
                          </a:solidFill>
                          <a:effectLst/>
                          <a:latin typeface="Cambria" panose="02040503050406030204" pitchFamily="18" charset="0"/>
                        </a:rPr>
                        <a:t>Proportion de patients atteints d'un cancer de côlon ayant eu un bilan de diagnostic et d'extension complet avant premier traitement (</a:t>
                      </a:r>
                      <a:r>
                        <a:rPr lang="fr-FR" sz="1400" b="0" i="0" u="none" strike="noStrike" dirty="0" err="1">
                          <a:solidFill>
                            <a:srgbClr val="266B92"/>
                          </a:solidFill>
                          <a:effectLst/>
                          <a:latin typeface="Cambria" panose="02040503050406030204" pitchFamily="18" charset="0"/>
                        </a:rPr>
                        <a:t>INCa</a:t>
                      </a:r>
                      <a:r>
                        <a:rPr lang="fr-FR" sz="1400" b="0" i="0" u="none" strike="noStrike" dirty="0">
                          <a:solidFill>
                            <a:srgbClr val="266B92"/>
                          </a:solidFill>
                          <a:effectLst/>
                          <a:latin typeface="Cambria" panose="02040503050406030204" pitchFamily="18" charset="0"/>
                        </a:rPr>
                        <a:t>)</a:t>
                      </a:r>
                    </a:p>
                  </a:txBody>
                  <a:tcPr marL="8258" marR="8258" marT="8258" marB="0" anchor="ctr">
                    <a:lnL w="12700" cap="flat" cmpd="sng" algn="ctr">
                      <a:solidFill>
                        <a:srgbClr val="215967"/>
                      </a:solidFill>
                      <a:prstDash val="solid"/>
                      <a:round/>
                      <a:headEnd type="none" w="med" len="med"/>
                      <a:tailEnd type="none" w="med" len="med"/>
                    </a:lnL>
                    <a:lnR w="6350" cap="flat" cmpd="sng" algn="ctr">
                      <a:solidFill>
                        <a:srgbClr val="215967"/>
                      </a:solidFill>
                      <a:prstDash val="solid"/>
                      <a:round/>
                      <a:headEnd type="none" w="med" len="med"/>
                      <a:tailEnd type="none" w="med" len="med"/>
                    </a:lnR>
                    <a:lnT w="6350" cap="flat" cmpd="sng" algn="ctr">
                      <a:solidFill>
                        <a:srgbClr val="215967"/>
                      </a:solidFill>
                      <a:prstDash val="solid"/>
                      <a:round/>
                      <a:headEnd type="none" w="med" len="med"/>
                      <a:tailEnd type="none" w="med" len="med"/>
                    </a:lnT>
                    <a:lnB w="6350" cap="flat" cmpd="sng" algn="ctr">
                      <a:solidFill>
                        <a:srgbClr val="215967"/>
                      </a:solidFill>
                      <a:prstDash val="solid"/>
                      <a:round/>
                      <a:headEnd type="none" w="med" len="med"/>
                      <a:tailEnd type="none" w="med" len="med"/>
                    </a:lnB>
                  </a:tcPr>
                </a:tc>
                <a:extLst>
                  <a:ext uri="{0D108BD9-81ED-4DB2-BD59-A6C34878D82A}">
                    <a16:rowId xmlns:a16="http://schemas.microsoft.com/office/drawing/2014/main" val="3955743119"/>
                  </a:ext>
                </a:extLst>
              </a:tr>
              <a:tr h="892015">
                <a:tc>
                  <a:txBody>
                    <a:bodyPr/>
                    <a:lstStyle/>
                    <a:p>
                      <a:pPr algn="l" fontAlgn="ctr"/>
                      <a:r>
                        <a:rPr lang="fr-FR" sz="1400" b="0" i="0" u="none" strike="noStrike" dirty="0">
                          <a:solidFill>
                            <a:srgbClr val="266B92"/>
                          </a:solidFill>
                          <a:effectLst/>
                          <a:latin typeface="Cambria" panose="02040503050406030204" pitchFamily="18" charset="0"/>
                        </a:rPr>
                        <a:t>Proportion de patients atteints d'un cancer colorectal dont le délai entre la date de la dernière biopsie et la date de début du premier traitement est conforme aux délais attendus (</a:t>
                      </a:r>
                      <a:r>
                        <a:rPr lang="fr-FR" sz="1400" b="0" i="0" u="none" strike="noStrike" dirty="0" err="1">
                          <a:solidFill>
                            <a:srgbClr val="266B92"/>
                          </a:solidFill>
                          <a:effectLst/>
                          <a:latin typeface="Cambria" panose="02040503050406030204" pitchFamily="18" charset="0"/>
                        </a:rPr>
                        <a:t>INCa</a:t>
                      </a:r>
                      <a:r>
                        <a:rPr lang="fr-FR" sz="1400" b="0" i="0" u="none" strike="noStrike" dirty="0">
                          <a:solidFill>
                            <a:srgbClr val="266B92"/>
                          </a:solidFill>
                          <a:effectLst/>
                          <a:latin typeface="Cambria" panose="02040503050406030204" pitchFamily="18" charset="0"/>
                        </a:rPr>
                        <a:t>)</a:t>
                      </a:r>
                    </a:p>
                  </a:txBody>
                  <a:tcPr marL="8258" marR="8258" marT="8258" marB="0" anchor="ctr">
                    <a:lnL w="12700" cap="flat" cmpd="sng" algn="ctr">
                      <a:solidFill>
                        <a:srgbClr val="215967"/>
                      </a:solidFill>
                      <a:prstDash val="solid"/>
                      <a:round/>
                      <a:headEnd type="none" w="med" len="med"/>
                      <a:tailEnd type="none" w="med" len="med"/>
                    </a:lnL>
                    <a:lnR w="6350" cap="flat" cmpd="sng" algn="ctr">
                      <a:solidFill>
                        <a:srgbClr val="215967"/>
                      </a:solidFill>
                      <a:prstDash val="solid"/>
                      <a:round/>
                      <a:headEnd type="none" w="med" len="med"/>
                      <a:tailEnd type="none" w="med" len="med"/>
                    </a:lnR>
                    <a:lnT w="6350" cap="flat" cmpd="sng" algn="ctr">
                      <a:solidFill>
                        <a:srgbClr val="215967"/>
                      </a:solidFill>
                      <a:prstDash val="solid"/>
                      <a:round/>
                      <a:headEnd type="none" w="med" len="med"/>
                      <a:tailEnd type="none" w="med" len="med"/>
                    </a:lnT>
                    <a:lnB w="6350" cap="flat" cmpd="sng" algn="ctr">
                      <a:solidFill>
                        <a:srgbClr val="215967"/>
                      </a:solidFill>
                      <a:prstDash val="solid"/>
                      <a:round/>
                      <a:headEnd type="none" w="med" len="med"/>
                      <a:tailEnd type="none" w="med" len="med"/>
                    </a:lnB>
                  </a:tcPr>
                </a:tc>
                <a:extLst>
                  <a:ext uri="{0D108BD9-81ED-4DB2-BD59-A6C34878D82A}">
                    <a16:rowId xmlns:a16="http://schemas.microsoft.com/office/drawing/2014/main" val="1010151920"/>
                  </a:ext>
                </a:extLst>
              </a:tr>
              <a:tr h="482224">
                <a:tc>
                  <a:txBody>
                    <a:bodyPr/>
                    <a:lstStyle/>
                    <a:p>
                      <a:pPr algn="l" fontAlgn="ctr"/>
                      <a:r>
                        <a:rPr lang="fr-FR" sz="1400" b="0" i="0" u="none" strike="noStrike" dirty="0">
                          <a:solidFill>
                            <a:srgbClr val="266B92"/>
                          </a:solidFill>
                          <a:effectLst/>
                          <a:latin typeface="Cambria" panose="02040503050406030204" pitchFamily="18" charset="0"/>
                        </a:rPr>
                        <a:t>Taux de Dépistage et prise en charge pré opératoire de l'anémie</a:t>
                      </a:r>
                    </a:p>
                  </a:txBody>
                  <a:tcPr marL="8258" marR="8258" marT="8258" marB="0" anchor="ctr">
                    <a:lnL w="12700" cap="flat" cmpd="sng" algn="ctr">
                      <a:solidFill>
                        <a:srgbClr val="215967"/>
                      </a:solidFill>
                      <a:prstDash val="solid"/>
                      <a:round/>
                      <a:headEnd type="none" w="med" len="med"/>
                      <a:tailEnd type="none" w="med" len="med"/>
                    </a:lnL>
                    <a:lnR w="6350" cap="flat" cmpd="sng" algn="ctr">
                      <a:solidFill>
                        <a:srgbClr val="215967"/>
                      </a:solidFill>
                      <a:prstDash val="solid"/>
                      <a:round/>
                      <a:headEnd type="none" w="med" len="med"/>
                      <a:tailEnd type="none" w="med" len="med"/>
                    </a:lnR>
                    <a:lnT w="6350" cap="flat" cmpd="sng" algn="ctr">
                      <a:solidFill>
                        <a:srgbClr val="215967"/>
                      </a:solidFill>
                      <a:prstDash val="solid"/>
                      <a:round/>
                      <a:headEnd type="none" w="med" len="med"/>
                      <a:tailEnd type="none" w="med" len="med"/>
                    </a:lnT>
                    <a:lnB w="6350" cap="flat" cmpd="sng" algn="ctr">
                      <a:solidFill>
                        <a:srgbClr val="215967"/>
                      </a:solidFill>
                      <a:prstDash val="solid"/>
                      <a:round/>
                      <a:headEnd type="none" w="med" len="med"/>
                      <a:tailEnd type="none" w="med" len="med"/>
                    </a:lnB>
                  </a:tcPr>
                </a:tc>
                <a:extLst>
                  <a:ext uri="{0D108BD9-81ED-4DB2-BD59-A6C34878D82A}">
                    <a16:rowId xmlns:a16="http://schemas.microsoft.com/office/drawing/2014/main" val="2980992190"/>
                  </a:ext>
                </a:extLst>
              </a:tr>
              <a:tr h="528149">
                <a:tc>
                  <a:txBody>
                    <a:bodyPr/>
                    <a:lstStyle/>
                    <a:p>
                      <a:pPr algn="l" fontAlgn="ctr"/>
                      <a:r>
                        <a:rPr lang="fr-FR" sz="1400" b="0" i="0" u="none" strike="noStrike" dirty="0">
                          <a:solidFill>
                            <a:srgbClr val="266B92"/>
                          </a:solidFill>
                          <a:effectLst/>
                          <a:latin typeface="Cambria" panose="02040503050406030204" pitchFamily="18" charset="0"/>
                        </a:rPr>
                        <a:t>Taux de Dépistage et prise en charge pré opératoire de la dénutrition</a:t>
                      </a:r>
                    </a:p>
                  </a:txBody>
                  <a:tcPr marL="8258" marR="8258" marT="8258" marB="0" anchor="ctr">
                    <a:lnL w="12700" cap="flat" cmpd="sng" algn="ctr">
                      <a:solidFill>
                        <a:srgbClr val="215967"/>
                      </a:solidFill>
                      <a:prstDash val="solid"/>
                      <a:round/>
                      <a:headEnd type="none" w="med" len="med"/>
                      <a:tailEnd type="none" w="med" len="med"/>
                    </a:lnL>
                    <a:lnR w="6350" cap="flat" cmpd="sng" algn="ctr">
                      <a:solidFill>
                        <a:srgbClr val="215967"/>
                      </a:solidFill>
                      <a:prstDash val="solid"/>
                      <a:round/>
                      <a:headEnd type="none" w="med" len="med"/>
                      <a:tailEnd type="none" w="med" len="med"/>
                    </a:lnR>
                    <a:lnT w="6350" cap="flat" cmpd="sng" algn="ctr">
                      <a:solidFill>
                        <a:srgbClr val="215967"/>
                      </a:solidFill>
                      <a:prstDash val="solid"/>
                      <a:round/>
                      <a:headEnd type="none" w="med" len="med"/>
                      <a:tailEnd type="none" w="med" len="med"/>
                    </a:lnT>
                    <a:lnB w="6350" cap="flat" cmpd="sng" algn="ctr">
                      <a:solidFill>
                        <a:srgbClr val="215967"/>
                      </a:solidFill>
                      <a:prstDash val="solid"/>
                      <a:round/>
                      <a:headEnd type="none" w="med" len="med"/>
                      <a:tailEnd type="none" w="med" len="med"/>
                    </a:lnB>
                  </a:tcPr>
                </a:tc>
                <a:extLst>
                  <a:ext uri="{0D108BD9-81ED-4DB2-BD59-A6C34878D82A}">
                    <a16:rowId xmlns:a16="http://schemas.microsoft.com/office/drawing/2014/main" val="3690508219"/>
                  </a:ext>
                </a:extLst>
              </a:tr>
              <a:tr h="436297">
                <a:tc>
                  <a:txBody>
                    <a:bodyPr/>
                    <a:lstStyle/>
                    <a:p>
                      <a:pPr algn="l" fontAlgn="ctr"/>
                      <a:r>
                        <a:rPr lang="fr-FR" sz="1400" b="0" i="0" u="none" strike="noStrike" dirty="0" err="1">
                          <a:solidFill>
                            <a:srgbClr val="C00000"/>
                          </a:solidFill>
                          <a:effectLst/>
                          <a:latin typeface="Cambria" panose="02040503050406030204" pitchFamily="18" charset="0"/>
                        </a:rPr>
                        <a:t>PREMs</a:t>
                      </a:r>
                      <a:r>
                        <a:rPr lang="fr-FR" sz="1400" b="0" i="0" u="none" strike="noStrike" dirty="0">
                          <a:solidFill>
                            <a:srgbClr val="C00000"/>
                          </a:solidFill>
                          <a:effectLst/>
                          <a:latin typeface="Cambria" panose="02040503050406030204" pitchFamily="18" charset="0"/>
                        </a:rPr>
                        <a:t> - Taux de collecte des mails par les professionnels</a:t>
                      </a:r>
                    </a:p>
                  </a:txBody>
                  <a:tcPr marL="8258" marR="8258" marT="8258" marB="0" anchor="ctr">
                    <a:lnL w="12700" cap="flat" cmpd="sng" algn="ctr">
                      <a:solidFill>
                        <a:srgbClr val="215967"/>
                      </a:solidFill>
                      <a:prstDash val="solid"/>
                      <a:round/>
                      <a:headEnd type="none" w="med" len="med"/>
                      <a:tailEnd type="none" w="med" len="med"/>
                    </a:lnL>
                    <a:lnR w="6350" cap="flat" cmpd="sng" algn="ctr">
                      <a:solidFill>
                        <a:srgbClr val="215967"/>
                      </a:solidFill>
                      <a:prstDash val="solid"/>
                      <a:round/>
                      <a:headEnd type="none" w="med" len="med"/>
                      <a:tailEnd type="none" w="med" len="med"/>
                    </a:lnR>
                    <a:lnT w="6350" cap="flat" cmpd="sng" algn="ctr">
                      <a:solidFill>
                        <a:srgbClr val="215967"/>
                      </a:solidFill>
                      <a:prstDash val="solid"/>
                      <a:round/>
                      <a:headEnd type="none" w="med" len="med"/>
                      <a:tailEnd type="none" w="med" len="med"/>
                    </a:lnT>
                    <a:lnB w="6350" cap="flat" cmpd="sng" algn="ctr">
                      <a:solidFill>
                        <a:srgbClr val="215967"/>
                      </a:solidFill>
                      <a:prstDash val="solid"/>
                      <a:round/>
                      <a:headEnd type="none" w="med" len="med"/>
                      <a:tailEnd type="none" w="med" len="med"/>
                    </a:lnB>
                  </a:tcPr>
                </a:tc>
                <a:extLst>
                  <a:ext uri="{0D108BD9-81ED-4DB2-BD59-A6C34878D82A}">
                    <a16:rowId xmlns:a16="http://schemas.microsoft.com/office/drawing/2014/main" val="855861549"/>
                  </a:ext>
                </a:extLst>
              </a:tr>
              <a:tr h="450986">
                <a:tc>
                  <a:txBody>
                    <a:bodyPr/>
                    <a:lstStyle/>
                    <a:p>
                      <a:pPr algn="l" fontAlgn="ctr"/>
                      <a:r>
                        <a:rPr lang="fr-FR" sz="1400" b="0" i="0" u="none" strike="noStrike" dirty="0" err="1">
                          <a:solidFill>
                            <a:srgbClr val="C00000"/>
                          </a:solidFill>
                          <a:effectLst/>
                          <a:latin typeface="Cambria" panose="02040503050406030204" pitchFamily="18" charset="0"/>
                        </a:rPr>
                        <a:t>PROMs</a:t>
                      </a:r>
                      <a:r>
                        <a:rPr lang="fr-FR" sz="1400" b="0" i="0" u="none" strike="noStrike" dirty="0">
                          <a:solidFill>
                            <a:srgbClr val="C00000"/>
                          </a:solidFill>
                          <a:effectLst/>
                          <a:latin typeface="Cambria" panose="02040503050406030204" pitchFamily="18" charset="0"/>
                        </a:rPr>
                        <a:t> - EQ 5D 5L - Taux d'administration pour les patients EDS</a:t>
                      </a:r>
                    </a:p>
                  </a:txBody>
                  <a:tcPr marL="8258" marR="8258" marT="8258" marB="0" anchor="ctr">
                    <a:lnL w="12700" cap="flat" cmpd="sng" algn="ctr">
                      <a:solidFill>
                        <a:srgbClr val="215967"/>
                      </a:solidFill>
                      <a:prstDash val="solid"/>
                      <a:round/>
                      <a:headEnd type="none" w="med" len="med"/>
                      <a:tailEnd type="none" w="med" len="med"/>
                    </a:lnL>
                    <a:lnR w="6350" cap="flat" cmpd="sng" algn="ctr">
                      <a:solidFill>
                        <a:srgbClr val="215967"/>
                      </a:solidFill>
                      <a:prstDash val="solid"/>
                      <a:round/>
                      <a:headEnd type="none" w="med" len="med"/>
                      <a:tailEnd type="none" w="med" len="med"/>
                    </a:lnR>
                    <a:lnT w="6350" cap="flat" cmpd="sng" algn="ctr">
                      <a:solidFill>
                        <a:srgbClr val="215967"/>
                      </a:solidFill>
                      <a:prstDash val="solid"/>
                      <a:round/>
                      <a:headEnd type="none" w="med" len="med"/>
                      <a:tailEnd type="none" w="med" len="med"/>
                    </a:lnT>
                    <a:lnB w="6350" cap="flat" cmpd="sng" algn="ctr">
                      <a:solidFill>
                        <a:srgbClr val="215967"/>
                      </a:solidFill>
                      <a:prstDash val="solid"/>
                      <a:round/>
                      <a:headEnd type="none" w="med" len="med"/>
                      <a:tailEnd type="none" w="med" len="med"/>
                    </a:lnB>
                  </a:tcPr>
                </a:tc>
                <a:extLst>
                  <a:ext uri="{0D108BD9-81ED-4DB2-BD59-A6C34878D82A}">
                    <a16:rowId xmlns:a16="http://schemas.microsoft.com/office/drawing/2014/main" val="2820627083"/>
                  </a:ext>
                </a:extLst>
              </a:tr>
              <a:tr h="436297">
                <a:tc>
                  <a:txBody>
                    <a:bodyPr/>
                    <a:lstStyle/>
                    <a:p>
                      <a:pPr algn="l" fontAlgn="ctr"/>
                      <a:r>
                        <a:rPr lang="fr-FR" sz="1400" b="0" i="0" u="none" strike="noStrike" dirty="0">
                          <a:solidFill>
                            <a:srgbClr val="266B92"/>
                          </a:solidFill>
                          <a:effectLst/>
                          <a:latin typeface="Cambria" panose="02040503050406030204" pitchFamily="18" charset="0"/>
                        </a:rPr>
                        <a:t>Taux d'exhaustivité dans la collecte des données</a:t>
                      </a:r>
                    </a:p>
                  </a:txBody>
                  <a:tcPr marL="8258" marR="8258" marT="8258" marB="0" anchor="ctr">
                    <a:lnL w="12700" cap="flat" cmpd="sng" algn="ctr">
                      <a:solidFill>
                        <a:srgbClr val="215967"/>
                      </a:solidFill>
                      <a:prstDash val="solid"/>
                      <a:round/>
                      <a:headEnd type="none" w="med" len="med"/>
                      <a:tailEnd type="none" w="med" len="med"/>
                    </a:lnL>
                    <a:lnR w="6350" cap="flat" cmpd="sng" algn="ctr">
                      <a:solidFill>
                        <a:srgbClr val="215967"/>
                      </a:solidFill>
                      <a:prstDash val="solid"/>
                      <a:round/>
                      <a:headEnd type="none" w="med" len="med"/>
                      <a:tailEnd type="none" w="med" len="med"/>
                    </a:lnR>
                    <a:lnT w="6350" cap="flat" cmpd="sng" algn="ctr">
                      <a:solidFill>
                        <a:srgbClr val="215967"/>
                      </a:solidFill>
                      <a:prstDash val="solid"/>
                      <a:round/>
                      <a:headEnd type="none" w="med" len="med"/>
                      <a:tailEnd type="none" w="med" len="med"/>
                    </a:lnT>
                    <a:lnB w="12700" cap="flat" cmpd="sng" algn="ctr">
                      <a:solidFill>
                        <a:srgbClr val="215967"/>
                      </a:solidFill>
                      <a:prstDash val="solid"/>
                      <a:round/>
                      <a:headEnd type="none" w="med" len="med"/>
                      <a:tailEnd type="none" w="med" len="med"/>
                    </a:lnB>
                  </a:tcPr>
                </a:tc>
                <a:extLst>
                  <a:ext uri="{0D108BD9-81ED-4DB2-BD59-A6C34878D82A}">
                    <a16:rowId xmlns:a16="http://schemas.microsoft.com/office/drawing/2014/main" val="294245467"/>
                  </a:ext>
                </a:extLst>
              </a:tr>
            </a:tbl>
          </a:graphicData>
        </a:graphic>
      </p:graphicFrame>
      <p:sp>
        <p:nvSpPr>
          <p:cNvPr id="4" name="Espace réservé du numéro de diapositive 3"/>
          <p:cNvSpPr>
            <a:spLocks noGrp="1"/>
          </p:cNvSpPr>
          <p:nvPr>
            <p:ph type="sldNum" sz="quarter" idx="4"/>
          </p:nvPr>
        </p:nvSpPr>
        <p:spPr/>
        <p:txBody>
          <a:bodyPr/>
          <a:lstStyle/>
          <a:p>
            <a:fld id="{D57F1E4F-1CFF-5643-939E-217C01CDF565}" type="slidenum">
              <a:rPr lang="en-US" smtClean="0"/>
              <a:pPr/>
              <a:t>7</a:t>
            </a:fld>
            <a:endParaRPr lang="en-US" dirty="0"/>
          </a:p>
        </p:txBody>
      </p:sp>
      <p:sp>
        <p:nvSpPr>
          <p:cNvPr id="5" name="Espace réservé du pied de page 4"/>
          <p:cNvSpPr>
            <a:spLocks noGrp="1"/>
          </p:cNvSpPr>
          <p:nvPr>
            <p:ph type="ftr" sz="quarter" idx="3"/>
          </p:nvPr>
        </p:nvSpPr>
        <p:spPr/>
        <p:txBody>
          <a:bodyPr/>
          <a:lstStyle/>
          <a:p>
            <a:r>
              <a:rPr lang="fr-FR" b="1"/>
              <a:t>Mesurer la qualité de la prise en charge chirurgicale vue du patient</a:t>
            </a:r>
            <a:endParaRPr lang="fr-FR" b="1" dirty="0"/>
          </a:p>
        </p:txBody>
      </p:sp>
      <p:sp>
        <p:nvSpPr>
          <p:cNvPr id="6" name="Espace réservé de la date 5"/>
          <p:cNvSpPr>
            <a:spLocks noGrp="1"/>
          </p:cNvSpPr>
          <p:nvPr>
            <p:ph type="dt" sz="half" idx="2"/>
          </p:nvPr>
        </p:nvSpPr>
        <p:spPr/>
        <p:txBody>
          <a:bodyPr/>
          <a:lstStyle/>
          <a:p>
            <a:pPr algn="ctr"/>
            <a:r>
              <a:rPr lang="fr-FR"/>
              <a:t>Webinaire – 07 avril 2022 – 18h/20h</a:t>
            </a:r>
            <a:endParaRPr lang="en-US" dirty="0"/>
          </a:p>
        </p:txBody>
      </p:sp>
      <p:sp>
        <p:nvSpPr>
          <p:cNvPr id="3" name="ZoneTexte 2"/>
          <p:cNvSpPr txBox="1"/>
          <p:nvPr/>
        </p:nvSpPr>
        <p:spPr>
          <a:xfrm>
            <a:off x="2006507" y="1216491"/>
            <a:ext cx="1794295" cy="369332"/>
          </a:xfrm>
          <a:prstGeom prst="rect">
            <a:avLst/>
          </a:prstGeom>
          <a:noFill/>
        </p:spPr>
        <p:txBody>
          <a:bodyPr wrap="square" rtlCol="0">
            <a:spAutoFit/>
          </a:bodyPr>
          <a:lstStyle/>
          <a:p>
            <a:r>
              <a:rPr lang="fr-FR" b="1" dirty="0"/>
              <a:t>COLON</a:t>
            </a:r>
          </a:p>
        </p:txBody>
      </p:sp>
      <p:graphicFrame>
        <p:nvGraphicFramePr>
          <p:cNvPr id="8" name="Espace réservé du contenu 8"/>
          <p:cNvGraphicFramePr>
            <a:graphicFrameLocks/>
          </p:cNvGraphicFramePr>
          <p:nvPr>
            <p:extLst>
              <p:ext uri="{D42A27DB-BD31-4B8C-83A1-F6EECF244321}">
                <p14:modId xmlns:p14="http://schemas.microsoft.com/office/powerpoint/2010/main" val="429347817"/>
              </p:ext>
            </p:extLst>
          </p:nvPr>
        </p:nvGraphicFramePr>
        <p:xfrm>
          <a:off x="5848709" y="1584146"/>
          <a:ext cx="4754466" cy="4777648"/>
        </p:xfrm>
        <a:graphic>
          <a:graphicData uri="http://schemas.openxmlformats.org/drawingml/2006/table">
            <a:tbl>
              <a:tblPr/>
              <a:tblGrid>
                <a:gridCol w="4754466">
                  <a:extLst>
                    <a:ext uri="{9D8B030D-6E8A-4147-A177-3AD203B41FA5}">
                      <a16:colId xmlns:a16="http://schemas.microsoft.com/office/drawing/2014/main" val="2731833779"/>
                    </a:ext>
                  </a:extLst>
                </a:gridCol>
              </a:tblGrid>
              <a:tr h="846913">
                <a:tc>
                  <a:txBody>
                    <a:bodyPr/>
                    <a:lstStyle/>
                    <a:p>
                      <a:pPr algn="l" fontAlgn="ctr"/>
                      <a:r>
                        <a:rPr lang="fr-FR" sz="1400" b="0" i="0" u="none" strike="noStrike" kern="1200" dirty="0">
                          <a:solidFill>
                            <a:srgbClr val="266B92"/>
                          </a:solidFill>
                          <a:effectLst/>
                          <a:latin typeface="Cambria" panose="02040503050406030204" pitchFamily="18" charset="0"/>
                          <a:ea typeface="+mn-ea"/>
                          <a:cs typeface="+mn-cs"/>
                        </a:rPr>
                        <a:t>EDS ÉTÉ-Orthopédie (algorithme adapté) : évènements </a:t>
                      </a:r>
                      <a:r>
                        <a:rPr lang="fr-FR" sz="1400" b="0" i="0" u="none" strike="noStrike" kern="1200" dirty="0" err="1">
                          <a:solidFill>
                            <a:srgbClr val="266B92"/>
                          </a:solidFill>
                          <a:effectLst/>
                          <a:latin typeface="Cambria" panose="02040503050406030204" pitchFamily="18" charset="0"/>
                          <a:ea typeface="+mn-ea"/>
                          <a:cs typeface="+mn-cs"/>
                        </a:rPr>
                        <a:t>thrombo-emboliques</a:t>
                      </a:r>
                      <a:r>
                        <a:rPr lang="fr-FR" sz="1400" b="0" i="0" u="none" strike="noStrike" kern="1200" dirty="0">
                          <a:solidFill>
                            <a:srgbClr val="266B92"/>
                          </a:solidFill>
                          <a:effectLst/>
                          <a:latin typeface="Cambria" panose="02040503050406030204" pitchFamily="18" charset="0"/>
                          <a:ea typeface="+mn-ea"/>
                          <a:cs typeface="+mn-cs"/>
                        </a:rPr>
                        <a:t> après pose de prothèse totale de hanche (hors fracture) ou de genou </a:t>
                      </a:r>
                    </a:p>
                  </a:txBody>
                  <a:tcPr marL="8258" marR="8258" marT="8258" marB="0" anchor="ctr">
                    <a:lnL w="12700" cap="flat" cmpd="sng" algn="ctr">
                      <a:solidFill>
                        <a:srgbClr val="215967"/>
                      </a:solidFill>
                      <a:prstDash val="solid"/>
                      <a:round/>
                      <a:headEnd type="none" w="med" len="med"/>
                      <a:tailEnd type="none" w="med" len="med"/>
                    </a:lnL>
                    <a:lnR w="6350" cap="flat" cmpd="sng" algn="ctr">
                      <a:solidFill>
                        <a:srgbClr val="215967"/>
                      </a:solidFill>
                      <a:prstDash val="solid"/>
                      <a:round/>
                      <a:headEnd type="none" w="med" len="med"/>
                      <a:tailEnd type="none" w="med" len="med"/>
                    </a:lnR>
                    <a:lnT w="12700" cap="flat" cmpd="sng" algn="ctr">
                      <a:solidFill>
                        <a:srgbClr val="215967"/>
                      </a:solidFill>
                      <a:prstDash val="solid"/>
                      <a:round/>
                      <a:headEnd type="none" w="med" len="med"/>
                      <a:tailEnd type="none" w="med" len="med"/>
                    </a:lnT>
                    <a:lnB w="6350" cap="flat" cmpd="sng" algn="ctr">
                      <a:solidFill>
                        <a:srgbClr val="215967"/>
                      </a:solidFill>
                      <a:prstDash val="solid"/>
                      <a:round/>
                      <a:headEnd type="none" w="med" len="med"/>
                      <a:tailEnd type="none" w="med" len="med"/>
                    </a:lnB>
                  </a:tcPr>
                </a:tc>
                <a:extLst>
                  <a:ext uri="{0D108BD9-81ED-4DB2-BD59-A6C34878D82A}">
                    <a16:rowId xmlns:a16="http://schemas.microsoft.com/office/drawing/2014/main" val="684893203"/>
                  </a:ext>
                </a:extLst>
              </a:tr>
              <a:tr h="786419">
                <a:tc>
                  <a:txBody>
                    <a:bodyPr/>
                    <a:lstStyle/>
                    <a:p>
                      <a:pPr algn="l" fontAlgn="ctr"/>
                      <a:r>
                        <a:rPr lang="fr-FR" sz="1400" b="0" i="0" u="none" strike="noStrike" kern="1200" dirty="0">
                          <a:solidFill>
                            <a:srgbClr val="266B92"/>
                          </a:solidFill>
                          <a:effectLst/>
                          <a:latin typeface="Cambria" panose="02040503050406030204" pitchFamily="18" charset="0"/>
                          <a:ea typeface="+mn-ea"/>
                          <a:cs typeface="+mn-cs"/>
                        </a:rPr>
                        <a:t>EDS ISO-Orthopédie (algorithme adapté) : infection du site opératoire 3 mois après la pose d’une prothèse totale de hanche (hors fracture) ou de genou </a:t>
                      </a:r>
                    </a:p>
                  </a:txBody>
                  <a:tcPr marL="8258" marR="8258" marT="8258" marB="0" anchor="ctr">
                    <a:lnL w="12700" cap="flat" cmpd="sng" algn="ctr">
                      <a:solidFill>
                        <a:srgbClr val="215967"/>
                      </a:solidFill>
                      <a:prstDash val="solid"/>
                      <a:round/>
                      <a:headEnd type="none" w="med" len="med"/>
                      <a:tailEnd type="none" w="med" len="med"/>
                    </a:lnL>
                    <a:lnR w="6350" cap="flat" cmpd="sng" algn="ctr">
                      <a:solidFill>
                        <a:srgbClr val="215967"/>
                      </a:solidFill>
                      <a:prstDash val="solid"/>
                      <a:round/>
                      <a:headEnd type="none" w="med" len="med"/>
                      <a:tailEnd type="none" w="med" len="med"/>
                    </a:lnR>
                    <a:lnT w="6350" cap="flat" cmpd="sng" algn="ctr">
                      <a:solidFill>
                        <a:srgbClr val="215967"/>
                      </a:solidFill>
                      <a:prstDash val="solid"/>
                      <a:round/>
                      <a:headEnd type="none" w="med" len="med"/>
                      <a:tailEnd type="none" w="med" len="med"/>
                    </a:lnT>
                    <a:lnB w="6350" cap="flat" cmpd="sng" algn="ctr">
                      <a:solidFill>
                        <a:srgbClr val="215967"/>
                      </a:solidFill>
                      <a:prstDash val="solid"/>
                      <a:round/>
                      <a:headEnd type="none" w="med" len="med"/>
                      <a:tailEnd type="none" w="med" len="med"/>
                    </a:lnB>
                  </a:tcPr>
                </a:tc>
                <a:extLst>
                  <a:ext uri="{0D108BD9-81ED-4DB2-BD59-A6C34878D82A}">
                    <a16:rowId xmlns:a16="http://schemas.microsoft.com/office/drawing/2014/main" val="3955743119"/>
                  </a:ext>
                </a:extLst>
              </a:tr>
              <a:tr h="931605">
                <a:tc>
                  <a:txBody>
                    <a:bodyPr/>
                    <a:lstStyle/>
                    <a:p>
                      <a:pPr algn="l" fontAlgn="ctr"/>
                      <a:r>
                        <a:rPr lang="fr-FR" sz="1400" b="0" i="0" u="none" strike="noStrike" kern="1200" dirty="0">
                          <a:solidFill>
                            <a:srgbClr val="266B92"/>
                          </a:solidFill>
                          <a:effectLst/>
                          <a:latin typeface="Cambria" panose="02040503050406030204" pitchFamily="18" charset="0"/>
                          <a:ea typeface="+mn-ea"/>
                          <a:cs typeface="+mn-cs"/>
                        </a:rPr>
                        <a:t>Taux de dépistage et prise en charge de l’anémie pré opératoire</a:t>
                      </a:r>
                    </a:p>
                  </a:txBody>
                  <a:tcPr marL="8258" marR="8258" marT="8258" marB="0" anchor="ctr">
                    <a:lnL w="12700" cap="flat" cmpd="sng" algn="ctr">
                      <a:solidFill>
                        <a:srgbClr val="215967"/>
                      </a:solidFill>
                      <a:prstDash val="solid"/>
                      <a:round/>
                      <a:headEnd type="none" w="med" len="med"/>
                      <a:tailEnd type="none" w="med" len="med"/>
                    </a:lnL>
                    <a:lnR w="6350" cap="flat" cmpd="sng" algn="ctr">
                      <a:solidFill>
                        <a:srgbClr val="215967"/>
                      </a:solidFill>
                      <a:prstDash val="solid"/>
                      <a:round/>
                      <a:headEnd type="none" w="med" len="med"/>
                      <a:tailEnd type="none" w="med" len="med"/>
                    </a:lnR>
                    <a:lnT w="6350" cap="flat" cmpd="sng" algn="ctr">
                      <a:solidFill>
                        <a:srgbClr val="215967"/>
                      </a:solidFill>
                      <a:prstDash val="solid"/>
                      <a:round/>
                      <a:headEnd type="none" w="med" len="med"/>
                      <a:tailEnd type="none" w="med" len="med"/>
                    </a:lnT>
                    <a:lnB w="6350" cap="flat" cmpd="sng" algn="ctr">
                      <a:solidFill>
                        <a:srgbClr val="215967"/>
                      </a:solidFill>
                      <a:prstDash val="solid"/>
                      <a:round/>
                      <a:headEnd type="none" w="med" len="med"/>
                      <a:tailEnd type="none" w="med" len="med"/>
                    </a:lnB>
                  </a:tcPr>
                </a:tc>
                <a:extLst>
                  <a:ext uri="{0D108BD9-81ED-4DB2-BD59-A6C34878D82A}">
                    <a16:rowId xmlns:a16="http://schemas.microsoft.com/office/drawing/2014/main" val="1010151920"/>
                  </a:ext>
                </a:extLst>
              </a:tr>
              <a:tr h="508148">
                <a:tc>
                  <a:txBody>
                    <a:bodyPr/>
                    <a:lstStyle/>
                    <a:p>
                      <a:pPr algn="l" fontAlgn="ctr"/>
                      <a:r>
                        <a:rPr lang="fr-FR" sz="1400" b="0" i="0" u="none" strike="noStrike" kern="1200" dirty="0">
                          <a:solidFill>
                            <a:srgbClr val="266B92"/>
                          </a:solidFill>
                          <a:effectLst/>
                          <a:latin typeface="Cambria" panose="02040503050406030204" pitchFamily="18" charset="0"/>
                          <a:ea typeface="+mn-ea"/>
                          <a:cs typeface="+mn-cs"/>
                        </a:rPr>
                        <a:t>Taux de dépistage et prise en charge de la dénutrition pré opératoire </a:t>
                      </a:r>
                    </a:p>
                  </a:txBody>
                  <a:tcPr marL="8258" marR="8258" marT="8258" marB="0" anchor="ctr">
                    <a:lnL w="12700" cap="flat" cmpd="sng" algn="ctr">
                      <a:solidFill>
                        <a:srgbClr val="215967"/>
                      </a:solidFill>
                      <a:prstDash val="solid"/>
                      <a:round/>
                      <a:headEnd type="none" w="med" len="med"/>
                      <a:tailEnd type="none" w="med" len="med"/>
                    </a:lnL>
                    <a:lnR w="6350" cap="flat" cmpd="sng" algn="ctr">
                      <a:solidFill>
                        <a:srgbClr val="215967"/>
                      </a:solidFill>
                      <a:prstDash val="solid"/>
                      <a:round/>
                      <a:headEnd type="none" w="med" len="med"/>
                      <a:tailEnd type="none" w="med" len="med"/>
                    </a:lnR>
                    <a:lnT w="6350" cap="flat" cmpd="sng" algn="ctr">
                      <a:solidFill>
                        <a:srgbClr val="215967"/>
                      </a:solidFill>
                      <a:prstDash val="solid"/>
                      <a:round/>
                      <a:headEnd type="none" w="med" len="med"/>
                      <a:tailEnd type="none" w="med" len="med"/>
                    </a:lnT>
                    <a:lnB w="6350" cap="flat" cmpd="sng" algn="ctr">
                      <a:solidFill>
                        <a:srgbClr val="215967"/>
                      </a:solidFill>
                      <a:prstDash val="solid"/>
                      <a:round/>
                      <a:headEnd type="none" w="med" len="med"/>
                      <a:tailEnd type="none" w="med" len="med"/>
                    </a:lnB>
                  </a:tcPr>
                </a:tc>
                <a:extLst>
                  <a:ext uri="{0D108BD9-81ED-4DB2-BD59-A6C34878D82A}">
                    <a16:rowId xmlns:a16="http://schemas.microsoft.com/office/drawing/2014/main" val="2980992190"/>
                  </a:ext>
                </a:extLst>
              </a:tr>
              <a:tr h="785057">
                <a:tc>
                  <a:txBody>
                    <a:bodyPr/>
                    <a:lstStyle/>
                    <a:p>
                      <a:pPr algn="l" fontAlgn="ctr"/>
                      <a:r>
                        <a:rPr lang="fr-FR" sz="1400" b="0" i="0" u="none" strike="noStrike" kern="1200" dirty="0" err="1">
                          <a:solidFill>
                            <a:srgbClr val="C00000"/>
                          </a:solidFill>
                          <a:effectLst/>
                          <a:latin typeface="Cambria" panose="02040503050406030204" pitchFamily="18" charset="0"/>
                          <a:ea typeface="+mn-ea"/>
                          <a:cs typeface="+mn-cs"/>
                        </a:rPr>
                        <a:t>PREMs</a:t>
                      </a:r>
                      <a:r>
                        <a:rPr lang="fr-FR" sz="1400" b="0" i="0" u="none" strike="noStrike" kern="1200" dirty="0">
                          <a:solidFill>
                            <a:srgbClr val="C00000"/>
                          </a:solidFill>
                          <a:effectLst/>
                          <a:latin typeface="Cambria" panose="02040503050406030204" pitchFamily="18" charset="0"/>
                          <a:ea typeface="+mn-ea"/>
                          <a:cs typeface="+mn-cs"/>
                        </a:rPr>
                        <a:t> : Taux de collecte des mails , score dans un 2nd temps, dont un questionnaire sur l’articulation perçue de la prise en charge MCO/SSR/ville</a:t>
                      </a:r>
                    </a:p>
                  </a:txBody>
                  <a:tcPr marL="8258" marR="8258" marT="8258" marB="0" anchor="ctr">
                    <a:lnL w="12700" cap="flat" cmpd="sng" algn="ctr">
                      <a:solidFill>
                        <a:srgbClr val="215967"/>
                      </a:solidFill>
                      <a:prstDash val="solid"/>
                      <a:round/>
                      <a:headEnd type="none" w="med" len="med"/>
                      <a:tailEnd type="none" w="med" len="med"/>
                    </a:lnL>
                    <a:lnR w="6350" cap="flat" cmpd="sng" algn="ctr">
                      <a:solidFill>
                        <a:srgbClr val="215967"/>
                      </a:solidFill>
                      <a:prstDash val="solid"/>
                      <a:round/>
                      <a:headEnd type="none" w="med" len="med"/>
                      <a:tailEnd type="none" w="med" len="med"/>
                    </a:lnR>
                    <a:lnT w="6350" cap="flat" cmpd="sng" algn="ctr">
                      <a:solidFill>
                        <a:srgbClr val="215967"/>
                      </a:solidFill>
                      <a:prstDash val="solid"/>
                      <a:round/>
                      <a:headEnd type="none" w="med" len="med"/>
                      <a:tailEnd type="none" w="med" len="med"/>
                    </a:lnT>
                    <a:lnB w="6350" cap="flat" cmpd="sng" algn="ctr">
                      <a:solidFill>
                        <a:srgbClr val="215967"/>
                      </a:solidFill>
                      <a:prstDash val="solid"/>
                      <a:round/>
                      <a:headEnd type="none" w="med" len="med"/>
                      <a:tailEnd type="none" w="med" len="med"/>
                    </a:lnB>
                  </a:tcPr>
                </a:tc>
                <a:extLst>
                  <a:ext uri="{0D108BD9-81ED-4DB2-BD59-A6C34878D82A}">
                    <a16:rowId xmlns:a16="http://schemas.microsoft.com/office/drawing/2014/main" val="3690508219"/>
                  </a:ext>
                </a:extLst>
              </a:tr>
              <a:tr h="459753">
                <a:tc>
                  <a:txBody>
                    <a:bodyPr/>
                    <a:lstStyle/>
                    <a:p>
                      <a:pPr algn="l" fontAlgn="ctr"/>
                      <a:r>
                        <a:rPr lang="fr-FR" sz="1400" b="0" i="0" u="none" strike="noStrike" kern="1200" dirty="0" err="1">
                          <a:solidFill>
                            <a:srgbClr val="C00000"/>
                          </a:solidFill>
                          <a:effectLst/>
                          <a:latin typeface="Cambria" panose="02040503050406030204" pitchFamily="18" charset="0"/>
                          <a:ea typeface="+mn-ea"/>
                          <a:cs typeface="+mn-cs"/>
                        </a:rPr>
                        <a:t>PROMs</a:t>
                      </a:r>
                      <a:r>
                        <a:rPr lang="fr-FR" sz="1400" b="0" i="0" u="none" strike="noStrike" kern="1200" dirty="0">
                          <a:solidFill>
                            <a:srgbClr val="C00000"/>
                          </a:solidFill>
                          <a:effectLst/>
                          <a:latin typeface="Cambria" panose="02040503050406030204" pitchFamily="18" charset="0"/>
                          <a:ea typeface="+mn-ea"/>
                          <a:cs typeface="+mn-cs"/>
                        </a:rPr>
                        <a:t> (questionnaire qualité de vie) : Taux d’administration </a:t>
                      </a:r>
                    </a:p>
                  </a:txBody>
                  <a:tcPr marL="8258" marR="8258" marT="8258" marB="0" anchor="ctr">
                    <a:lnL w="12700" cap="flat" cmpd="sng" algn="ctr">
                      <a:solidFill>
                        <a:srgbClr val="215967"/>
                      </a:solidFill>
                      <a:prstDash val="solid"/>
                      <a:round/>
                      <a:headEnd type="none" w="med" len="med"/>
                      <a:tailEnd type="none" w="med" len="med"/>
                    </a:lnL>
                    <a:lnR w="6350" cap="flat" cmpd="sng" algn="ctr">
                      <a:solidFill>
                        <a:srgbClr val="215967"/>
                      </a:solidFill>
                      <a:prstDash val="solid"/>
                      <a:round/>
                      <a:headEnd type="none" w="med" len="med"/>
                      <a:tailEnd type="none" w="med" len="med"/>
                    </a:lnR>
                    <a:lnT w="6350" cap="flat" cmpd="sng" algn="ctr">
                      <a:solidFill>
                        <a:srgbClr val="215967"/>
                      </a:solidFill>
                      <a:prstDash val="solid"/>
                      <a:round/>
                      <a:headEnd type="none" w="med" len="med"/>
                      <a:tailEnd type="none" w="med" len="med"/>
                    </a:lnT>
                    <a:lnB w="6350" cap="flat" cmpd="sng" algn="ctr">
                      <a:solidFill>
                        <a:srgbClr val="215967"/>
                      </a:solidFill>
                      <a:prstDash val="solid"/>
                      <a:round/>
                      <a:headEnd type="none" w="med" len="med"/>
                      <a:tailEnd type="none" w="med" len="med"/>
                    </a:lnB>
                  </a:tcPr>
                </a:tc>
                <a:extLst>
                  <a:ext uri="{0D108BD9-81ED-4DB2-BD59-A6C34878D82A}">
                    <a16:rowId xmlns:a16="http://schemas.microsoft.com/office/drawing/2014/main" val="855861549"/>
                  </a:ext>
                </a:extLst>
              </a:tr>
              <a:tr h="459753">
                <a:tc>
                  <a:txBody>
                    <a:bodyPr/>
                    <a:lstStyle/>
                    <a:p>
                      <a:pPr algn="l" fontAlgn="ctr"/>
                      <a:r>
                        <a:rPr lang="fr-FR" sz="1400" b="0" i="0" u="none" strike="noStrike" kern="1200" dirty="0">
                          <a:solidFill>
                            <a:srgbClr val="266B92"/>
                          </a:solidFill>
                          <a:effectLst/>
                          <a:latin typeface="Cambria" panose="02040503050406030204" pitchFamily="18" charset="0"/>
                          <a:ea typeface="+mn-ea"/>
                          <a:cs typeface="+mn-cs"/>
                        </a:rPr>
                        <a:t>Taux d’exhaustivité dans la complétude des données</a:t>
                      </a:r>
                    </a:p>
                  </a:txBody>
                  <a:tcPr marL="8258" marR="8258" marT="8258" marB="0" anchor="ctr">
                    <a:lnL w="12700" cap="flat" cmpd="sng" algn="ctr">
                      <a:solidFill>
                        <a:srgbClr val="215967"/>
                      </a:solidFill>
                      <a:prstDash val="solid"/>
                      <a:round/>
                      <a:headEnd type="none" w="med" len="med"/>
                      <a:tailEnd type="none" w="med" len="med"/>
                    </a:lnL>
                    <a:lnR w="6350" cap="flat" cmpd="sng" algn="ctr">
                      <a:solidFill>
                        <a:srgbClr val="215967"/>
                      </a:solidFill>
                      <a:prstDash val="solid"/>
                      <a:round/>
                      <a:headEnd type="none" w="med" len="med"/>
                      <a:tailEnd type="none" w="med" len="med"/>
                    </a:lnR>
                    <a:lnT w="6350" cap="flat" cmpd="sng" algn="ctr">
                      <a:solidFill>
                        <a:srgbClr val="215967"/>
                      </a:solidFill>
                      <a:prstDash val="solid"/>
                      <a:round/>
                      <a:headEnd type="none" w="med" len="med"/>
                      <a:tailEnd type="none" w="med" len="med"/>
                    </a:lnT>
                    <a:lnB w="6350" cap="flat" cmpd="sng" algn="ctr">
                      <a:solidFill>
                        <a:srgbClr val="215967"/>
                      </a:solidFill>
                      <a:prstDash val="solid"/>
                      <a:round/>
                      <a:headEnd type="none" w="med" len="med"/>
                      <a:tailEnd type="none" w="med" len="med"/>
                    </a:lnB>
                  </a:tcPr>
                </a:tc>
                <a:extLst>
                  <a:ext uri="{0D108BD9-81ED-4DB2-BD59-A6C34878D82A}">
                    <a16:rowId xmlns:a16="http://schemas.microsoft.com/office/drawing/2014/main" val="2820627083"/>
                  </a:ext>
                </a:extLst>
              </a:tr>
            </a:tbl>
          </a:graphicData>
        </a:graphic>
      </p:graphicFrame>
      <p:sp>
        <p:nvSpPr>
          <p:cNvPr id="10" name="ZoneTexte 9"/>
          <p:cNvSpPr txBox="1"/>
          <p:nvPr/>
        </p:nvSpPr>
        <p:spPr>
          <a:xfrm>
            <a:off x="7479707" y="1214814"/>
            <a:ext cx="1794295" cy="369332"/>
          </a:xfrm>
          <a:prstGeom prst="rect">
            <a:avLst/>
          </a:prstGeom>
          <a:noFill/>
        </p:spPr>
        <p:txBody>
          <a:bodyPr wrap="square" rtlCol="0">
            <a:spAutoFit/>
          </a:bodyPr>
          <a:lstStyle/>
          <a:p>
            <a:r>
              <a:rPr lang="fr-FR" b="1" dirty="0"/>
              <a:t>PTH/PTG</a:t>
            </a:r>
          </a:p>
        </p:txBody>
      </p:sp>
    </p:spTree>
    <p:extLst>
      <p:ext uri="{BB962C8B-B14F-4D97-AF65-F5344CB8AC3E}">
        <p14:creationId xmlns:p14="http://schemas.microsoft.com/office/powerpoint/2010/main" val="242003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10209202" cy="1320800"/>
          </a:xfrm>
        </p:spPr>
        <p:txBody>
          <a:bodyPr/>
          <a:lstStyle/>
          <a:p>
            <a:r>
              <a:rPr lang="fr-FR" dirty="0"/>
              <a:t>Questionnaires </a:t>
            </a:r>
            <a:r>
              <a:rPr lang="fr-FR" dirty="0" err="1"/>
              <a:t>PREMs</a:t>
            </a:r>
            <a:r>
              <a:rPr lang="fr-FR" dirty="0"/>
              <a:t> </a:t>
            </a:r>
            <a:r>
              <a:rPr lang="fr-FR" dirty="0" err="1"/>
              <a:t>PROMs</a:t>
            </a:r>
            <a:r>
              <a:rPr lang="fr-FR" dirty="0"/>
              <a:t> dans  EDS</a:t>
            </a:r>
          </a:p>
        </p:txBody>
      </p:sp>
      <p:sp>
        <p:nvSpPr>
          <p:cNvPr id="3" name="Espace réservé du contenu 2"/>
          <p:cNvSpPr>
            <a:spLocks noGrp="1"/>
          </p:cNvSpPr>
          <p:nvPr>
            <p:ph idx="1"/>
          </p:nvPr>
        </p:nvSpPr>
        <p:spPr>
          <a:xfrm>
            <a:off x="1030289" y="1504982"/>
            <a:ext cx="10339055" cy="4856812"/>
          </a:xfrm>
        </p:spPr>
        <p:txBody>
          <a:bodyPr>
            <a:noAutofit/>
          </a:bodyPr>
          <a:lstStyle/>
          <a:p>
            <a:r>
              <a:rPr lang="fr-FR" dirty="0"/>
              <a:t>Dans un premier temps, l’expérimentation EDS envisage d’utiliser les résultats pour l’aide clinique et la décision partagée</a:t>
            </a:r>
          </a:p>
          <a:p>
            <a:r>
              <a:rPr lang="fr-FR" dirty="0"/>
              <a:t>Plusieurs temps d’administration des questionnaires</a:t>
            </a:r>
          </a:p>
          <a:p>
            <a:pPr lvl="1">
              <a:buFont typeface="Wingdings" panose="05000000000000000000" pitchFamily="2" charset="2"/>
              <a:buChar char="v"/>
            </a:pPr>
            <a:r>
              <a:rPr lang="fr-FR" sz="1800" dirty="0"/>
              <a:t>à la suite de son hospitalisation </a:t>
            </a:r>
          </a:p>
          <a:p>
            <a:pPr lvl="1">
              <a:buFont typeface="Wingdings" panose="05000000000000000000" pitchFamily="2" charset="2"/>
              <a:buChar char="v"/>
            </a:pPr>
            <a:r>
              <a:rPr lang="fr-FR" sz="1800" dirty="0"/>
              <a:t>À distance après sa sortie</a:t>
            </a:r>
          </a:p>
          <a:p>
            <a:r>
              <a:rPr lang="fr-FR" dirty="0"/>
              <a:t>Contenu des questionnaires</a:t>
            </a:r>
          </a:p>
          <a:p>
            <a:pPr lvl="1">
              <a:buFont typeface="Wingdings" panose="05000000000000000000" pitchFamily="2" charset="2"/>
              <a:buChar char="v"/>
            </a:pPr>
            <a:r>
              <a:rPr lang="fr-FR" dirty="0"/>
              <a:t>Avis du patient</a:t>
            </a:r>
          </a:p>
          <a:p>
            <a:pPr lvl="1">
              <a:buFont typeface="Wingdings" panose="05000000000000000000" pitchFamily="2" charset="2"/>
              <a:buChar char="v"/>
            </a:pPr>
            <a:r>
              <a:rPr lang="fr-FR" dirty="0"/>
              <a:t>Autonomie</a:t>
            </a:r>
          </a:p>
          <a:p>
            <a:pPr lvl="1">
              <a:buFont typeface="Wingdings" panose="05000000000000000000" pitchFamily="2" charset="2"/>
              <a:buChar char="v"/>
            </a:pPr>
            <a:r>
              <a:rPr lang="fr-FR" dirty="0"/>
              <a:t>Qualité de vie</a:t>
            </a:r>
          </a:p>
          <a:p>
            <a:r>
              <a:rPr lang="fr-FR" dirty="0"/>
              <a:t>Questionnaires utilisés</a:t>
            </a:r>
          </a:p>
          <a:p>
            <a:pPr lvl="1">
              <a:buFont typeface="Wingdings" panose="05000000000000000000" pitchFamily="2" charset="2"/>
              <a:buChar char="v"/>
            </a:pPr>
            <a:r>
              <a:rPr lang="fr-FR" dirty="0" err="1"/>
              <a:t>PREMs</a:t>
            </a:r>
            <a:r>
              <a:rPr lang="fr-FR" dirty="0"/>
              <a:t> : Questionnaire expérience patient de la HAS</a:t>
            </a:r>
          </a:p>
          <a:p>
            <a:pPr lvl="1">
              <a:buFont typeface="Wingdings" panose="05000000000000000000" pitchFamily="2" charset="2"/>
              <a:buChar char="v"/>
            </a:pPr>
            <a:r>
              <a:rPr lang="fr-FR" dirty="0" err="1"/>
              <a:t>PROMs</a:t>
            </a:r>
            <a:r>
              <a:rPr lang="fr-FR" dirty="0"/>
              <a:t> : COLON : EQ5D5L / SFS-36 /  SF-12  / PTH : EQ5D5L / HOOS-PS /  HOOS / OHS-12 / PTG : EQ5D5L / KOOS-PS /  KOOS /  OKS-12</a:t>
            </a:r>
          </a:p>
        </p:txBody>
      </p:sp>
      <p:sp>
        <p:nvSpPr>
          <p:cNvPr id="4" name="Espace réservé du numéro de diapositive 3"/>
          <p:cNvSpPr>
            <a:spLocks noGrp="1"/>
          </p:cNvSpPr>
          <p:nvPr>
            <p:ph type="sldNum" sz="quarter" idx="4"/>
          </p:nvPr>
        </p:nvSpPr>
        <p:spPr/>
        <p:txBody>
          <a:bodyPr/>
          <a:lstStyle/>
          <a:p>
            <a:fld id="{D57F1E4F-1CFF-5643-939E-217C01CDF565}" type="slidenum">
              <a:rPr lang="en-US" smtClean="0"/>
              <a:pPr/>
              <a:t>8</a:t>
            </a:fld>
            <a:endParaRPr lang="en-US" dirty="0"/>
          </a:p>
        </p:txBody>
      </p:sp>
      <p:sp>
        <p:nvSpPr>
          <p:cNvPr id="5" name="Espace réservé du pied de page 4"/>
          <p:cNvSpPr>
            <a:spLocks noGrp="1"/>
          </p:cNvSpPr>
          <p:nvPr>
            <p:ph type="ftr" sz="quarter" idx="3"/>
          </p:nvPr>
        </p:nvSpPr>
        <p:spPr/>
        <p:txBody>
          <a:bodyPr/>
          <a:lstStyle/>
          <a:p>
            <a:r>
              <a:rPr lang="fr-FR" b="1"/>
              <a:t>Mesurer la qualité de la prise en charge chirurgicale vue du patient</a:t>
            </a:r>
            <a:endParaRPr lang="fr-FR" b="1" dirty="0"/>
          </a:p>
        </p:txBody>
      </p:sp>
      <p:sp>
        <p:nvSpPr>
          <p:cNvPr id="6" name="Espace réservé de la date 5"/>
          <p:cNvSpPr>
            <a:spLocks noGrp="1"/>
          </p:cNvSpPr>
          <p:nvPr>
            <p:ph type="dt" sz="half" idx="2"/>
          </p:nvPr>
        </p:nvSpPr>
        <p:spPr/>
        <p:txBody>
          <a:bodyPr/>
          <a:lstStyle/>
          <a:p>
            <a:pPr algn="ctr"/>
            <a:r>
              <a:rPr lang="fr-FR"/>
              <a:t>Webinaire – 07 avril 2022 – 18h/20h</a:t>
            </a:r>
            <a:endParaRPr lang="en-US" dirty="0"/>
          </a:p>
        </p:txBody>
      </p:sp>
    </p:spTree>
    <p:extLst>
      <p:ext uri="{BB962C8B-B14F-4D97-AF65-F5344CB8AC3E}">
        <p14:creationId xmlns:p14="http://schemas.microsoft.com/office/powerpoint/2010/main" val="1020727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3" y="374468"/>
            <a:ext cx="8596668" cy="1320800"/>
          </a:xfrm>
        </p:spPr>
        <p:txBody>
          <a:bodyPr/>
          <a:lstStyle/>
          <a:p>
            <a:r>
              <a:rPr lang="fr-FR" dirty="0"/>
              <a:t>2- Projet  </a:t>
            </a:r>
            <a:r>
              <a:rPr lang="fr-FR" dirty="0" err="1"/>
              <a:t>PaRIS</a:t>
            </a:r>
            <a:r>
              <a:rPr lang="fr-FR" dirty="0"/>
              <a:t> OCDE</a:t>
            </a:r>
            <a:br>
              <a:rPr lang="fr-FR" dirty="0"/>
            </a:br>
            <a:r>
              <a:rPr lang="fr-FR" dirty="0"/>
              <a:t>(</a:t>
            </a:r>
            <a:r>
              <a:rPr lang="fr-FR" i="1" dirty="0"/>
              <a:t>Patient-</a:t>
            </a:r>
            <a:r>
              <a:rPr lang="fr-FR" i="1" dirty="0" err="1"/>
              <a:t>Reported</a:t>
            </a:r>
            <a:r>
              <a:rPr lang="fr-FR" i="1" dirty="0"/>
              <a:t> </a:t>
            </a:r>
            <a:r>
              <a:rPr lang="fr-FR" i="1" dirty="0" err="1"/>
              <a:t>Indicators</a:t>
            </a:r>
            <a:r>
              <a:rPr lang="fr-FR" i="1" dirty="0"/>
              <a:t> Survey)</a:t>
            </a:r>
          </a:p>
        </p:txBody>
      </p:sp>
      <p:sp>
        <p:nvSpPr>
          <p:cNvPr id="3" name="Espace réservé du contenu 2"/>
          <p:cNvSpPr>
            <a:spLocks noGrp="1"/>
          </p:cNvSpPr>
          <p:nvPr>
            <p:ph idx="1"/>
          </p:nvPr>
        </p:nvSpPr>
        <p:spPr>
          <a:xfrm>
            <a:off x="677333" y="1904456"/>
            <a:ext cx="10465283" cy="4457338"/>
          </a:xfrm>
        </p:spPr>
        <p:txBody>
          <a:bodyPr>
            <a:normAutofit/>
          </a:bodyPr>
          <a:lstStyle/>
          <a:p>
            <a:pPr marL="0" indent="0">
              <a:buNone/>
            </a:pPr>
            <a:r>
              <a:rPr lang="fr-FR" dirty="0"/>
              <a:t>L’OCDE a développé une importante initiative sur l’usage des </a:t>
            </a:r>
            <a:r>
              <a:rPr lang="fr-FR" dirty="0" err="1"/>
              <a:t>PROMs</a:t>
            </a:r>
            <a:r>
              <a:rPr lang="fr-FR" dirty="0"/>
              <a:t> et </a:t>
            </a:r>
            <a:r>
              <a:rPr lang="fr-FR" dirty="0" err="1"/>
              <a:t>PREMs</a:t>
            </a:r>
            <a:r>
              <a:rPr lang="fr-FR" dirty="0"/>
              <a:t> dans le système de santé, à laquelle la France participe.  </a:t>
            </a:r>
          </a:p>
          <a:p>
            <a:pPr marL="0" indent="0">
              <a:buNone/>
            </a:pPr>
            <a:r>
              <a:rPr lang="fr-FR" sz="2000" b="1" dirty="0"/>
              <a:t>Le projet </a:t>
            </a:r>
            <a:r>
              <a:rPr lang="fr-FR" sz="2000" b="1" dirty="0" err="1"/>
              <a:t>PaRIS</a:t>
            </a:r>
            <a:r>
              <a:rPr lang="fr-FR" sz="2000" b="1" dirty="0"/>
              <a:t> de l’OCDE développe des indicateurs selon deux axes : </a:t>
            </a:r>
          </a:p>
          <a:p>
            <a:pPr>
              <a:buFont typeface="Wingdings" panose="05000000000000000000" pitchFamily="2" charset="2"/>
              <a:buChar char="v"/>
            </a:pPr>
            <a:r>
              <a:rPr lang="fr-FR" u="sng" dirty="0"/>
              <a:t>Dans des pathologies pour lesquelles des pays mesurent déjà la qualité perçue par le patient</a:t>
            </a:r>
            <a:r>
              <a:rPr lang="fr-FR" dirty="0"/>
              <a:t>, afin d’accélérer l’adoption d’indicateurs validés, standardisés et comparables entre les pays (3 pathologies ciblées : le cancer du sein, les arthroplasties de la hanche et du genou et la santé mentale. De premiers résultats comparatifs ont paru en 2019).</a:t>
            </a:r>
          </a:p>
          <a:p>
            <a:pPr>
              <a:buFont typeface="Wingdings" panose="05000000000000000000" pitchFamily="2" charset="2"/>
              <a:buChar char="v"/>
            </a:pPr>
            <a:r>
              <a:rPr lang="fr-FR" u="sng" dirty="0"/>
              <a:t>Dans les soins primaires </a:t>
            </a:r>
            <a:r>
              <a:rPr lang="fr-FR" dirty="0"/>
              <a:t>où l’objectif est de développer une enquête internationale s’intéressant notamment à mesurer la qualité perçue par les patients suivis pour une ou plusieurs maladies chroniques. Cette enquête vise à améliorer la connaissance du champ des soins primaires où les informations standardisées entre les pays sont encore assez peu disponibles.</a:t>
            </a:r>
          </a:p>
        </p:txBody>
      </p:sp>
      <p:sp>
        <p:nvSpPr>
          <p:cNvPr id="4" name="Espace réservé du numéro de diapositive 3"/>
          <p:cNvSpPr>
            <a:spLocks noGrp="1"/>
          </p:cNvSpPr>
          <p:nvPr>
            <p:ph type="sldNum" sz="quarter" idx="4"/>
          </p:nvPr>
        </p:nvSpPr>
        <p:spPr/>
        <p:txBody>
          <a:bodyPr/>
          <a:lstStyle/>
          <a:p>
            <a:fld id="{D57F1E4F-1CFF-5643-939E-217C01CDF565}" type="slidenum">
              <a:rPr lang="en-US" smtClean="0"/>
              <a:pPr/>
              <a:t>9</a:t>
            </a:fld>
            <a:endParaRPr lang="en-US" dirty="0"/>
          </a:p>
        </p:txBody>
      </p:sp>
      <p:sp>
        <p:nvSpPr>
          <p:cNvPr id="5" name="Espace réservé du pied de page 4"/>
          <p:cNvSpPr>
            <a:spLocks noGrp="1"/>
          </p:cNvSpPr>
          <p:nvPr>
            <p:ph type="ftr" sz="quarter" idx="3"/>
          </p:nvPr>
        </p:nvSpPr>
        <p:spPr/>
        <p:txBody>
          <a:bodyPr/>
          <a:lstStyle/>
          <a:p>
            <a:r>
              <a:rPr lang="fr-FR" b="1"/>
              <a:t>Mesurer la qualité de la prise en charge chirurgicale vue du patient</a:t>
            </a:r>
            <a:endParaRPr lang="fr-FR" b="1" dirty="0"/>
          </a:p>
        </p:txBody>
      </p:sp>
      <p:sp>
        <p:nvSpPr>
          <p:cNvPr id="6" name="Espace réservé de la date 5"/>
          <p:cNvSpPr>
            <a:spLocks noGrp="1"/>
          </p:cNvSpPr>
          <p:nvPr>
            <p:ph type="dt" sz="half" idx="2"/>
          </p:nvPr>
        </p:nvSpPr>
        <p:spPr/>
        <p:txBody>
          <a:bodyPr/>
          <a:lstStyle/>
          <a:p>
            <a:pPr algn="ctr"/>
            <a:r>
              <a:rPr lang="fr-FR"/>
              <a:t>Webinaire – 07 avril 2022 – 18h/20h</a:t>
            </a:r>
            <a:endParaRPr lang="en-US" dirty="0"/>
          </a:p>
        </p:txBody>
      </p:sp>
    </p:spTree>
    <p:extLst>
      <p:ext uri="{BB962C8B-B14F-4D97-AF65-F5344CB8AC3E}">
        <p14:creationId xmlns:p14="http://schemas.microsoft.com/office/powerpoint/2010/main" val="270026164"/>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ModèlePrésentation_EGRhumato_2019" id="{2B39C09D-0B8F-4C22-8082-349799998875}" vid="{D2C7214D-D8D5-488D-A5F5-0F2FC272B86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4239</TotalTime>
  <Words>3194</Words>
  <Application>Microsoft Office PowerPoint</Application>
  <PresentationFormat>Grand écran</PresentationFormat>
  <Paragraphs>270</Paragraphs>
  <Slides>15</Slides>
  <Notes>14</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15</vt:i4>
      </vt:variant>
    </vt:vector>
  </HeadingPairs>
  <TitlesOfParts>
    <vt:vector size="24" baseType="lpstr">
      <vt:lpstr>Arial</vt:lpstr>
      <vt:lpstr>Calibri</vt:lpstr>
      <vt:lpstr>Calibri Light</vt:lpstr>
      <vt:lpstr>Cambria</vt:lpstr>
      <vt:lpstr>Times New Roman</vt:lpstr>
      <vt:lpstr>Trebuchet MS</vt:lpstr>
      <vt:lpstr>Wingdings</vt:lpstr>
      <vt:lpstr>Wingdings 3</vt:lpstr>
      <vt:lpstr>Facette</vt:lpstr>
      <vt:lpstr>Dispositifs en cours et  utilisations envisagées des PREMs et PROMs </vt:lpstr>
      <vt:lpstr>Présentation PowerPoint</vt:lpstr>
      <vt:lpstr>Mesurer la qualité perçue : quels résultats attendre ?</vt:lpstr>
      <vt:lpstr>Mesurer la qualité perçue : quelles orientations ?</vt:lpstr>
      <vt:lpstr>Dispositifs mobilisant des PREMs-PROMs</vt:lpstr>
      <vt:lpstr>1 – Paiement à l’Episode de soins en chirurgie (art.51) </vt:lpstr>
      <vt:lpstr>Indicateurs pris en compte dans le calcul du forfait</vt:lpstr>
      <vt:lpstr>Questionnaires PREMs PROMs dans  EDS</vt:lpstr>
      <vt:lpstr>2- Projet  PaRIS OCDE (Patient-Reported Indicators Survey)</vt:lpstr>
      <vt:lpstr>Enquête PaRIS OCDE : Les thèmes du questionnaire patient</vt:lpstr>
      <vt:lpstr>3- Questionnaire PROMIS 29 – Paiement Forfait MRC</vt:lpstr>
      <vt:lpstr>Présentation PowerPoint</vt:lpstr>
      <vt:lpstr>Travaux HAS sur les PROMs</vt:lpstr>
      <vt:lpstr>Mobilisation de PREMs et PROMs  : </vt:lpstr>
      <vt:lpstr>Merci de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Fanny Devisme</dc:creator>
  <cp:lastModifiedBy>BIZET, Caroline (DGOS/SOUS-DIR PILOTAGE PERFORMANCE/PF)</cp:lastModifiedBy>
  <cp:revision>141</cp:revision>
  <dcterms:created xsi:type="dcterms:W3CDTF">2019-05-22T09:39:52Z</dcterms:created>
  <dcterms:modified xsi:type="dcterms:W3CDTF">2022-04-05T12:09:40Z</dcterms:modified>
</cp:coreProperties>
</file>