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0"/>
  </p:notesMasterIdLst>
  <p:handoutMasterIdLst>
    <p:handoutMasterId r:id="rId11"/>
  </p:handoutMasterIdLst>
  <p:sldIdLst>
    <p:sldId id="463" r:id="rId3"/>
    <p:sldId id="345" r:id="rId4"/>
    <p:sldId id="464" r:id="rId5"/>
    <p:sldId id="462" r:id="rId6"/>
    <p:sldId id="465" r:id="rId7"/>
    <p:sldId id="468" r:id="rId8"/>
    <p:sldId id="265" r:id="rId9"/>
  </p:sldIdLst>
  <p:sldSz cx="9144000" cy="6858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p15:clr>
            <a:srgbClr val="A4A3A4"/>
          </p15:clr>
        </p15:guide>
        <p15:guide id="2" orient="horz" pos="2158">
          <p15:clr>
            <a:srgbClr val="A4A3A4"/>
          </p15:clr>
        </p15:guide>
        <p15:guide id="3" orient="horz" pos="4264">
          <p15:clr>
            <a:srgbClr val="A4A3A4"/>
          </p15:clr>
        </p15:guide>
        <p15:guide id="4" orient="horz" pos="210">
          <p15:clr>
            <a:srgbClr val="A4A3A4"/>
          </p15:clr>
        </p15:guide>
        <p15:guide id="5" pos="249">
          <p15:clr>
            <a:srgbClr val="A4A3A4"/>
          </p15:clr>
        </p15:guide>
        <p15:guide id="6" pos="2883">
          <p15:clr>
            <a:srgbClr val="A4A3A4"/>
          </p15:clr>
        </p15:guide>
        <p15:guide id="7" pos="69">
          <p15:clr>
            <a:srgbClr val="A4A3A4"/>
          </p15:clr>
        </p15:guide>
        <p15:guide id="8" pos="573">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78F9D"/>
    <a:srgbClr val="1FA192"/>
    <a:srgbClr val="0EA1BE"/>
    <a:srgbClr val="25A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476" y="84"/>
      </p:cViewPr>
      <p:guideLst>
        <p:guide orient="horz" pos="436"/>
        <p:guide orient="horz" pos="2158"/>
        <p:guide orient="horz" pos="4264"/>
        <p:guide orient="horz" pos="210"/>
        <p:guide pos="249"/>
        <p:guide pos="2883"/>
        <p:guide pos="69"/>
        <p:guide pos="573"/>
      </p:guideLst>
    </p:cSldViewPr>
  </p:slideViewPr>
  <p:notesTextViewPr>
    <p:cViewPr>
      <p:scale>
        <a:sx n="100" d="100"/>
        <a:sy n="100" d="100"/>
      </p:scale>
      <p:origin x="0" y="0"/>
    </p:cViewPr>
  </p:notesTextViewPr>
  <p:notesViewPr>
    <p:cSldViewPr showGuides="1">
      <p:cViewPr varScale="1">
        <p:scale>
          <a:sx n="95" d="100"/>
          <a:sy n="95" d="100"/>
        </p:scale>
        <p:origin x="-1530"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16A7BFFD-1637-458B-8AE6-59157655538F}" type="datetimeFigureOut">
              <a:rPr lang="fr-FR" smtClean="0"/>
              <a:pPr/>
              <a:t>07/04/2022</a:t>
            </a:fld>
            <a:endParaRPr lang="fr-FR"/>
          </a:p>
        </p:txBody>
      </p:sp>
      <p:sp>
        <p:nvSpPr>
          <p:cNvPr id="4" name="Espace réservé du pied de page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E9D73E48-25EF-457A-AF08-B4337DD3B077}" type="slidenum">
              <a:rPr lang="fr-FR" smtClean="0"/>
              <a:pPr/>
              <a:t>‹N°›</a:t>
            </a:fld>
            <a:endParaRPr lang="fr-FR"/>
          </a:p>
        </p:txBody>
      </p:sp>
    </p:spTree>
    <p:extLst>
      <p:ext uri="{BB962C8B-B14F-4D97-AF65-F5344CB8AC3E}">
        <p14:creationId xmlns:p14="http://schemas.microsoft.com/office/powerpoint/2010/main" val="721553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18AB623E-8A92-497A-B6C6-B23D0A9AF894}" type="datetimeFigureOut">
              <a:rPr lang="fr-FR" smtClean="0"/>
              <a:pPr/>
              <a:t>07/04/2022</a:t>
            </a:fld>
            <a:endParaRPr lang="fr-FR"/>
          </a:p>
        </p:txBody>
      </p:sp>
      <p:sp>
        <p:nvSpPr>
          <p:cNvPr id="4" name="Espace réservé de l'image des diapositives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commentaires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2F32BCAB-EECF-4539-8FEF-E7D3EEC5F4B1}" type="slidenum">
              <a:rPr lang="fr-FR" smtClean="0"/>
              <a:pPr/>
              <a:t>‹N°›</a:t>
            </a:fld>
            <a:endParaRPr lang="fr-FR"/>
          </a:p>
        </p:txBody>
      </p:sp>
    </p:spTree>
    <p:extLst>
      <p:ext uri="{BB962C8B-B14F-4D97-AF65-F5344CB8AC3E}">
        <p14:creationId xmlns:p14="http://schemas.microsoft.com/office/powerpoint/2010/main" val="18789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3"/>
          <a:stretch>
            <a:fillRect/>
          </a:stretch>
        </p:blipFill>
        <p:spPr>
          <a:xfrm>
            <a:off x="0" y="5733257"/>
            <a:ext cx="2783862" cy="111199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25D7096-B725-46B7-AD53-DE2353A23105}" type="datetimeFigureOut">
              <a:rPr lang="fr-FR" smtClean="0"/>
              <a:t>07/04/2022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189842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25D7096-B725-46B7-AD53-DE2353A23105}" type="datetimeFigureOut">
              <a:rPr lang="fr-FR" smtClean="0"/>
              <a:t>07/04/2022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664814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5D7096-B725-46B7-AD53-DE2353A23105}" type="datetimeFigureOut">
              <a:rPr lang="fr-FR" smtClean="0"/>
              <a:t>07/04/2022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4165751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25D7096-B725-46B7-AD53-DE2353A23105}" type="datetimeFigureOut">
              <a:rPr lang="fr-FR" smtClean="0"/>
              <a:t>07/04/2022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1905778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25D7096-B725-46B7-AD53-DE2353A23105}" type="datetimeFigureOut">
              <a:rPr lang="fr-FR" smtClean="0"/>
              <a:t>07/04/2022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50015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3837192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92062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stretch>
            <a:fillRect/>
          </a:stretch>
        </p:blipFill>
        <p:spPr>
          <a:xfrm>
            <a:off x="0" y="5733257"/>
            <a:ext cx="2783862" cy="111199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lstStyle/>
          <a:p>
            <a:r>
              <a:rPr lang="fr-FR"/>
              <a:t>Modifiez le style du titre</a:t>
            </a:r>
          </a:p>
        </p:txBody>
      </p:sp>
      <p:sp>
        <p:nvSpPr>
          <p:cNvPr id="3" name="Espace réservé du contenu 2"/>
          <p:cNvSpPr>
            <a:spLocks noGrp="1"/>
          </p:cNvSpPr>
          <p:nvPr>
            <p:ph idx="1"/>
          </p:nvPr>
        </p:nvSpPr>
        <p:spPr>
          <a:xfrm>
            <a:off x="1042988" y="1341438"/>
            <a:ext cx="7724775" cy="4751387"/>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8474740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pic>
        <p:nvPicPr>
          <p:cNvPr id="2" name="Espace réservé du contenu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5805264"/>
            <a:ext cx="926331" cy="926331"/>
          </a:xfrm>
          <a:prstGeom prst="rect">
            <a:avLst/>
          </a:prstGeom>
        </p:spPr>
      </p:pic>
    </p:spTree>
    <p:extLst>
      <p:ext uri="{BB962C8B-B14F-4D97-AF65-F5344CB8AC3E}">
        <p14:creationId xmlns:p14="http://schemas.microsoft.com/office/powerpoint/2010/main" val="304520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46888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205142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8384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178509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25D7096-B725-46B7-AD53-DE2353A23105}" type="datetimeFigureOut">
              <a:rPr lang="fr-FR" smtClean="0"/>
              <a:t>07/04/2022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74E79-CC09-4F83-8582-24ECC0E579EC}" type="slidenum">
              <a:rPr lang="fr-FR" smtClean="0"/>
              <a:t>‹N°›</a:t>
            </a:fld>
            <a:endParaRPr lang="fr-FR"/>
          </a:p>
        </p:txBody>
      </p:sp>
    </p:spTree>
    <p:extLst>
      <p:ext uri="{BB962C8B-B14F-4D97-AF65-F5344CB8AC3E}">
        <p14:creationId xmlns:p14="http://schemas.microsoft.com/office/powerpoint/2010/main" val="570757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100">
              <a:srgbClr val="FFFFFF"/>
            </a:gs>
            <a:gs pos="0">
              <a:schemeClr val="bg1"/>
            </a:gs>
            <a:gs pos="100000">
              <a:schemeClr val="bg1"/>
            </a:gs>
          </a:gsLst>
          <a:path path="circle">
            <a:fillToRect t="100000" r="10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1916832"/>
            <a:ext cx="8229600" cy="1143000"/>
          </a:xfrm>
          <a:prstGeom prst="rect">
            <a:avLst/>
          </a:prstGeom>
        </p:spPr>
        <p:txBody>
          <a:bodyPr vert="horz" lIns="91440" tIns="45720" rIns="91440" bIns="45720" rtlCol="0" anchor="ctr">
            <a:normAutofit/>
          </a:bodyPr>
          <a:lstStyle/>
          <a:p>
            <a:r>
              <a:rPr lang="fr-FR" dirty="0"/>
              <a:t>Cliquez pour modifier le style du titre</a:t>
            </a:r>
            <a:endParaRPr lang="fr-BE" dirty="0"/>
          </a:p>
        </p:txBody>
      </p:sp>
      <p:pic>
        <p:nvPicPr>
          <p:cNvPr id="1027" name="Picture 3" descr="D:\Donnée 2\Monique\Appels à projets 2012-2013\Diaporama LYON EST\bas-de-pag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9538" y="5779318"/>
            <a:ext cx="7759700" cy="981075"/>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userDrawn="1"/>
        </p:nvPicPr>
        <p:blipFill>
          <a:blip r:embed="rId8"/>
          <a:stretch>
            <a:fillRect/>
          </a:stretch>
        </p:blipFill>
        <p:spPr>
          <a:xfrm>
            <a:off x="0" y="5733257"/>
            <a:ext cx="2783862" cy="1111990"/>
          </a:xfrm>
          <a:prstGeom prst="rect">
            <a:avLst/>
          </a:prstGeom>
        </p:spPr>
      </p:pic>
      <p:pic>
        <p:nvPicPr>
          <p:cNvPr id="5" name="Espace réservé du contenu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172400" y="5867019"/>
            <a:ext cx="926331" cy="9263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76"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D7096-B725-46B7-AD53-DE2353A23105}" type="datetimeFigureOut">
              <a:rPr lang="fr-FR" smtClean="0"/>
              <a:t>07/04/2022</a:t>
            </a:fld>
            <a:endParaRPr lang="fr-F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74E79-CC09-4F83-8582-24ECC0E579EC}" type="slidenum">
              <a:rPr lang="fr-FR" smtClean="0"/>
              <a:t>‹N°›</a:t>
            </a:fld>
            <a:endParaRPr lang="fr-FR"/>
          </a:p>
        </p:txBody>
      </p:sp>
    </p:spTree>
    <p:extLst>
      <p:ext uri="{BB962C8B-B14F-4D97-AF65-F5344CB8AC3E}">
        <p14:creationId xmlns:p14="http://schemas.microsoft.com/office/powerpoint/2010/main" val="26885575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108520" y="1626369"/>
            <a:ext cx="9217024" cy="362471"/>
          </a:xfrm>
        </p:spPr>
        <p:txBody>
          <a:bodyPr>
            <a:normAutofit fontScale="90000"/>
          </a:bodyPr>
          <a:lstStyle/>
          <a:p>
            <a:r>
              <a:rPr lang="fr-FR" dirty="0">
                <a:solidFill>
                  <a:srgbClr val="C00000"/>
                </a:solidFill>
              </a:rPr>
              <a:t>Quelques repères sur les </a:t>
            </a:r>
            <a:r>
              <a:rPr lang="fr-FR" dirty="0" err="1">
                <a:solidFill>
                  <a:srgbClr val="C00000"/>
                </a:solidFill>
              </a:rPr>
              <a:t>PROMs</a:t>
            </a:r>
            <a:br>
              <a:rPr lang="fr-FR" dirty="0">
                <a:solidFill>
                  <a:srgbClr val="C00000"/>
                </a:solidFill>
              </a:rPr>
            </a:br>
            <a:r>
              <a:rPr lang="fr-FR" dirty="0"/>
              <a:t>Patient </a:t>
            </a:r>
            <a:r>
              <a:rPr lang="fr-FR" dirty="0" err="1"/>
              <a:t>reported</a:t>
            </a:r>
            <a:r>
              <a:rPr lang="fr-FR" dirty="0"/>
              <a:t> </a:t>
            </a:r>
            <a:r>
              <a:rPr lang="fr-FR" dirty="0" err="1"/>
              <a:t>outcome</a:t>
            </a:r>
            <a:r>
              <a:rPr lang="fr-FR" dirty="0"/>
              <a:t> </a:t>
            </a:r>
            <a:r>
              <a:rPr lang="fr-FR" dirty="0" err="1"/>
              <a:t>measures</a:t>
            </a:r>
            <a:r>
              <a:rPr lang="fr-FR" dirty="0"/>
              <a:t> </a:t>
            </a:r>
            <a:endParaRPr lang="fr-FR" dirty="0">
              <a:solidFill>
                <a:srgbClr val="C00000"/>
              </a:solidFill>
            </a:endParaRPr>
          </a:p>
        </p:txBody>
      </p:sp>
      <p:sp>
        <p:nvSpPr>
          <p:cNvPr id="6" name="ZoneTexte 5"/>
          <p:cNvSpPr txBox="1"/>
          <p:nvPr/>
        </p:nvSpPr>
        <p:spPr>
          <a:xfrm>
            <a:off x="1619672" y="3662528"/>
            <a:ext cx="5976664" cy="2554545"/>
          </a:xfrm>
          <a:prstGeom prst="rect">
            <a:avLst/>
          </a:prstGeom>
          <a:noFill/>
        </p:spPr>
        <p:txBody>
          <a:bodyPr wrap="square" rtlCol="0">
            <a:spAutoFit/>
          </a:bodyPr>
          <a:lstStyle/>
          <a:p>
            <a:pPr algn="ctr"/>
            <a:r>
              <a:rPr lang="fr-FR" sz="3200" dirty="0"/>
              <a:t>Pr. Philippe MICHEL</a:t>
            </a:r>
          </a:p>
          <a:p>
            <a:pPr algn="ctr"/>
            <a:r>
              <a:rPr lang="fr-FR" sz="3200" dirty="0"/>
              <a:t>HCL - Directeur Qualité Usagers Santé Populationnelle</a:t>
            </a:r>
          </a:p>
          <a:p>
            <a:pPr algn="ctr"/>
            <a:r>
              <a:rPr lang="fr-FR" sz="3200" dirty="0"/>
              <a:t>U 1290 Inserm </a:t>
            </a:r>
            <a:r>
              <a:rPr lang="fr-FR" sz="3200" dirty="0" err="1"/>
              <a:t>Reshape</a:t>
            </a:r>
            <a:endParaRPr lang="fr-FR" sz="3200" dirty="0"/>
          </a:p>
          <a:p>
            <a:pPr algn="ctr"/>
            <a:endParaRPr lang="fr-FR" sz="3200" dirty="0"/>
          </a:p>
        </p:txBody>
      </p:sp>
      <p:sp>
        <p:nvSpPr>
          <p:cNvPr id="17" name="Forme libre 16"/>
          <p:cNvSpPr/>
          <p:nvPr/>
        </p:nvSpPr>
        <p:spPr>
          <a:xfrm>
            <a:off x="1835696" y="3314872"/>
            <a:ext cx="5160267" cy="25814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185340 w 5986065"/>
              <a:gd name="connsiteY0" fmla="*/ 0 h 623529"/>
              <a:gd name="connsiteX1" fmla="*/ 103461 w 5986065"/>
              <a:gd name="connsiteY1" fmla="*/ 292655 h 623529"/>
              <a:gd name="connsiteX2" fmla="*/ 1842690 w 5986065"/>
              <a:gd name="connsiteY2" fmla="*/ 619125 h 623529"/>
              <a:gd name="connsiteX3" fmla="*/ 3890565 w 5986065"/>
              <a:gd name="connsiteY3" fmla="*/ 485775 h 623529"/>
              <a:gd name="connsiteX4" fmla="*/ 5643165 w 5986065"/>
              <a:gd name="connsiteY4" fmla="*/ 552450 h 623529"/>
              <a:gd name="connsiteX5" fmla="*/ 5986065 w 5986065"/>
              <a:gd name="connsiteY5" fmla="*/ 561975 h 623529"/>
              <a:gd name="connsiteX0" fmla="*/ 0 w 6372225"/>
              <a:gd name="connsiteY0" fmla="*/ 197013 h 353817"/>
              <a:gd name="connsiteX1" fmla="*/ 489621 w 6372225"/>
              <a:gd name="connsiteY1" fmla="*/ 22943 h 353817"/>
              <a:gd name="connsiteX2" fmla="*/ 2228850 w 6372225"/>
              <a:gd name="connsiteY2" fmla="*/ 349413 h 353817"/>
              <a:gd name="connsiteX3" fmla="*/ 4276725 w 6372225"/>
              <a:gd name="connsiteY3" fmla="*/ 216063 h 353817"/>
              <a:gd name="connsiteX4" fmla="*/ 6029325 w 6372225"/>
              <a:gd name="connsiteY4" fmla="*/ 282738 h 353817"/>
              <a:gd name="connsiteX5" fmla="*/ 6372225 w 6372225"/>
              <a:gd name="connsiteY5" fmla="*/ 292263 h 353817"/>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61121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5743575"/>
              <a:gd name="connsiteY0" fmla="*/ 54828 h 275236"/>
              <a:gd name="connsiteX1" fmla="*/ 432471 w 5743575"/>
              <a:gd name="connsiteY1" fmla="*/ 42683 h 275236"/>
              <a:gd name="connsiteX2" fmla="*/ 1600200 w 5743575"/>
              <a:gd name="connsiteY2" fmla="*/ 273903 h 275236"/>
              <a:gd name="connsiteX3" fmla="*/ 3648075 w 5743575"/>
              <a:gd name="connsiteY3" fmla="*/ 140553 h 275236"/>
              <a:gd name="connsiteX4" fmla="*/ 5400675 w 5743575"/>
              <a:gd name="connsiteY4" fmla="*/ 207228 h 275236"/>
              <a:gd name="connsiteX5" fmla="*/ 5743575 w 5743575"/>
              <a:gd name="connsiteY5" fmla="*/ 216753 h 275236"/>
              <a:gd name="connsiteX0" fmla="*/ 704361 w 5362086"/>
              <a:gd name="connsiteY0" fmla="*/ 0 h 1430083"/>
              <a:gd name="connsiteX1" fmla="*/ 50982 w 5362086"/>
              <a:gd name="connsiteY1" fmla="*/ 1197530 h 1430083"/>
              <a:gd name="connsiteX2" fmla="*/ 1218711 w 5362086"/>
              <a:gd name="connsiteY2" fmla="*/ 1428750 h 1430083"/>
              <a:gd name="connsiteX3" fmla="*/ 3266586 w 5362086"/>
              <a:gd name="connsiteY3" fmla="*/ 1295400 h 1430083"/>
              <a:gd name="connsiteX4" fmla="*/ 5019186 w 5362086"/>
              <a:gd name="connsiteY4" fmla="*/ 1362075 h 1430083"/>
              <a:gd name="connsiteX5" fmla="*/ 5362086 w 5362086"/>
              <a:gd name="connsiteY5" fmla="*/ 1371600 h 1430083"/>
              <a:gd name="connsiteX0" fmla="*/ 877921 w 5535646"/>
              <a:gd name="connsiteY0" fmla="*/ 0 h 1430083"/>
              <a:gd name="connsiteX1" fmla="*/ 224542 w 5535646"/>
              <a:gd name="connsiteY1" fmla="*/ 1197530 h 1430083"/>
              <a:gd name="connsiteX2" fmla="*/ 1392271 w 5535646"/>
              <a:gd name="connsiteY2" fmla="*/ 1428750 h 1430083"/>
              <a:gd name="connsiteX3" fmla="*/ 3440146 w 5535646"/>
              <a:gd name="connsiteY3" fmla="*/ 1295400 h 1430083"/>
              <a:gd name="connsiteX4" fmla="*/ 5192746 w 5535646"/>
              <a:gd name="connsiteY4" fmla="*/ 1362075 h 1430083"/>
              <a:gd name="connsiteX5" fmla="*/ 5535646 w 5535646"/>
              <a:gd name="connsiteY5" fmla="*/ 1371600 h 1430083"/>
              <a:gd name="connsiteX0" fmla="*/ 877921 w 5535646"/>
              <a:gd name="connsiteY0" fmla="*/ 0 h 1477896"/>
              <a:gd name="connsiteX1" fmla="*/ 224542 w 5535646"/>
              <a:gd name="connsiteY1" fmla="*/ 1197530 h 1477896"/>
              <a:gd name="connsiteX2" fmla="*/ 1392271 w 5535646"/>
              <a:gd name="connsiteY2" fmla="*/ 1428750 h 1477896"/>
              <a:gd name="connsiteX3" fmla="*/ 3440146 w 5535646"/>
              <a:gd name="connsiteY3" fmla="*/ 1295400 h 1477896"/>
              <a:gd name="connsiteX4" fmla="*/ 5192746 w 5535646"/>
              <a:gd name="connsiteY4" fmla="*/ 1362075 h 1477896"/>
              <a:gd name="connsiteX5" fmla="*/ 5535646 w 5535646"/>
              <a:gd name="connsiteY5" fmla="*/ 1371600 h 1477896"/>
              <a:gd name="connsiteX0" fmla="*/ 0 w 5311104"/>
              <a:gd name="connsiteY0" fmla="*/ 0 h 280366"/>
              <a:gd name="connsiteX1" fmla="*/ 1167729 w 5311104"/>
              <a:gd name="connsiteY1" fmla="*/ 231220 h 280366"/>
              <a:gd name="connsiteX2" fmla="*/ 3215604 w 5311104"/>
              <a:gd name="connsiteY2" fmla="*/ 97870 h 280366"/>
              <a:gd name="connsiteX3" fmla="*/ 4968204 w 5311104"/>
              <a:gd name="connsiteY3" fmla="*/ 164545 h 280366"/>
              <a:gd name="connsiteX4" fmla="*/ 5311104 w 5311104"/>
              <a:gd name="connsiteY4" fmla="*/ 174070 h 280366"/>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501604"/>
              <a:gd name="connsiteY0" fmla="*/ 0 h 157447"/>
              <a:gd name="connsiteX1" fmla="*/ 1358229 w 5501604"/>
              <a:gd name="connsiteY1" fmla="*/ 155020 h 157447"/>
              <a:gd name="connsiteX2" fmla="*/ 3406104 w 5501604"/>
              <a:gd name="connsiteY2" fmla="*/ 21670 h 157447"/>
              <a:gd name="connsiteX3" fmla="*/ 5158704 w 5501604"/>
              <a:gd name="connsiteY3" fmla="*/ 88345 h 157447"/>
              <a:gd name="connsiteX4" fmla="*/ 5501604 w 5501604"/>
              <a:gd name="connsiteY4" fmla="*/ 97870 h 157447"/>
              <a:gd name="connsiteX0" fmla="*/ 0 w 5501604"/>
              <a:gd name="connsiteY0" fmla="*/ 16098 h 171194"/>
              <a:gd name="connsiteX1" fmla="*/ 1358229 w 5501604"/>
              <a:gd name="connsiteY1" fmla="*/ 171118 h 171194"/>
              <a:gd name="connsiteX2" fmla="*/ 3406104 w 5501604"/>
              <a:gd name="connsiteY2" fmla="*/ 37768 h 171194"/>
              <a:gd name="connsiteX3" fmla="*/ 5158704 w 5501604"/>
              <a:gd name="connsiteY3" fmla="*/ 104443 h 171194"/>
              <a:gd name="connsiteX4" fmla="*/ 5501604 w 5501604"/>
              <a:gd name="connsiteY4" fmla="*/ 113968 h 171194"/>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4"/>
              <a:gd name="connsiteX1" fmla="*/ 1853529 w 5501604"/>
              <a:gd name="connsiteY1" fmla="*/ 243900 h 243954"/>
              <a:gd name="connsiteX2" fmla="*/ 3406104 w 5501604"/>
              <a:gd name="connsiteY2" fmla="*/ 34350 h 243954"/>
              <a:gd name="connsiteX3" fmla="*/ 5158704 w 5501604"/>
              <a:gd name="connsiteY3" fmla="*/ 101025 h 243954"/>
              <a:gd name="connsiteX4" fmla="*/ 5501604 w 5501604"/>
              <a:gd name="connsiteY4" fmla="*/ 110550 h 243954"/>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26734 h 258024"/>
              <a:gd name="connsiteX1" fmla="*/ 1853529 w 5501604"/>
              <a:gd name="connsiteY1" fmla="*/ 257954 h 258024"/>
              <a:gd name="connsiteX2" fmla="*/ 3406104 w 5501604"/>
              <a:gd name="connsiteY2" fmla="*/ 48404 h 258024"/>
              <a:gd name="connsiteX3" fmla="*/ 5092029 w 5501604"/>
              <a:gd name="connsiteY3" fmla="*/ 76979 h 258024"/>
              <a:gd name="connsiteX4" fmla="*/ 5501604 w 5501604"/>
              <a:gd name="connsiteY4" fmla="*/ 124604 h 258024"/>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160267"/>
              <a:gd name="connsiteY0" fmla="*/ 12448 h 258144"/>
              <a:gd name="connsiteX1" fmla="*/ 1512192 w 5160267"/>
              <a:gd name="connsiteY1" fmla="*/ 257955 h 258144"/>
              <a:gd name="connsiteX2" fmla="*/ 3064767 w 5160267"/>
              <a:gd name="connsiteY2" fmla="*/ 48405 h 258144"/>
              <a:gd name="connsiteX3" fmla="*/ 4750692 w 5160267"/>
              <a:gd name="connsiteY3" fmla="*/ 76980 h 258144"/>
              <a:gd name="connsiteX4" fmla="*/ 5160267 w 5160267"/>
              <a:gd name="connsiteY4" fmla="*/ 124605 h 25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0267" h="258144">
                <a:moveTo>
                  <a:pt x="0" y="12448"/>
                </a:moveTo>
                <a:cubicBezTo>
                  <a:pt x="637533" y="46222"/>
                  <a:pt x="1001398" y="251962"/>
                  <a:pt x="1512192" y="257955"/>
                </a:cubicBezTo>
                <a:cubicBezTo>
                  <a:pt x="2022986" y="263948"/>
                  <a:pt x="2448817" y="126193"/>
                  <a:pt x="3064767" y="48405"/>
                </a:cubicBezTo>
                <a:cubicBezTo>
                  <a:pt x="3680717" y="-29383"/>
                  <a:pt x="4074417" y="-8745"/>
                  <a:pt x="4750692" y="76980"/>
                </a:cubicBezTo>
                <a:lnTo>
                  <a:pt x="5160267" y="124605"/>
                </a:lnTo>
              </a:path>
            </a:pathLst>
          </a:custGeom>
          <a:noFill/>
          <a:ln w="2540">
            <a:solidFill>
              <a:srgbClr val="078F9D"/>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5A79B"/>
              </a:solidFill>
            </a:endParaRPr>
          </a:p>
        </p:txBody>
      </p:sp>
      <p:sp>
        <p:nvSpPr>
          <p:cNvPr id="7" name="Forme libre 6"/>
          <p:cNvSpPr/>
          <p:nvPr/>
        </p:nvSpPr>
        <p:spPr>
          <a:xfrm rot="-10860000">
            <a:off x="1911230" y="3386925"/>
            <a:ext cx="5279326" cy="13258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4143 h 379566"/>
              <a:gd name="connsiteX1" fmla="*/ 828675 w 5195794"/>
              <a:gd name="connsiteY1" fmla="*/ 156543 h 379566"/>
              <a:gd name="connsiteX2" fmla="*/ 2970954 w 5195794"/>
              <a:gd name="connsiteY2" fmla="*/ 72473 h 379566"/>
              <a:gd name="connsiteX3" fmla="*/ 4392556 w 5195794"/>
              <a:gd name="connsiteY3" fmla="*/ 0 h 379566"/>
              <a:gd name="connsiteX4" fmla="*/ 5195794 w 5195794"/>
              <a:gd name="connsiteY4" fmla="*/ 379566 h 379566"/>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56473 h 431896"/>
              <a:gd name="connsiteX1" fmla="*/ 828675 w 5195794"/>
              <a:gd name="connsiteY1" fmla="*/ 208873 h 431896"/>
              <a:gd name="connsiteX2" fmla="*/ 2970954 w 5195794"/>
              <a:gd name="connsiteY2" fmla="*/ 124803 h 431896"/>
              <a:gd name="connsiteX3" fmla="*/ 4392556 w 5195794"/>
              <a:gd name="connsiteY3" fmla="*/ 52330 h 431896"/>
              <a:gd name="connsiteX4" fmla="*/ 5195794 w 5195794"/>
              <a:gd name="connsiteY4" fmla="*/ 431896 h 43189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47289 h 422712"/>
              <a:gd name="connsiteX1" fmla="*/ 1077285 w 5195794"/>
              <a:gd name="connsiteY1" fmla="*/ 146870 h 422712"/>
              <a:gd name="connsiteX2" fmla="*/ 2941386 w 5195794"/>
              <a:gd name="connsiteY2" fmla="*/ 172262 h 422712"/>
              <a:gd name="connsiteX3" fmla="*/ 4392556 w 5195794"/>
              <a:gd name="connsiteY3" fmla="*/ 43146 h 422712"/>
              <a:gd name="connsiteX4" fmla="*/ 5195794 w 5195794"/>
              <a:gd name="connsiteY4" fmla="*/ 422712 h 422712"/>
              <a:gd name="connsiteX0" fmla="*/ 0 w 5195794"/>
              <a:gd name="connsiteY0" fmla="*/ 37848 h 413271"/>
              <a:gd name="connsiteX1" fmla="*/ 1077285 w 5195794"/>
              <a:gd name="connsiteY1" fmla="*/ 137429 h 413271"/>
              <a:gd name="connsiteX2" fmla="*/ 2941386 w 5195794"/>
              <a:gd name="connsiteY2" fmla="*/ 162821 h 413271"/>
              <a:gd name="connsiteX3" fmla="*/ 4392556 w 5195794"/>
              <a:gd name="connsiteY3" fmla="*/ 33705 h 413271"/>
              <a:gd name="connsiteX4" fmla="*/ 5195794 w 5195794"/>
              <a:gd name="connsiteY4" fmla="*/ 413271 h 413271"/>
              <a:gd name="connsiteX0" fmla="*/ 0 w 5195794"/>
              <a:gd name="connsiteY0" fmla="*/ 45900 h 421323"/>
              <a:gd name="connsiteX1" fmla="*/ 1011950 w 5195794"/>
              <a:gd name="connsiteY1" fmla="*/ 68129 h 421323"/>
              <a:gd name="connsiteX2" fmla="*/ 2941386 w 5195794"/>
              <a:gd name="connsiteY2" fmla="*/ 170873 h 421323"/>
              <a:gd name="connsiteX3" fmla="*/ 4392556 w 5195794"/>
              <a:gd name="connsiteY3" fmla="*/ 41757 h 421323"/>
              <a:gd name="connsiteX4" fmla="*/ 5195794 w 5195794"/>
              <a:gd name="connsiteY4" fmla="*/ 421323 h 421323"/>
              <a:gd name="connsiteX0" fmla="*/ 0 w 5673966"/>
              <a:gd name="connsiteY0" fmla="*/ 151871 h 421323"/>
              <a:gd name="connsiteX1" fmla="*/ 1490122 w 5673966"/>
              <a:gd name="connsiteY1" fmla="*/ 68129 h 421323"/>
              <a:gd name="connsiteX2" fmla="*/ 3419558 w 5673966"/>
              <a:gd name="connsiteY2" fmla="*/ 170873 h 421323"/>
              <a:gd name="connsiteX3" fmla="*/ 4870728 w 5673966"/>
              <a:gd name="connsiteY3" fmla="*/ 41757 h 421323"/>
              <a:gd name="connsiteX4" fmla="*/ 5673966 w 5673966"/>
              <a:gd name="connsiteY4" fmla="*/ 421323 h 421323"/>
              <a:gd name="connsiteX0" fmla="*/ 0 w 4870728"/>
              <a:gd name="connsiteY0" fmla="*/ 151871 h 185439"/>
              <a:gd name="connsiteX1" fmla="*/ 1490122 w 4870728"/>
              <a:gd name="connsiteY1" fmla="*/ 68129 h 185439"/>
              <a:gd name="connsiteX2" fmla="*/ 3419558 w 4870728"/>
              <a:gd name="connsiteY2" fmla="*/ 170873 h 185439"/>
              <a:gd name="connsiteX3" fmla="*/ 4870728 w 4870728"/>
              <a:gd name="connsiteY3" fmla="*/ 41757 h 185439"/>
              <a:gd name="connsiteX0" fmla="*/ 0 w 5279326"/>
              <a:gd name="connsiteY0" fmla="*/ 99016 h 132584"/>
              <a:gd name="connsiteX1" fmla="*/ 1490122 w 5279326"/>
              <a:gd name="connsiteY1" fmla="*/ 15274 h 132584"/>
              <a:gd name="connsiteX2" fmla="*/ 3419558 w 5279326"/>
              <a:gd name="connsiteY2" fmla="*/ 118018 h 132584"/>
              <a:gd name="connsiteX3" fmla="*/ 5279326 w 5279326"/>
              <a:gd name="connsiteY3" fmla="*/ 48429 h 132584"/>
            </a:gdLst>
            <a:ahLst/>
            <a:cxnLst>
              <a:cxn ang="0">
                <a:pos x="connsiteX0" y="connsiteY0"/>
              </a:cxn>
              <a:cxn ang="0">
                <a:pos x="connsiteX1" y="connsiteY1"/>
              </a:cxn>
              <a:cxn ang="0">
                <a:pos x="connsiteX2" y="connsiteY2"/>
              </a:cxn>
              <a:cxn ang="0">
                <a:pos x="connsiteX3" y="connsiteY3"/>
              </a:cxn>
            </a:cxnLst>
            <a:rect l="l" t="t" r="r" b="b"/>
            <a:pathLst>
              <a:path w="5279326" h="132584">
                <a:moveTo>
                  <a:pt x="0" y="99016"/>
                </a:moveTo>
                <a:cubicBezTo>
                  <a:pt x="276225" y="209347"/>
                  <a:pt x="920196" y="12107"/>
                  <a:pt x="1490122" y="15274"/>
                </a:cubicBezTo>
                <a:cubicBezTo>
                  <a:pt x="2060048" y="18441"/>
                  <a:pt x="2788024" y="112492"/>
                  <a:pt x="3419558" y="118018"/>
                </a:cubicBezTo>
                <a:cubicBezTo>
                  <a:pt x="4051092" y="123544"/>
                  <a:pt x="4541625" y="-93969"/>
                  <a:pt x="5279326" y="48429"/>
                </a:cubicBezTo>
              </a:path>
            </a:pathLst>
          </a:custGeom>
          <a:noFill/>
          <a:ln w="12700">
            <a:solidFill>
              <a:schemeClr val="accent6"/>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4" name="Ellipse 3"/>
          <p:cNvSpPr/>
          <p:nvPr/>
        </p:nvSpPr>
        <p:spPr>
          <a:xfrm>
            <a:off x="7192234" y="3300652"/>
            <a:ext cx="129012" cy="129012"/>
          </a:xfrm>
          <a:prstGeom prst="ellipse">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6998366" y="3411631"/>
            <a:ext cx="64506" cy="64506"/>
          </a:xfrm>
          <a:prstGeom prst="ellipse">
            <a:avLst/>
          </a:prstGeom>
          <a:solidFill>
            <a:srgbClr val="078F9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4437112"/>
            <a:ext cx="981164" cy="1187200"/>
          </a:xfrm>
          <a:prstGeom prst="rect">
            <a:avLst/>
          </a:prstGeom>
        </p:spPr>
      </p:pic>
    </p:spTree>
    <p:extLst>
      <p:ext uri="{BB962C8B-B14F-4D97-AF65-F5344CB8AC3E}">
        <p14:creationId xmlns:p14="http://schemas.microsoft.com/office/powerpoint/2010/main" val="66075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 y="0"/>
            <a:ext cx="8229600" cy="1143000"/>
          </a:xfrm>
        </p:spPr>
        <p:txBody>
          <a:bodyPr rtlCol="0">
            <a:normAutofit/>
          </a:bodyPr>
          <a:lstStyle/>
          <a:p>
            <a:pPr algn="l" eaLnBrk="1" fontAlgn="auto" hangingPunct="1">
              <a:spcAft>
                <a:spcPts val="0"/>
              </a:spcAft>
              <a:defRPr/>
            </a:pPr>
            <a:r>
              <a:rPr lang="fr-FR" sz="3600" dirty="0">
                <a:solidFill>
                  <a:schemeClr val="tx1">
                    <a:lumMod val="65000"/>
                    <a:lumOff val="35000"/>
                  </a:schemeClr>
                </a:solidFill>
                <a:cs typeface="Arial" pitchFamily="34" charset="0"/>
              </a:rPr>
              <a:t>Enjeux</a:t>
            </a:r>
          </a:p>
        </p:txBody>
      </p:sp>
      <p:sp>
        <p:nvSpPr>
          <p:cNvPr id="3" name="Espace réservé du contenu 2"/>
          <p:cNvSpPr>
            <a:spLocks noGrp="1"/>
          </p:cNvSpPr>
          <p:nvPr>
            <p:ph idx="1"/>
          </p:nvPr>
        </p:nvSpPr>
        <p:spPr>
          <a:xfrm>
            <a:off x="683568" y="1341438"/>
            <a:ext cx="8084195" cy="4751387"/>
          </a:xfrm>
        </p:spPr>
        <p:txBody>
          <a:bodyPr/>
          <a:lstStyle/>
          <a:p>
            <a:pPr marL="0" indent="0" algn="ctr">
              <a:buNone/>
            </a:pPr>
            <a:r>
              <a:rPr lang="fr-FR" sz="3600" dirty="0"/>
              <a:t>Les indicateurs de qualité, </a:t>
            </a:r>
          </a:p>
          <a:p>
            <a:pPr marL="0" indent="0" algn="ctr">
              <a:buNone/>
            </a:pPr>
            <a:r>
              <a:rPr lang="fr-FR" sz="3600" dirty="0"/>
              <a:t>et notamment les indicateurs de résultats, sont indispensables pour permettre une bonne évaluation des soins prodigués et une meilleure orientation du patient dans le système de soins</a:t>
            </a:r>
          </a:p>
        </p:txBody>
      </p:sp>
      <p:cxnSp>
        <p:nvCxnSpPr>
          <p:cNvPr id="5" name="Connecteur droit 4"/>
          <p:cNvCxnSpPr/>
          <p:nvPr/>
        </p:nvCxnSpPr>
        <p:spPr>
          <a:xfrm>
            <a:off x="323528"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90410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ZoneTexte 54"/>
          <p:cNvSpPr txBox="1"/>
          <p:nvPr/>
        </p:nvSpPr>
        <p:spPr>
          <a:xfrm>
            <a:off x="413327" y="188640"/>
            <a:ext cx="8115300" cy="523220"/>
          </a:xfrm>
          <a:prstGeom prst="rect">
            <a:avLst/>
          </a:prstGeom>
          <a:noFill/>
        </p:spPr>
        <p:txBody>
          <a:bodyPr wrap="square" rtlCol="0">
            <a:spAutoFit/>
          </a:bodyPr>
          <a:lstStyle/>
          <a:p>
            <a:r>
              <a:rPr lang="fr-FR" sz="2800" cap="all">
                <a:solidFill>
                  <a:schemeClr val="tx2"/>
                </a:solidFill>
              </a:rPr>
              <a:t>Deux points de vue sur la qualité</a:t>
            </a:r>
            <a:endParaRPr lang="fr-FR" sz="2800" cap="all" dirty="0">
              <a:solidFill>
                <a:schemeClr val="tx2"/>
              </a:solidFill>
            </a:endParaRPr>
          </a:p>
        </p:txBody>
      </p:sp>
      <p:pic>
        <p:nvPicPr>
          <p:cNvPr id="56" name="Image 55"/>
          <p:cNvPicPr>
            <a:picLocks noChangeAspect="1"/>
          </p:cNvPicPr>
          <p:nvPr/>
        </p:nvPicPr>
        <p:blipFill>
          <a:blip r:embed="rId2"/>
          <a:stretch>
            <a:fillRect/>
          </a:stretch>
        </p:blipFill>
        <p:spPr>
          <a:xfrm>
            <a:off x="413327" y="711860"/>
            <a:ext cx="8424672" cy="5013960"/>
          </a:xfrm>
          <a:prstGeom prst="rect">
            <a:avLst/>
          </a:prstGeom>
        </p:spPr>
      </p:pic>
    </p:spTree>
    <p:extLst>
      <p:ext uri="{BB962C8B-B14F-4D97-AF65-F5344CB8AC3E}">
        <p14:creationId xmlns:p14="http://schemas.microsoft.com/office/powerpoint/2010/main" val="316679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a:xfrm>
            <a:off x="2484438" y="1412875"/>
            <a:ext cx="6408737" cy="4679950"/>
          </a:xfrm>
        </p:spPr>
        <p:txBody>
          <a:bodyPr/>
          <a:lstStyle/>
          <a:p>
            <a:pPr>
              <a:buFontTx/>
              <a:buNone/>
            </a:pPr>
            <a:r>
              <a:rPr lang="fr-FR" altLang="ja-JP" sz="2000" dirty="0">
                <a:solidFill>
                  <a:srgbClr val="EA0600"/>
                </a:solidFill>
                <a:ea typeface="ＭＳ Ｐゴシック" charset="-128"/>
              </a:rPr>
              <a:t>■  </a:t>
            </a:r>
            <a:r>
              <a:rPr lang="fr-FR" altLang="ja-JP" sz="2000" b="1" dirty="0">
                <a:ea typeface="ＭＳ Ｐゴシック" charset="-128"/>
              </a:rPr>
              <a:t>parcours de </a:t>
            </a:r>
            <a:r>
              <a:rPr lang="fr-FR" altLang="ja-JP" sz="2000" b="1" dirty="0">
                <a:solidFill>
                  <a:srgbClr val="99CC00"/>
                </a:solidFill>
                <a:ea typeface="ＭＳ Ｐゴシック" charset="-128"/>
              </a:rPr>
              <a:t>soins</a:t>
            </a:r>
            <a:r>
              <a:rPr lang="fr-FR" altLang="ja-JP" sz="2000" b="1" dirty="0">
                <a:ea typeface="ＭＳ Ｐゴシック" charset="-128"/>
              </a:rPr>
              <a:t> :</a:t>
            </a:r>
            <a:r>
              <a:rPr lang="fr-FR" altLang="ja-JP" sz="2000" dirty="0">
                <a:ea typeface="ＭＳ Ｐゴシック" charset="-128"/>
              </a:rPr>
              <a:t> soins de premiers recours, hospitalisation évitable (urgences), hospitalisation à domicile, soins de suite et de réadaptation, Unité de soins de longue durée USLD et EHPAD ;</a:t>
            </a:r>
          </a:p>
          <a:p>
            <a:pPr>
              <a:buFontTx/>
              <a:buNone/>
            </a:pPr>
            <a:endParaRPr lang="fr-FR" altLang="ja-JP" sz="2000" dirty="0">
              <a:ea typeface="ＭＳ Ｐゴシック" charset="-128"/>
            </a:endParaRPr>
          </a:p>
          <a:p>
            <a:pPr>
              <a:buFontTx/>
              <a:buNone/>
            </a:pPr>
            <a:r>
              <a:rPr lang="fr-FR" altLang="ja-JP" sz="2000" dirty="0">
                <a:solidFill>
                  <a:srgbClr val="EA0600"/>
                </a:solidFill>
                <a:ea typeface="ＭＳ Ｐゴシック" charset="-128"/>
              </a:rPr>
              <a:t>■  </a:t>
            </a:r>
            <a:r>
              <a:rPr lang="fr-FR" altLang="ja-JP" sz="2000" b="1" dirty="0">
                <a:ea typeface="ＭＳ Ｐゴシック" charset="-128"/>
              </a:rPr>
              <a:t>parcours de </a:t>
            </a:r>
            <a:r>
              <a:rPr lang="fr-FR" altLang="ja-JP" sz="2000" b="1" dirty="0">
                <a:solidFill>
                  <a:srgbClr val="99CC00"/>
                </a:solidFill>
                <a:ea typeface="ＭＳ Ｐゴシック" charset="-128"/>
              </a:rPr>
              <a:t>santé</a:t>
            </a:r>
            <a:r>
              <a:rPr lang="fr-FR" altLang="ja-JP" sz="2000" b="1" dirty="0">
                <a:ea typeface="ＭＳ Ｐゴシック" charset="-128"/>
              </a:rPr>
              <a:t> :</a:t>
            </a:r>
            <a:r>
              <a:rPr lang="fr-FR" altLang="ja-JP" sz="2000" dirty="0">
                <a:ea typeface="ＭＳ Ｐゴシック" charset="-128"/>
              </a:rPr>
              <a:t> Les parcours de santé résultent de la délivrance coordonnée de prestations sanitaires et sociales pour répondre aux besoins de prévention et de soins des personnes, dans le cadre de dépenses maîtrisées;</a:t>
            </a:r>
          </a:p>
          <a:p>
            <a:pPr>
              <a:buFontTx/>
              <a:buNone/>
            </a:pPr>
            <a:endParaRPr lang="fr-FR" altLang="ja-JP" sz="2000" dirty="0">
              <a:ea typeface="ＭＳ Ｐゴシック" charset="-128"/>
            </a:endParaRPr>
          </a:p>
          <a:p>
            <a:pPr>
              <a:buFontTx/>
              <a:buNone/>
            </a:pPr>
            <a:r>
              <a:rPr lang="fr-FR" altLang="ja-JP" sz="2000" dirty="0">
                <a:solidFill>
                  <a:srgbClr val="EA0600"/>
                </a:solidFill>
                <a:ea typeface="ＭＳ Ｐゴシック" charset="-128"/>
              </a:rPr>
              <a:t>■  </a:t>
            </a:r>
            <a:r>
              <a:rPr lang="fr-FR" altLang="ja-JP" sz="2000" b="1" dirty="0">
                <a:ea typeface="ＭＳ Ｐゴシック" charset="-128"/>
              </a:rPr>
              <a:t>parcours de </a:t>
            </a:r>
            <a:r>
              <a:rPr lang="fr-FR" altLang="ja-JP" sz="2000" b="1" dirty="0">
                <a:solidFill>
                  <a:srgbClr val="99CC00"/>
                </a:solidFill>
                <a:ea typeface="ＭＳ Ｐゴシック" charset="-128"/>
              </a:rPr>
              <a:t>vie</a:t>
            </a:r>
            <a:r>
              <a:rPr lang="fr-FR" altLang="ja-JP" sz="2000" b="1" dirty="0">
                <a:ea typeface="ＭＳ Ｐゴシック" charset="-128"/>
              </a:rPr>
              <a:t> :</a:t>
            </a:r>
            <a:r>
              <a:rPr lang="fr-FR" altLang="ja-JP" sz="2000" dirty="0">
                <a:ea typeface="ＭＳ Ｐゴシック" charset="-128"/>
              </a:rPr>
              <a:t> parcours de la personne dans son environnement : scolarisation, prévention de la désinsertion professionnelle, réinsertion, logement...</a:t>
            </a:r>
          </a:p>
          <a:p>
            <a:pPr>
              <a:buFontTx/>
              <a:buNone/>
            </a:pPr>
            <a:endParaRPr lang="fr-FR" altLang="ja-JP" sz="2000" dirty="0">
              <a:ea typeface="ＭＳ Ｐゴシック" charset="-128"/>
            </a:endParaRPr>
          </a:p>
          <a:p>
            <a:endParaRPr lang="fr-FR" altLang="fr-FR" dirty="0"/>
          </a:p>
        </p:txBody>
      </p:sp>
      <p:pic>
        <p:nvPicPr>
          <p:cNvPr id="244745" name="Picture 9" descr="paquerettes-bouqu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797425"/>
            <a:ext cx="158432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244751" name="Picture 15" descr="h-4-1374031-1231066618"/>
          <p:cNvPicPr>
            <a:picLocks noChangeAspect="1" noChangeArrowheads="1"/>
          </p:cNvPicPr>
          <p:nvPr/>
        </p:nvPicPr>
        <p:blipFill>
          <a:blip r:embed="rId3" cstate="print">
            <a:extLst>
              <a:ext uri="{28A0092B-C50C-407E-A947-70E740481C1C}">
                <a14:useLocalDpi xmlns:a14="http://schemas.microsoft.com/office/drawing/2010/main" val="0"/>
              </a:ext>
            </a:extLst>
          </a:blip>
          <a:srcRect r="6194" b="4767"/>
          <a:stretch>
            <a:fillRect/>
          </a:stretch>
        </p:blipFill>
        <p:spPr bwMode="auto">
          <a:xfrm>
            <a:off x="684213" y="1557338"/>
            <a:ext cx="1600200" cy="1077912"/>
          </a:xfrm>
          <a:prstGeom prst="rect">
            <a:avLst/>
          </a:prstGeom>
          <a:noFill/>
          <a:extLst>
            <a:ext uri="{909E8E84-426E-40DD-AFC4-6F175D3DCCD1}">
              <a14:hiddenFill xmlns:a14="http://schemas.microsoft.com/office/drawing/2010/main">
                <a:solidFill>
                  <a:srgbClr val="FFFFFF"/>
                </a:solidFill>
              </a14:hiddenFill>
            </a:ext>
          </a:extLst>
        </p:spPr>
      </p:pic>
      <p:pic>
        <p:nvPicPr>
          <p:cNvPr id="244752" name="Picture 16" descr="eau"/>
          <p:cNvPicPr>
            <a:picLocks noChangeAspect="1" noChangeArrowheads="1"/>
          </p:cNvPicPr>
          <p:nvPr/>
        </p:nvPicPr>
        <p:blipFill>
          <a:blip r:embed="rId4">
            <a:extLst>
              <a:ext uri="{28A0092B-C50C-407E-A947-70E740481C1C}">
                <a14:useLocalDpi xmlns:a14="http://schemas.microsoft.com/office/drawing/2010/main" val="0"/>
              </a:ext>
            </a:extLst>
          </a:blip>
          <a:srcRect l="-247" t="-383" r="5095" b="1753"/>
          <a:stretch>
            <a:fillRect/>
          </a:stretch>
        </p:blipFill>
        <p:spPr bwMode="auto">
          <a:xfrm>
            <a:off x="611188" y="3213100"/>
            <a:ext cx="1657350" cy="1104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txBox="1">
            <a:spLocks noChangeArrowheads="1"/>
          </p:cNvSpPr>
          <p:nvPr/>
        </p:nvSpPr>
        <p:spPr>
          <a:xfrm>
            <a:off x="467544" y="407988"/>
            <a:ext cx="8280920" cy="1143000"/>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4000" b="1" kern="1200" baseline="0">
                <a:solidFill>
                  <a:schemeClr val="accent1"/>
                </a:solidFill>
                <a:latin typeface="+mj-lt"/>
                <a:ea typeface="+mj-ea"/>
                <a:cs typeface="+mj-cs"/>
              </a:defRPr>
            </a:lvl1pPr>
          </a:lstStyle>
          <a:p>
            <a:r>
              <a:rPr lang="fr-FR" b="0" dirty="0">
                <a:solidFill>
                  <a:schemeClr val="tx2"/>
                </a:solidFill>
              </a:rPr>
              <a:t>Les </a:t>
            </a:r>
            <a:r>
              <a:rPr lang="fr-FR" b="0" dirty="0" err="1">
                <a:solidFill>
                  <a:schemeClr val="tx2"/>
                </a:solidFill>
              </a:rPr>
              <a:t>PROMs</a:t>
            </a:r>
            <a:r>
              <a:rPr lang="fr-FR" b="0" dirty="0">
                <a:solidFill>
                  <a:schemeClr val="tx2"/>
                </a:solidFill>
              </a:rPr>
              <a:t>, des indicateurs de parcours</a:t>
            </a:r>
          </a:p>
          <a:p>
            <a:endParaRPr lang="fr-FR" altLang="fr-FR" dirty="0"/>
          </a:p>
        </p:txBody>
      </p:sp>
      <p:sp>
        <p:nvSpPr>
          <p:cNvPr id="7" name="ZoneTexte 6"/>
          <p:cNvSpPr txBox="1"/>
          <p:nvPr/>
        </p:nvSpPr>
        <p:spPr>
          <a:xfrm>
            <a:off x="467544" y="877858"/>
            <a:ext cx="8280920" cy="246221"/>
          </a:xfrm>
          <a:prstGeom prst="rect">
            <a:avLst/>
          </a:prstGeom>
          <a:noFill/>
        </p:spPr>
        <p:txBody>
          <a:bodyPr wrap="square" rtlCol="0">
            <a:spAutoFit/>
          </a:bodyPr>
          <a:lstStyle/>
          <a:p>
            <a:r>
              <a:rPr lang="fr-FR" sz="1000" dirty="0"/>
              <a:t>https://solidarites-sante.gouv.fr/systeme-de-sante-et-medico-social/parcours-des-patients-et-des-usagers/article/parcours-de-sante-de-soins-et-de-vie</a:t>
            </a:r>
          </a:p>
        </p:txBody>
      </p:sp>
    </p:spTree>
    <p:extLst>
      <p:ext uri="{BB962C8B-B14F-4D97-AF65-F5344CB8AC3E}">
        <p14:creationId xmlns:p14="http://schemas.microsoft.com/office/powerpoint/2010/main" val="3522132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319534" y="3121420"/>
            <a:ext cx="7943300" cy="2753959"/>
          </a:xfrm>
          <a:prstGeom prst="rect">
            <a:avLst/>
          </a:prstGeom>
        </p:spPr>
        <p:txBody>
          <a:bodyPr lIns="0" tIns="0" rIns="0" bIns="0" rtlCol="0" anchor="t">
            <a:spAutoFit/>
          </a:bodyPr>
          <a:lstStyle/>
          <a:p>
            <a:pPr marL="285750" indent="-285750" algn="just">
              <a:lnSpc>
                <a:spcPts val="2355"/>
              </a:lnSpc>
              <a:buFont typeface="Arial" panose="020B0604020202020204" pitchFamily="34" charset="0"/>
              <a:buChar char="•"/>
            </a:pPr>
            <a:r>
              <a:rPr lang="fr-FR" sz="2000" dirty="0"/>
              <a:t>Symptômes ressentis (douleur, fatigue, anxiété etc.), </a:t>
            </a:r>
          </a:p>
          <a:p>
            <a:pPr marL="285750" indent="-285750" algn="just">
              <a:lnSpc>
                <a:spcPts val="2355"/>
              </a:lnSpc>
              <a:buFont typeface="Arial" panose="020B0604020202020204" pitchFamily="34" charset="0"/>
              <a:buChar char="•"/>
            </a:pPr>
            <a:r>
              <a:rPr lang="fr-FR" sz="2000" dirty="0"/>
              <a:t>Capacités fonctionnelles (toilette, habillement, marche etc.) </a:t>
            </a:r>
          </a:p>
          <a:p>
            <a:pPr marL="285750" indent="-285750" algn="just">
              <a:lnSpc>
                <a:spcPts val="2355"/>
              </a:lnSpc>
              <a:buFont typeface="Arial" panose="020B0604020202020204" pitchFamily="34" charset="0"/>
              <a:buChar char="•"/>
            </a:pPr>
            <a:r>
              <a:rPr lang="fr-FR" sz="2000" dirty="0"/>
              <a:t>Qualité de vie (générique, spécifique). </a:t>
            </a:r>
          </a:p>
          <a:p>
            <a:pPr algn="just">
              <a:lnSpc>
                <a:spcPts val="2355"/>
              </a:lnSpc>
            </a:pPr>
            <a:endParaRPr lang="fr-FR" sz="2000" dirty="0"/>
          </a:p>
          <a:p>
            <a:pPr marL="285750" indent="-285750" algn="just">
              <a:lnSpc>
                <a:spcPts val="2355"/>
              </a:lnSpc>
              <a:buFont typeface="Arial" panose="020B0604020202020204" pitchFamily="34" charset="0"/>
              <a:buChar char="•"/>
            </a:pPr>
            <a:r>
              <a:rPr lang="fr-FR" sz="2000" dirty="0"/>
              <a:t>Questionnaires validés scientifiquement pour pouvoir suivre l’évolution de l’état de santé rapporté, générique ou spécifique à la maladie </a:t>
            </a:r>
            <a:endParaRPr lang="en-US" sz="1600" spc="39" dirty="0">
              <a:solidFill>
                <a:srgbClr val="272727"/>
              </a:solidFill>
            </a:endParaRPr>
          </a:p>
          <a:p>
            <a:pPr marL="742950" lvl="1" indent="-285750" algn="just">
              <a:lnSpc>
                <a:spcPts val="2355"/>
              </a:lnSpc>
              <a:buFont typeface="Arial" panose="020B0604020202020204" pitchFamily="34" charset="0"/>
              <a:buChar char="•"/>
            </a:pPr>
            <a:r>
              <a:rPr lang="en-US" spc="39" dirty="0">
                <a:solidFill>
                  <a:srgbClr val="272727"/>
                </a:solidFill>
              </a:rPr>
              <a:t>Evaluation de la </a:t>
            </a:r>
            <a:r>
              <a:rPr lang="en-US" spc="39" dirty="0" err="1">
                <a:solidFill>
                  <a:srgbClr val="272727"/>
                </a:solidFill>
              </a:rPr>
              <a:t>qualité</a:t>
            </a:r>
            <a:r>
              <a:rPr lang="en-US" spc="39" dirty="0">
                <a:solidFill>
                  <a:srgbClr val="272727"/>
                </a:solidFill>
              </a:rPr>
              <a:t> des </a:t>
            </a:r>
            <a:r>
              <a:rPr lang="en-US" spc="39" dirty="0" err="1">
                <a:solidFill>
                  <a:srgbClr val="272727"/>
                </a:solidFill>
              </a:rPr>
              <a:t>soins</a:t>
            </a:r>
            <a:endParaRPr lang="en-US" spc="39" dirty="0">
              <a:solidFill>
                <a:srgbClr val="272727"/>
              </a:solidFill>
            </a:endParaRPr>
          </a:p>
          <a:p>
            <a:pPr marL="742950" lvl="1" indent="-285750" algn="just">
              <a:lnSpc>
                <a:spcPts val="2355"/>
              </a:lnSpc>
              <a:buFont typeface="Arial" panose="020B0604020202020204" pitchFamily="34" charset="0"/>
              <a:buChar char="•"/>
            </a:pPr>
            <a:r>
              <a:rPr lang="en-US" spc="39" dirty="0">
                <a:solidFill>
                  <a:srgbClr val="272727"/>
                </a:solidFill>
              </a:rPr>
              <a:t>Recherche </a:t>
            </a:r>
            <a:r>
              <a:rPr lang="en-US" spc="39" dirty="0" err="1">
                <a:solidFill>
                  <a:srgbClr val="272727"/>
                </a:solidFill>
              </a:rPr>
              <a:t>biomédicale</a:t>
            </a:r>
            <a:endParaRPr lang="en-US" spc="39" dirty="0">
              <a:solidFill>
                <a:srgbClr val="272727"/>
              </a:solidFill>
            </a:endParaRPr>
          </a:p>
          <a:p>
            <a:pPr marL="742950" lvl="1" indent="-285750" algn="just">
              <a:lnSpc>
                <a:spcPts val="2355"/>
              </a:lnSpc>
              <a:buFont typeface="Arial" panose="020B0604020202020204" pitchFamily="34" charset="0"/>
              <a:buChar char="•"/>
            </a:pPr>
            <a:r>
              <a:rPr lang="en-US" spc="39" dirty="0">
                <a:solidFill>
                  <a:srgbClr val="272727"/>
                </a:solidFill>
              </a:rPr>
              <a:t>Recherche sur les services de santé</a:t>
            </a:r>
            <a:endParaRPr lang="fr-FR" dirty="0"/>
          </a:p>
        </p:txBody>
      </p:sp>
      <p:sp>
        <p:nvSpPr>
          <p:cNvPr id="43" name="ZoneTexte 42"/>
          <p:cNvSpPr txBox="1"/>
          <p:nvPr/>
        </p:nvSpPr>
        <p:spPr>
          <a:xfrm>
            <a:off x="419483" y="1901832"/>
            <a:ext cx="7274668" cy="1138773"/>
          </a:xfrm>
          <a:prstGeom prst="rect">
            <a:avLst/>
          </a:prstGeom>
          <a:noFill/>
        </p:spPr>
        <p:txBody>
          <a:bodyPr wrap="square" rtlCol="0">
            <a:spAutoFit/>
          </a:bodyPr>
          <a:lstStyle/>
          <a:p>
            <a:r>
              <a:rPr lang="en-US" sz="2800" b="1" spc="39" dirty="0" err="1">
                <a:solidFill>
                  <a:srgbClr val="272727"/>
                </a:solidFill>
              </a:rPr>
              <a:t>Définition</a:t>
            </a:r>
            <a:r>
              <a:rPr lang="en-US" sz="2800" b="1" spc="39" dirty="0">
                <a:solidFill>
                  <a:srgbClr val="272727"/>
                </a:solidFill>
              </a:rPr>
              <a:t> des PROMs</a:t>
            </a:r>
            <a:endParaRPr lang="fr-FR" sz="2800" b="1" spc="-65" dirty="0">
              <a:solidFill>
                <a:srgbClr val="262626"/>
              </a:solidFill>
              <a:cs typeface="Georgia"/>
            </a:endParaRPr>
          </a:p>
          <a:p>
            <a:pPr algn="just">
              <a:lnSpc>
                <a:spcPts val="2355"/>
              </a:lnSpc>
            </a:pPr>
            <a:r>
              <a:rPr lang="fr-FR" sz="2400" b="1" dirty="0"/>
              <a:t>Mesure des résultats de santé perçus par le patient qui reflètent sa vision de la maladie et des traitements</a:t>
            </a:r>
            <a:endParaRPr lang="en-US" sz="3200" b="1" spc="39" dirty="0">
              <a:solidFill>
                <a:srgbClr val="272727"/>
              </a:solidFill>
            </a:endParaRPr>
          </a:p>
        </p:txBody>
      </p:sp>
      <p:grpSp>
        <p:nvGrpSpPr>
          <p:cNvPr id="45" name="Groupe 44"/>
          <p:cNvGrpSpPr/>
          <p:nvPr/>
        </p:nvGrpSpPr>
        <p:grpSpPr>
          <a:xfrm>
            <a:off x="4333093" y="-2619672"/>
            <a:ext cx="4912799" cy="4847437"/>
            <a:chOff x="4231202" y="-1754392"/>
            <a:chExt cx="4912799" cy="4847437"/>
          </a:xfrm>
        </p:grpSpPr>
        <p:grpSp>
          <p:nvGrpSpPr>
            <p:cNvPr id="44" name="Groupe 43"/>
            <p:cNvGrpSpPr/>
            <p:nvPr/>
          </p:nvGrpSpPr>
          <p:grpSpPr>
            <a:xfrm>
              <a:off x="4231202" y="-1030416"/>
              <a:ext cx="4912799" cy="4123461"/>
              <a:chOff x="4231202" y="-1030416"/>
              <a:chExt cx="4912799" cy="4123461"/>
            </a:xfrm>
          </p:grpSpPr>
          <p:grpSp>
            <p:nvGrpSpPr>
              <p:cNvPr id="6" name="Group 6"/>
              <p:cNvGrpSpPr/>
              <p:nvPr/>
            </p:nvGrpSpPr>
            <p:grpSpPr>
              <a:xfrm rot="-10800000">
                <a:off x="4779307" y="-1030416"/>
                <a:ext cx="3752432" cy="3727680"/>
                <a:chOff x="0" y="0"/>
                <a:chExt cx="10006486" cy="9940480"/>
              </a:xfrm>
            </p:grpSpPr>
            <p:grpSp>
              <p:nvGrpSpPr>
                <p:cNvPr id="7" name="Group 7"/>
                <p:cNvGrpSpPr>
                  <a:grpSpLocks noChangeAspect="1"/>
                </p:cNvGrpSpPr>
                <p:nvPr/>
              </p:nvGrpSpPr>
              <p:grpSpPr>
                <a:xfrm rot="-3587948">
                  <a:off x="361893" y="1853507"/>
                  <a:ext cx="2878011" cy="2492357"/>
                  <a:chOff x="0" y="0"/>
                  <a:chExt cx="6350000" cy="5499100"/>
                </a:xfrm>
              </p:grpSpPr>
              <p:sp>
                <p:nvSpPr>
                  <p:cNvPr id="8" name="Freeform 8"/>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C49261"/>
                  </a:solidFill>
                </p:spPr>
              </p:sp>
            </p:grpSp>
            <p:grpSp>
              <p:nvGrpSpPr>
                <p:cNvPr id="9" name="Group 9"/>
                <p:cNvGrpSpPr>
                  <a:grpSpLocks noChangeAspect="1"/>
                </p:cNvGrpSpPr>
                <p:nvPr/>
              </p:nvGrpSpPr>
              <p:grpSpPr>
                <a:xfrm rot="-3587948">
                  <a:off x="6062203" y="1853507"/>
                  <a:ext cx="2878011" cy="2492357"/>
                  <a:chOff x="0" y="0"/>
                  <a:chExt cx="6350000" cy="5499100"/>
                </a:xfrm>
              </p:grpSpPr>
              <p:sp>
                <p:nvSpPr>
                  <p:cNvPr id="10" name="Freeform 10"/>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C49261"/>
                  </a:solidFill>
                </p:spPr>
              </p:sp>
            </p:grpSp>
            <p:grpSp>
              <p:nvGrpSpPr>
                <p:cNvPr id="11" name="Group 11"/>
                <p:cNvGrpSpPr>
                  <a:grpSpLocks noChangeAspect="1"/>
                </p:cNvGrpSpPr>
                <p:nvPr/>
              </p:nvGrpSpPr>
              <p:grpSpPr>
                <a:xfrm>
                  <a:off x="3585105" y="0"/>
                  <a:ext cx="2878011" cy="2492357"/>
                  <a:chOff x="0" y="0"/>
                  <a:chExt cx="6350000" cy="5499100"/>
                </a:xfrm>
              </p:grpSpPr>
              <p:sp>
                <p:nvSpPr>
                  <p:cNvPr id="12" name="Freeform 12"/>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C49261"/>
                  </a:solidFill>
                </p:spPr>
              </p:sp>
            </p:grpSp>
            <p:grpSp>
              <p:nvGrpSpPr>
                <p:cNvPr id="13" name="Group 13"/>
                <p:cNvGrpSpPr/>
                <p:nvPr/>
              </p:nvGrpSpPr>
              <p:grpSpPr>
                <a:xfrm>
                  <a:off x="2161438" y="2492357"/>
                  <a:ext cx="2578491" cy="2477883"/>
                  <a:chOff x="0" y="0"/>
                  <a:chExt cx="1991599" cy="1913890"/>
                </a:xfrm>
              </p:grpSpPr>
              <p:sp>
                <p:nvSpPr>
                  <p:cNvPr id="14" name="Freeform 14"/>
                  <p:cNvSpPr/>
                  <p:nvPr/>
                </p:nvSpPr>
                <p:spPr>
                  <a:xfrm>
                    <a:off x="0" y="0"/>
                    <a:ext cx="1991599" cy="1913890"/>
                  </a:xfrm>
                  <a:custGeom>
                    <a:avLst/>
                    <a:gdLst/>
                    <a:ahLst/>
                    <a:cxnLst/>
                    <a:rect l="l" t="t" r="r" b="b"/>
                    <a:pathLst>
                      <a:path w="1991599" h="1913890">
                        <a:moveTo>
                          <a:pt x="0" y="0"/>
                        </a:moveTo>
                        <a:lnTo>
                          <a:pt x="1991599" y="0"/>
                        </a:lnTo>
                        <a:lnTo>
                          <a:pt x="1991599" y="1913890"/>
                        </a:lnTo>
                        <a:lnTo>
                          <a:pt x="0" y="1913890"/>
                        </a:lnTo>
                        <a:close/>
                      </a:path>
                    </a:pathLst>
                  </a:custGeom>
                  <a:solidFill>
                    <a:srgbClr val="C49261"/>
                  </a:solidFill>
                </p:spPr>
              </p:sp>
            </p:grpSp>
            <p:grpSp>
              <p:nvGrpSpPr>
                <p:cNvPr id="15" name="Group 15"/>
                <p:cNvGrpSpPr/>
                <p:nvPr/>
              </p:nvGrpSpPr>
              <p:grpSpPr>
                <a:xfrm>
                  <a:off x="4639321" y="2492357"/>
                  <a:ext cx="2477883" cy="2477883"/>
                  <a:chOff x="0" y="0"/>
                  <a:chExt cx="1913890" cy="1913890"/>
                </a:xfrm>
              </p:grpSpPr>
              <p:sp>
                <p:nvSpPr>
                  <p:cNvPr id="16" name="Freeform 16"/>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C49261"/>
                  </a:solidFill>
                </p:spPr>
              </p:sp>
            </p:grpSp>
            <p:grpSp>
              <p:nvGrpSpPr>
                <p:cNvPr id="17" name="Group 17"/>
                <p:cNvGrpSpPr/>
                <p:nvPr/>
              </p:nvGrpSpPr>
              <p:grpSpPr>
                <a:xfrm>
                  <a:off x="5332387" y="2492357"/>
                  <a:ext cx="2522693" cy="2477883"/>
                  <a:chOff x="0" y="0"/>
                  <a:chExt cx="1948501" cy="1913890"/>
                </a:xfrm>
              </p:grpSpPr>
              <p:sp>
                <p:nvSpPr>
                  <p:cNvPr id="18" name="Freeform 18"/>
                  <p:cNvSpPr/>
                  <p:nvPr/>
                </p:nvSpPr>
                <p:spPr>
                  <a:xfrm>
                    <a:off x="0" y="0"/>
                    <a:ext cx="1948501" cy="1913890"/>
                  </a:xfrm>
                  <a:custGeom>
                    <a:avLst/>
                    <a:gdLst/>
                    <a:ahLst/>
                    <a:cxnLst/>
                    <a:rect l="l" t="t" r="r" b="b"/>
                    <a:pathLst>
                      <a:path w="1948501" h="1913890">
                        <a:moveTo>
                          <a:pt x="0" y="0"/>
                        </a:moveTo>
                        <a:lnTo>
                          <a:pt x="1948501" y="0"/>
                        </a:lnTo>
                        <a:lnTo>
                          <a:pt x="1948501" y="1913890"/>
                        </a:lnTo>
                        <a:lnTo>
                          <a:pt x="0" y="1913890"/>
                        </a:lnTo>
                        <a:close/>
                      </a:path>
                    </a:pathLst>
                  </a:custGeom>
                  <a:solidFill>
                    <a:srgbClr val="C49261"/>
                  </a:solidFill>
                </p:spPr>
              </p:sp>
            </p:grpSp>
            <p:grpSp>
              <p:nvGrpSpPr>
                <p:cNvPr id="19" name="Group 19"/>
                <p:cNvGrpSpPr/>
                <p:nvPr/>
              </p:nvGrpSpPr>
              <p:grpSpPr>
                <a:xfrm>
                  <a:off x="3621609" y="2451429"/>
                  <a:ext cx="2810280" cy="2401379"/>
                  <a:chOff x="0" y="0"/>
                  <a:chExt cx="2170630" cy="1854799"/>
                </a:xfrm>
              </p:grpSpPr>
              <p:sp>
                <p:nvSpPr>
                  <p:cNvPr id="20" name="Freeform 20"/>
                  <p:cNvSpPr/>
                  <p:nvPr/>
                </p:nvSpPr>
                <p:spPr>
                  <a:xfrm>
                    <a:off x="0" y="0"/>
                    <a:ext cx="2170630" cy="1854799"/>
                  </a:xfrm>
                  <a:custGeom>
                    <a:avLst/>
                    <a:gdLst/>
                    <a:ahLst/>
                    <a:cxnLst/>
                    <a:rect l="l" t="t" r="r" b="b"/>
                    <a:pathLst>
                      <a:path w="2170630" h="1854799">
                        <a:moveTo>
                          <a:pt x="0" y="0"/>
                        </a:moveTo>
                        <a:lnTo>
                          <a:pt x="2170630" y="0"/>
                        </a:lnTo>
                        <a:lnTo>
                          <a:pt x="2170630" y="1854799"/>
                        </a:lnTo>
                        <a:lnTo>
                          <a:pt x="0" y="1854799"/>
                        </a:lnTo>
                        <a:close/>
                      </a:path>
                    </a:pathLst>
                  </a:custGeom>
                  <a:solidFill>
                    <a:srgbClr val="C49261"/>
                  </a:solidFill>
                </p:spPr>
              </p:sp>
            </p:grpSp>
            <p:grpSp>
              <p:nvGrpSpPr>
                <p:cNvPr id="21" name="Group 21"/>
                <p:cNvGrpSpPr>
                  <a:grpSpLocks noChangeAspect="1"/>
                </p:cNvGrpSpPr>
                <p:nvPr/>
              </p:nvGrpSpPr>
              <p:grpSpPr>
                <a:xfrm rot="7212051">
                  <a:off x="6766582" y="5594616"/>
                  <a:ext cx="2878011" cy="2492357"/>
                  <a:chOff x="0" y="0"/>
                  <a:chExt cx="6350000" cy="5499100"/>
                </a:xfrm>
              </p:grpSpPr>
              <p:sp>
                <p:nvSpPr>
                  <p:cNvPr id="22" name="Freeform 22"/>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DDBC78"/>
                  </a:solidFill>
                </p:spPr>
              </p:sp>
            </p:grpSp>
            <p:grpSp>
              <p:nvGrpSpPr>
                <p:cNvPr id="23" name="Group 23"/>
                <p:cNvGrpSpPr>
                  <a:grpSpLocks noChangeAspect="1"/>
                </p:cNvGrpSpPr>
                <p:nvPr/>
              </p:nvGrpSpPr>
              <p:grpSpPr>
                <a:xfrm rot="7212051">
                  <a:off x="1066272" y="5594616"/>
                  <a:ext cx="2878011" cy="2492357"/>
                  <a:chOff x="0" y="0"/>
                  <a:chExt cx="6350000" cy="5499100"/>
                </a:xfrm>
              </p:grpSpPr>
              <p:sp>
                <p:nvSpPr>
                  <p:cNvPr id="24" name="Freeform 24"/>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DDBC78"/>
                  </a:solidFill>
                </p:spPr>
              </p:sp>
            </p:grpSp>
            <p:grpSp>
              <p:nvGrpSpPr>
                <p:cNvPr id="25" name="Group 25"/>
                <p:cNvGrpSpPr>
                  <a:grpSpLocks noChangeAspect="1"/>
                </p:cNvGrpSpPr>
                <p:nvPr/>
              </p:nvGrpSpPr>
              <p:grpSpPr>
                <a:xfrm rot="-10800000">
                  <a:off x="3543369" y="7448123"/>
                  <a:ext cx="2878011" cy="2492357"/>
                  <a:chOff x="0" y="0"/>
                  <a:chExt cx="6350000" cy="5499100"/>
                </a:xfrm>
              </p:grpSpPr>
              <p:sp>
                <p:nvSpPr>
                  <p:cNvPr id="26" name="Freeform 26"/>
                  <p:cNvSpPr/>
                  <p:nvPr/>
                </p:nvSpPr>
                <p:spPr>
                  <a:xfrm>
                    <a:off x="0" y="0"/>
                    <a:ext cx="6350000" cy="5499100"/>
                  </a:xfrm>
                  <a:custGeom>
                    <a:avLst/>
                    <a:gdLst/>
                    <a:ahLst/>
                    <a:cxnLst/>
                    <a:rect l="l" t="t" r="r" b="b"/>
                    <a:pathLst>
                      <a:path w="6350000" h="5499100">
                        <a:moveTo>
                          <a:pt x="0" y="5499100"/>
                        </a:moveTo>
                        <a:lnTo>
                          <a:pt x="3175000" y="0"/>
                        </a:lnTo>
                        <a:lnTo>
                          <a:pt x="6350000" y="5499100"/>
                        </a:lnTo>
                        <a:lnTo>
                          <a:pt x="0" y="5499100"/>
                        </a:lnTo>
                        <a:close/>
                      </a:path>
                    </a:pathLst>
                  </a:custGeom>
                  <a:solidFill>
                    <a:srgbClr val="DDBC78"/>
                  </a:solidFill>
                </p:spPr>
              </p:sp>
            </p:grpSp>
            <p:grpSp>
              <p:nvGrpSpPr>
                <p:cNvPr id="27" name="Group 27"/>
                <p:cNvGrpSpPr/>
                <p:nvPr/>
              </p:nvGrpSpPr>
              <p:grpSpPr>
                <a:xfrm rot="-10800000">
                  <a:off x="5266556" y="4970240"/>
                  <a:ext cx="2578491" cy="2477883"/>
                  <a:chOff x="0" y="0"/>
                  <a:chExt cx="1991599" cy="1913890"/>
                </a:xfrm>
              </p:grpSpPr>
              <p:sp>
                <p:nvSpPr>
                  <p:cNvPr id="28" name="Freeform 28"/>
                  <p:cNvSpPr/>
                  <p:nvPr/>
                </p:nvSpPr>
                <p:spPr>
                  <a:xfrm>
                    <a:off x="0" y="0"/>
                    <a:ext cx="1991599" cy="1913890"/>
                  </a:xfrm>
                  <a:custGeom>
                    <a:avLst/>
                    <a:gdLst/>
                    <a:ahLst/>
                    <a:cxnLst/>
                    <a:rect l="l" t="t" r="r" b="b"/>
                    <a:pathLst>
                      <a:path w="1991599" h="1913890">
                        <a:moveTo>
                          <a:pt x="0" y="0"/>
                        </a:moveTo>
                        <a:lnTo>
                          <a:pt x="1991599" y="0"/>
                        </a:lnTo>
                        <a:lnTo>
                          <a:pt x="1991599" y="1913890"/>
                        </a:lnTo>
                        <a:lnTo>
                          <a:pt x="0" y="1913890"/>
                        </a:lnTo>
                        <a:close/>
                      </a:path>
                    </a:pathLst>
                  </a:custGeom>
                  <a:solidFill>
                    <a:srgbClr val="DDBC78"/>
                  </a:solidFill>
                </p:spPr>
              </p:sp>
            </p:grpSp>
            <p:grpSp>
              <p:nvGrpSpPr>
                <p:cNvPr id="29" name="Group 29"/>
                <p:cNvGrpSpPr/>
                <p:nvPr/>
              </p:nvGrpSpPr>
              <p:grpSpPr>
                <a:xfrm rot="-10800000">
                  <a:off x="2889282" y="4970240"/>
                  <a:ext cx="2477883" cy="2477883"/>
                  <a:chOff x="0" y="0"/>
                  <a:chExt cx="1913890" cy="1913890"/>
                </a:xfrm>
              </p:grpSpPr>
              <p:sp>
                <p:nvSpPr>
                  <p:cNvPr id="30" name="Freeform 30"/>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F8F6EB"/>
                  </a:solidFill>
                </p:spPr>
              </p:sp>
            </p:grpSp>
            <p:grpSp>
              <p:nvGrpSpPr>
                <p:cNvPr id="31" name="Group 31"/>
                <p:cNvGrpSpPr/>
                <p:nvPr/>
              </p:nvGrpSpPr>
              <p:grpSpPr>
                <a:xfrm rot="-10800000">
                  <a:off x="2151405" y="4970240"/>
                  <a:ext cx="2522693" cy="2477883"/>
                  <a:chOff x="0" y="0"/>
                  <a:chExt cx="1948501" cy="1913890"/>
                </a:xfrm>
              </p:grpSpPr>
              <p:sp>
                <p:nvSpPr>
                  <p:cNvPr id="32" name="Freeform 32"/>
                  <p:cNvSpPr/>
                  <p:nvPr/>
                </p:nvSpPr>
                <p:spPr>
                  <a:xfrm>
                    <a:off x="0" y="0"/>
                    <a:ext cx="1948501" cy="1913890"/>
                  </a:xfrm>
                  <a:custGeom>
                    <a:avLst/>
                    <a:gdLst/>
                    <a:ahLst/>
                    <a:cxnLst/>
                    <a:rect l="l" t="t" r="r" b="b"/>
                    <a:pathLst>
                      <a:path w="1948501" h="1913890">
                        <a:moveTo>
                          <a:pt x="0" y="0"/>
                        </a:moveTo>
                        <a:lnTo>
                          <a:pt x="1948501" y="0"/>
                        </a:lnTo>
                        <a:lnTo>
                          <a:pt x="1948501" y="1913890"/>
                        </a:lnTo>
                        <a:lnTo>
                          <a:pt x="0" y="1913890"/>
                        </a:lnTo>
                        <a:close/>
                      </a:path>
                    </a:pathLst>
                  </a:custGeom>
                  <a:solidFill>
                    <a:srgbClr val="DDBC78"/>
                  </a:solidFill>
                </p:spPr>
              </p:sp>
            </p:grpSp>
            <p:grpSp>
              <p:nvGrpSpPr>
                <p:cNvPr id="33" name="Group 33"/>
                <p:cNvGrpSpPr/>
                <p:nvPr/>
              </p:nvGrpSpPr>
              <p:grpSpPr>
                <a:xfrm rot="-10800000">
                  <a:off x="3574597" y="5087672"/>
                  <a:ext cx="2810280" cy="2401379"/>
                  <a:chOff x="0" y="0"/>
                  <a:chExt cx="2170630" cy="1854799"/>
                </a:xfrm>
              </p:grpSpPr>
              <p:sp>
                <p:nvSpPr>
                  <p:cNvPr id="34" name="Freeform 34"/>
                  <p:cNvSpPr/>
                  <p:nvPr/>
                </p:nvSpPr>
                <p:spPr>
                  <a:xfrm>
                    <a:off x="0" y="0"/>
                    <a:ext cx="2170630" cy="1854799"/>
                  </a:xfrm>
                  <a:custGeom>
                    <a:avLst/>
                    <a:gdLst/>
                    <a:ahLst/>
                    <a:cxnLst/>
                    <a:rect l="l" t="t" r="r" b="b"/>
                    <a:pathLst>
                      <a:path w="2170630" h="1854799">
                        <a:moveTo>
                          <a:pt x="0" y="0"/>
                        </a:moveTo>
                        <a:lnTo>
                          <a:pt x="2170630" y="0"/>
                        </a:lnTo>
                        <a:lnTo>
                          <a:pt x="2170630" y="1854799"/>
                        </a:lnTo>
                        <a:lnTo>
                          <a:pt x="0" y="1854799"/>
                        </a:lnTo>
                        <a:close/>
                      </a:path>
                    </a:pathLst>
                  </a:custGeom>
                  <a:solidFill>
                    <a:srgbClr val="DDBC78"/>
                  </a:solidFill>
                </p:spPr>
              </p:sp>
            </p:grpSp>
          </p:grpSp>
          <p:sp>
            <p:nvSpPr>
              <p:cNvPr id="36" name="TextBox 36"/>
              <p:cNvSpPr txBox="1"/>
              <p:nvPr/>
            </p:nvSpPr>
            <p:spPr>
              <a:xfrm>
                <a:off x="4231202" y="1558985"/>
                <a:ext cx="748982" cy="359073"/>
              </a:xfrm>
              <a:prstGeom prst="rect">
                <a:avLst/>
              </a:prstGeom>
            </p:spPr>
            <p:txBody>
              <a:bodyPr lIns="0" tIns="0" rIns="0" bIns="0" rtlCol="0" anchor="t">
                <a:spAutoFit/>
              </a:bodyPr>
              <a:lstStyle/>
              <a:p>
                <a:pPr algn="ctr">
                  <a:lnSpc>
                    <a:spcPts val="1403"/>
                  </a:lnSpc>
                </a:pPr>
                <a:r>
                  <a:rPr lang="en-US" sz="1002">
                    <a:solidFill>
                      <a:srgbClr val="000000"/>
                    </a:solidFill>
                    <a:latin typeface="Open Sans Extra Bold"/>
                  </a:rPr>
                  <a:t>Expérience patient</a:t>
                </a:r>
              </a:p>
            </p:txBody>
          </p:sp>
          <p:sp>
            <p:nvSpPr>
              <p:cNvPr id="37" name="TextBox 37"/>
              <p:cNvSpPr txBox="1"/>
              <p:nvPr/>
            </p:nvSpPr>
            <p:spPr>
              <a:xfrm>
                <a:off x="8304743" y="1635366"/>
                <a:ext cx="839258" cy="359073"/>
              </a:xfrm>
              <a:prstGeom prst="rect">
                <a:avLst/>
              </a:prstGeom>
            </p:spPr>
            <p:txBody>
              <a:bodyPr lIns="0" tIns="0" rIns="0" bIns="0" rtlCol="0" anchor="t">
                <a:spAutoFit/>
              </a:bodyPr>
              <a:lstStyle/>
              <a:p>
                <a:pPr algn="ctr">
                  <a:lnSpc>
                    <a:spcPts val="1403"/>
                  </a:lnSpc>
                </a:pPr>
                <a:r>
                  <a:rPr lang="en-US" sz="1002">
                    <a:solidFill>
                      <a:srgbClr val="000000"/>
                    </a:solidFill>
                    <a:latin typeface="Open Sans Extra Bold"/>
                  </a:rPr>
                  <a:t>Résultats des soins </a:t>
                </a:r>
              </a:p>
            </p:txBody>
          </p:sp>
          <p:sp>
            <p:nvSpPr>
              <p:cNvPr id="38" name="TextBox 38"/>
              <p:cNvSpPr txBox="1"/>
              <p:nvPr/>
            </p:nvSpPr>
            <p:spPr>
              <a:xfrm>
                <a:off x="6220060" y="2733972"/>
                <a:ext cx="870927" cy="359073"/>
              </a:xfrm>
              <a:prstGeom prst="rect">
                <a:avLst/>
              </a:prstGeom>
            </p:spPr>
            <p:txBody>
              <a:bodyPr lIns="0" tIns="0" rIns="0" bIns="0" rtlCol="0" anchor="t">
                <a:spAutoFit/>
              </a:bodyPr>
              <a:lstStyle/>
              <a:p>
                <a:pPr algn="ctr">
                  <a:lnSpc>
                    <a:spcPts val="1403"/>
                  </a:lnSpc>
                </a:pPr>
                <a:r>
                  <a:rPr lang="en-US" sz="1002">
                    <a:solidFill>
                      <a:srgbClr val="000000"/>
                    </a:solidFill>
                    <a:latin typeface="Open Sans Extra Bold"/>
                  </a:rPr>
                  <a:t>Sécurité des soins </a:t>
                </a:r>
              </a:p>
            </p:txBody>
          </p:sp>
          <p:sp>
            <p:nvSpPr>
              <p:cNvPr id="39" name="TextBox 39"/>
              <p:cNvSpPr txBox="1"/>
              <p:nvPr/>
            </p:nvSpPr>
            <p:spPr>
              <a:xfrm>
                <a:off x="5278955" y="1408233"/>
                <a:ext cx="748982" cy="179536"/>
              </a:xfrm>
              <a:prstGeom prst="rect">
                <a:avLst/>
              </a:prstGeom>
            </p:spPr>
            <p:txBody>
              <a:bodyPr lIns="0" tIns="0" rIns="0" bIns="0" rtlCol="0" anchor="t">
                <a:spAutoFit/>
              </a:bodyPr>
              <a:lstStyle/>
              <a:p>
                <a:pPr algn="ctr">
                  <a:lnSpc>
                    <a:spcPts val="1403"/>
                  </a:lnSpc>
                </a:pPr>
                <a:r>
                  <a:rPr lang="en-US" sz="1002">
                    <a:solidFill>
                      <a:srgbClr val="F8F6EB"/>
                    </a:solidFill>
                    <a:latin typeface="Open Sans Extra Bold"/>
                  </a:rPr>
                  <a:t>PREMs</a:t>
                </a:r>
              </a:p>
            </p:txBody>
          </p:sp>
          <p:sp>
            <p:nvSpPr>
              <p:cNvPr id="40" name="TextBox 40"/>
              <p:cNvSpPr txBox="1"/>
              <p:nvPr/>
            </p:nvSpPr>
            <p:spPr>
              <a:xfrm>
                <a:off x="6281033" y="1408233"/>
                <a:ext cx="748982" cy="179536"/>
              </a:xfrm>
              <a:prstGeom prst="rect">
                <a:avLst/>
              </a:prstGeom>
            </p:spPr>
            <p:txBody>
              <a:bodyPr lIns="0" tIns="0" rIns="0" bIns="0" rtlCol="0" anchor="t">
                <a:spAutoFit/>
              </a:bodyPr>
              <a:lstStyle/>
              <a:p>
                <a:pPr algn="ctr">
                  <a:lnSpc>
                    <a:spcPts val="1403"/>
                  </a:lnSpc>
                </a:pPr>
                <a:r>
                  <a:rPr lang="en-US" sz="1002">
                    <a:solidFill>
                      <a:srgbClr val="F8F6EB"/>
                    </a:solidFill>
                    <a:latin typeface="Open Sans Extra Bold"/>
                  </a:rPr>
                  <a:t>PRIMs</a:t>
                </a:r>
              </a:p>
            </p:txBody>
          </p:sp>
          <p:sp>
            <p:nvSpPr>
              <p:cNvPr id="41" name="TextBox 41"/>
              <p:cNvSpPr txBox="1"/>
              <p:nvPr/>
            </p:nvSpPr>
            <p:spPr>
              <a:xfrm>
                <a:off x="7311147" y="1408233"/>
                <a:ext cx="748982" cy="179536"/>
              </a:xfrm>
              <a:prstGeom prst="rect">
                <a:avLst/>
              </a:prstGeom>
            </p:spPr>
            <p:txBody>
              <a:bodyPr lIns="0" tIns="0" rIns="0" bIns="0" rtlCol="0" anchor="t">
                <a:spAutoFit/>
              </a:bodyPr>
              <a:lstStyle/>
              <a:p>
                <a:pPr algn="ctr">
                  <a:lnSpc>
                    <a:spcPts val="1403"/>
                  </a:lnSpc>
                </a:pPr>
                <a:r>
                  <a:rPr lang="en-US" sz="1002">
                    <a:solidFill>
                      <a:srgbClr val="F8F6EB"/>
                    </a:solidFill>
                    <a:latin typeface="Open Sans Extra Bold"/>
                  </a:rPr>
                  <a:t>PROMs</a:t>
                </a:r>
              </a:p>
            </p:txBody>
          </p:sp>
        </p:grpSp>
        <p:sp>
          <p:nvSpPr>
            <p:cNvPr id="42" name="AutoShape 42"/>
            <p:cNvSpPr/>
            <p:nvPr/>
          </p:nvSpPr>
          <p:spPr>
            <a:xfrm rot="-5400000">
              <a:off x="4861970" y="796790"/>
              <a:ext cx="2512443" cy="0"/>
            </a:xfrm>
            <a:prstGeom prst="line">
              <a:avLst/>
            </a:prstGeom>
            <a:ln w="47625" cap="rnd">
              <a:solidFill>
                <a:srgbClr val="000000"/>
              </a:solidFill>
              <a:prstDash val="sysDash"/>
              <a:headEnd type="none" w="sm" len="sm"/>
              <a:tailEnd type="none" w="sm" len="sm"/>
            </a:ln>
          </p:spPr>
        </p:sp>
        <p:sp>
          <p:nvSpPr>
            <p:cNvPr id="35" name="AutoShape 35"/>
            <p:cNvSpPr/>
            <p:nvPr/>
          </p:nvSpPr>
          <p:spPr>
            <a:xfrm rot="-5400000">
              <a:off x="5304563" y="149310"/>
              <a:ext cx="3807403" cy="0"/>
            </a:xfrm>
            <a:prstGeom prst="line">
              <a:avLst/>
            </a:prstGeom>
            <a:ln w="47625" cap="rnd">
              <a:solidFill>
                <a:srgbClr val="000000"/>
              </a:solidFill>
              <a:prstDash val="sysDash"/>
              <a:headEnd type="none" w="sm" len="sm"/>
              <a:tailEnd type="none" w="sm" len="sm"/>
            </a:ln>
          </p:spPr>
        </p:sp>
      </p:grpSp>
      <p:sp>
        <p:nvSpPr>
          <p:cNvPr id="46" name="Rectangle 45"/>
          <p:cNvSpPr/>
          <p:nvPr/>
        </p:nvSpPr>
        <p:spPr>
          <a:xfrm>
            <a:off x="319534" y="505900"/>
            <a:ext cx="4588115" cy="971933"/>
          </a:xfrm>
          <a:prstGeom prst="rect">
            <a:avLst/>
          </a:prstGeom>
        </p:spPr>
        <p:txBody>
          <a:bodyPr wrap="none">
            <a:spAutoFit/>
          </a:bodyPr>
          <a:lstStyle/>
          <a:p>
            <a:r>
              <a:rPr lang="fr-FR" sz="2858" dirty="0">
                <a:solidFill>
                  <a:schemeClr val="tx2"/>
                </a:solidFill>
                <a:latin typeface="Aleo Bold"/>
              </a:rPr>
              <a:t>Résultats de santé</a:t>
            </a:r>
          </a:p>
          <a:p>
            <a:r>
              <a:rPr lang="fr-FR" sz="2858" dirty="0">
                <a:solidFill>
                  <a:schemeClr val="tx2"/>
                </a:solidFill>
                <a:latin typeface="Aleo Bold"/>
              </a:rPr>
              <a:t>du point de vue des patient</a:t>
            </a:r>
          </a:p>
        </p:txBody>
      </p:sp>
    </p:spTree>
    <p:extLst>
      <p:ext uri="{BB962C8B-B14F-4D97-AF65-F5344CB8AC3E}">
        <p14:creationId xmlns:p14="http://schemas.microsoft.com/office/powerpoint/2010/main" val="335969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566726" y="1007055"/>
            <a:ext cx="2277082" cy="4771439"/>
          </a:xfrm>
          <a:prstGeom prst="rect">
            <a:avLst/>
          </a:prstGeom>
        </p:spPr>
      </p:pic>
      <p:pic>
        <p:nvPicPr>
          <p:cNvPr id="3" name="Picture 3"/>
          <p:cNvPicPr>
            <a:picLocks noChangeAspect="1"/>
          </p:cNvPicPr>
          <p:nvPr/>
        </p:nvPicPr>
        <p:blipFill>
          <a:blip r:embed="rId3"/>
          <a:srcRect/>
          <a:stretch>
            <a:fillRect/>
          </a:stretch>
        </p:blipFill>
        <p:spPr>
          <a:xfrm>
            <a:off x="6182032" y="1196752"/>
            <a:ext cx="2638440" cy="4453498"/>
          </a:xfrm>
          <a:prstGeom prst="rect">
            <a:avLst/>
          </a:prstGeom>
        </p:spPr>
      </p:pic>
      <p:pic>
        <p:nvPicPr>
          <p:cNvPr id="4" name="Picture 4"/>
          <p:cNvPicPr>
            <a:picLocks noChangeAspect="1"/>
          </p:cNvPicPr>
          <p:nvPr/>
        </p:nvPicPr>
        <p:blipFill>
          <a:blip r:embed="rId4"/>
          <a:srcRect/>
          <a:stretch>
            <a:fillRect/>
          </a:stretch>
        </p:blipFill>
        <p:spPr>
          <a:xfrm>
            <a:off x="3078170" y="1146743"/>
            <a:ext cx="3005998" cy="4537316"/>
          </a:xfrm>
          <a:prstGeom prst="rect">
            <a:avLst/>
          </a:prstGeom>
        </p:spPr>
      </p:pic>
      <p:sp>
        <p:nvSpPr>
          <p:cNvPr id="5" name="TextBox 5"/>
          <p:cNvSpPr txBox="1"/>
          <p:nvPr/>
        </p:nvSpPr>
        <p:spPr>
          <a:xfrm>
            <a:off x="570230" y="404664"/>
            <a:ext cx="3660137" cy="474489"/>
          </a:xfrm>
          <a:prstGeom prst="rect">
            <a:avLst/>
          </a:prstGeom>
        </p:spPr>
        <p:txBody>
          <a:bodyPr lIns="0" tIns="0" rIns="0" bIns="0" rtlCol="0" anchor="t">
            <a:spAutoFit/>
          </a:bodyPr>
          <a:lstStyle/>
          <a:p>
            <a:pPr>
              <a:lnSpc>
                <a:spcPts val="3715"/>
              </a:lnSpc>
            </a:pPr>
            <a:r>
              <a:rPr lang="en-US" sz="2858" dirty="0">
                <a:solidFill>
                  <a:schemeClr val="tx2"/>
                </a:solidFill>
                <a:latin typeface="Aleo Bold"/>
              </a:rPr>
              <a:t>Pour </a:t>
            </a:r>
            <a:r>
              <a:rPr lang="en-US" sz="2858" dirty="0" err="1">
                <a:solidFill>
                  <a:schemeClr val="tx2"/>
                </a:solidFill>
                <a:latin typeface="Aleo Bold"/>
              </a:rPr>
              <a:t>aller</a:t>
            </a:r>
            <a:r>
              <a:rPr lang="en-US" sz="2858" dirty="0">
                <a:solidFill>
                  <a:schemeClr val="tx2"/>
                </a:solidFill>
                <a:latin typeface="Aleo Bold"/>
              </a:rPr>
              <a:t> plus loin...</a:t>
            </a:r>
          </a:p>
        </p:txBody>
      </p:sp>
      <p:sp>
        <p:nvSpPr>
          <p:cNvPr id="6" name="ZoneTexte 5"/>
          <p:cNvSpPr txBox="1"/>
          <p:nvPr/>
        </p:nvSpPr>
        <p:spPr>
          <a:xfrm>
            <a:off x="1907704" y="5915279"/>
            <a:ext cx="6264696" cy="261610"/>
          </a:xfrm>
          <a:prstGeom prst="rect">
            <a:avLst/>
          </a:prstGeom>
          <a:noFill/>
        </p:spPr>
        <p:txBody>
          <a:bodyPr wrap="square" rtlCol="0">
            <a:spAutoFit/>
          </a:bodyPr>
          <a:lstStyle/>
          <a:p>
            <a:r>
              <a:rPr lang="fr-FR" sz="1100" dirty="0"/>
              <a:t>https://www.institutmontaigne.org/blog/indicateurs-de-qualite-des-soins-quels-modeles-pour-la-france</a:t>
            </a:r>
          </a:p>
        </p:txBody>
      </p:sp>
    </p:spTree>
    <p:extLst>
      <p:ext uri="{BB962C8B-B14F-4D97-AF65-F5344CB8AC3E}">
        <p14:creationId xmlns:p14="http://schemas.microsoft.com/office/powerpoint/2010/main" val="197311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59832" y="1700808"/>
            <a:ext cx="3096344" cy="792088"/>
          </a:xfrm>
        </p:spPr>
        <p:txBody>
          <a:bodyPr>
            <a:normAutofit fontScale="90000"/>
          </a:bodyPr>
          <a:lstStyle/>
          <a:p>
            <a:pPr algn="l"/>
            <a:r>
              <a:rPr lang="fr-FR" sz="4000" b="1" dirty="0">
                <a:solidFill>
                  <a:schemeClr val="tx1">
                    <a:lumMod val="65000"/>
                    <a:lumOff val="35000"/>
                  </a:schemeClr>
                </a:solidFill>
              </a:rPr>
              <a:t>Des questions?</a:t>
            </a:r>
          </a:p>
        </p:txBody>
      </p:sp>
      <p:sp>
        <p:nvSpPr>
          <p:cNvPr id="9" name="ZoneTexte 8"/>
          <p:cNvSpPr txBox="1"/>
          <p:nvPr/>
        </p:nvSpPr>
        <p:spPr>
          <a:xfrm>
            <a:off x="1948622" y="2924944"/>
            <a:ext cx="5400600" cy="1077218"/>
          </a:xfrm>
          <a:prstGeom prst="rect">
            <a:avLst/>
          </a:prstGeom>
          <a:noFill/>
        </p:spPr>
        <p:txBody>
          <a:bodyPr wrap="square" rtlCol="0">
            <a:spAutoFit/>
          </a:bodyPr>
          <a:lstStyle/>
          <a:p>
            <a:pPr algn="ctr"/>
            <a:r>
              <a:rPr lang="fr-FR" sz="3200" dirty="0"/>
              <a:t>Philippe Michel</a:t>
            </a:r>
          </a:p>
          <a:p>
            <a:pPr algn="ctr"/>
            <a:r>
              <a:rPr lang="fr-FR" sz="3200" dirty="0"/>
              <a:t>Philippe.michel@chu-lyon.fr</a:t>
            </a:r>
          </a:p>
        </p:txBody>
      </p:sp>
      <p:pic>
        <p:nvPicPr>
          <p:cNvPr id="2" name="Image 1"/>
          <p:cNvPicPr>
            <a:picLocks noChangeAspect="1"/>
          </p:cNvPicPr>
          <p:nvPr/>
        </p:nvPicPr>
        <p:blipFill>
          <a:blip r:embed="rId2"/>
          <a:stretch>
            <a:fillRect/>
          </a:stretch>
        </p:blipFill>
        <p:spPr>
          <a:xfrm>
            <a:off x="0" y="5742852"/>
            <a:ext cx="2771800" cy="1107171"/>
          </a:xfrm>
          <a:prstGeom prst="rect">
            <a:avLst/>
          </a:prstGeom>
        </p:spPr>
      </p:pic>
    </p:spTree>
    <p:extLst>
      <p:ext uri="{BB962C8B-B14F-4D97-AF65-F5344CB8AC3E}">
        <p14:creationId xmlns:p14="http://schemas.microsoft.com/office/powerpoint/2010/main" val="927568689"/>
      </p:ext>
    </p:extLst>
  </p:cSld>
  <p:clrMapOvr>
    <a:masterClrMapping/>
  </p:clrMapOvr>
</p:sld>
</file>

<file path=ppt/theme/theme1.xml><?xml version="1.0" encoding="utf-8"?>
<a:theme xmlns:a="http://schemas.openxmlformats.org/drawingml/2006/main" name="Modèle ppt enseignement LYON EST V5">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CBL1 HCL" id="{1FA829FE-AE6D-4622-800A-5F4C301680D8}" vid="{FFBA31F3-87A2-4264-9460-74EB3545D59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BL1 HCL" id="{1FA829FE-AE6D-4622-800A-5F4C301680D8}" vid="{95078A3B-3139-46C9-BC56-43A77127BD9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UCBL1 HCL</Template>
  <TotalTime>432</TotalTime>
  <Words>318</Words>
  <Application>Microsoft Office PowerPoint</Application>
  <PresentationFormat>Affichage à l'écran (4:3)</PresentationFormat>
  <Paragraphs>38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7</vt:i4>
      </vt:variant>
    </vt:vector>
  </HeadingPairs>
  <TitlesOfParts>
    <vt:vector size="14" baseType="lpstr">
      <vt:lpstr>Aleo Bold</vt:lpstr>
      <vt:lpstr>Arial</vt:lpstr>
      <vt:lpstr>Calibri</vt:lpstr>
      <vt:lpstr>Calibri Light</vt:lpstr>
      <vt:lpstr>Open Sans Extra Bold</vt:lpstr>
      <vt:lpstr>Modèle ppt enseignement LYON EST V5</vt:lpstr>
      <vt:lpstr>Conception personnalisée</vt:lpstr>
      <vt:lpstr>Quelques repères sur les PROMs Patient reported outcome measures </vt:lpstr>
      <vt:lpstr>Enjeux</vt:lpstr>
      <vt:lpstr>Présentation PowerPoint</vt:lpstr>
      <vt:lpstr>Présentation PowerPoint</vt:lpstr>
      <vt:lpstr>Présentation PowerPoint</vt:lpstr>
      <vt:lpstr>Présentation PowerPoint</vt:lpstr>
      <vt:lpstr>Des questions?</vt:lpstr>
    </vt:vector>
  </TitlesOfParts>
  <Company>Hospices Civils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des décideurs sur les parcours le lien avec l‘expérience patient</dc:title>
  <dc:creator>MICHEL, Philippe</dc:creator>
  <cp:lastModifiedBy>Julia Philadelphe Sanchez</cp:lastModifiedBy>
  <cp:revision>14</cp:revision>
  <cp:lastPrinted>2019-09-19T20:11:12Z</cp:lastPrinted>
  <dcterms:created xsi:type="dcterms:W3CDTF">2022-03-25T13:46:10Z</dcterms:created>
  <dcterms:modified xsi:type="dcterms:W3CDTF">2022-04-07T14:04:43Z</dcterms:modified>
</cp:coreProperties>
</file>