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8"/>
  </p:notesMasterIdLst>
  <p:handoutMasterIdLst>
    <p:handoutMasterId r:id="rId19"/>
  </p:handoutMasterIdLst>
  <p:sldIdLst>
    <p:sldId id="260" r:id="rId2"/>
    <p:sldId id="262" r:id="rId3"/>
    <p:sldId id="263" r:id="rId4"/>
    <p:sldId id="264" r:id="rId5"/>
    <p:sldId id="265" r:id="rId6"/>
    <p:sldId id="266" r:id="rId7"/>
    <p:sldId id="267" r:id="rId8"/>
    <p:sldId id="268" r:id="rId9"/>
    <p:sldId id="269" r:id="rId10"/>
    <p:sldId id="270" r:id="rId11"/>
    <p:sldId id="271" r:id="rId12"/>
    <p:sldId id="272" r:id="rId13"/>
    <p:sldId id="273" r:id="rId14"/>
    <p:sldId id="274" r:id="rId15"/>
    <p:sldId id="275" r:id="rId16"/>
    <p:sldId id="276"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4494"/>
    <a:srgbClr val="97BF0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690" autoAdjust="0"/>
    <p:restoredTop sz="94660"/>
  </p:normalViewPr>
  <p:slideViewPr>
    <p:cSldViewPr snapToGrid="0">
      <p:cViewPr varScale="1">
        <p:scale>
          <a:sx n="68" d="100"/>
          <a:sy n="68" d="100"/>
        </p:scale>
        <p:origin x="504" y="72"/>
      </p:cViewPr>
      <p:guideLst/>
    </p:cSldViewPr>
  </p:slideViewPr>
  <p:notesTextViewPr>
    <p:cViewPr>
      <p:scale>
        <a:sx n="1" d="1"/>
        <a:sy n="1" d="1"/>
      </p:scale>
      <p:origin x="0" y="0"/>
    </p:cViewPr>
  </p:notesTextViewPr>
  <p:notesViewPr>
    <p:cSldViewPr snapToGrid="0">
      <p:cViewPr varScale="1">
        <p:scale>
          <a:sx n="52" d="100"/>
          <a:sy n="52" d="100"/>
        </p:scale>
        <p:origin x="2862" y="8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a:extLst>
              <a:ext uri="{FF2B5EF4-FFF2-40B4-BE49-F238E27FC236}">
                <a16:creationId xmlns:a16="http://schemas.microsoft.com/office/drawing/2014/main" id="{2175A0BA-8495-42D5-A5C5-18ED5B5ED047}"/>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a:extLst>
              <a:ext uri="{FF2B5EF4-FFF2-40B4-BE49-F238E27FC236}">
                <a16:creationId xmlns:a16="http://schemas.microsoft.com/office/drawing/2014/main" id="{91A05678-AABC-4DFC-9375-E22717F32019}"/>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1F288BD3-4FC6-4947-972D-2E4B0E5867B5}" type="datetimeFigureOut">
              <a:rPr lang="fr-FR" smtClean="0"/>
              <a:t>18/01/2021</a:t>
            </a:fld>
            <a:endParaRPr lang="fr-FR"/>
          </a:p>
        </p:txBody>
      </p:sp>
      <p:sp>
        <p:nvSpPr>
          <p:cNvPr id="4" name="Espace réservé du pied de page 3">
            <a:extLst>
              <a:ext uri="{FF2B5EF4-FFF2-40B4-BE49-F238E27FC236}">
                <a16:creationId xmlns:a16="http://schemas.microsoft.com/office/drawing/2014/main" id="{4CB1822E-7AF5-4664-9510-042DD6F60506}"/>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a:extLst>
              <a:ext uri="{FF2B5EF4-FFF2-40B4-BE49-F238E27FC236}">
                <a16:creationId xmlns:a16="http://schemas.microsoft.com/office/drawing/2014/main" id="{6FDD3124-E4DB-47A6-BAD2-3CA75375C35A}"/>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53B719B9-B80F-4299-B67F-9F69F51FEEAA}" type="slidenum">
              <a:rPr lang="fr-FR" smtClean="0"/>
              <a:t>‹N°›</a:t>
            </a:fld>
            <a:endParaRPr lang="fr-FR"/>
          </a:p>
        </p:txBody>
      </p:sp>
    </p:spTree>
    <p:extLst>
      <p:ext uri="{BB962C8B-B14F-4D97-AF65-F5344CB8AC3E}">
        <p14:creationId xmlns:p14="http://schemas.microsoft.com/office/powerpoint/2010/main" val="37172584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434FD14-480E-4F47-964D-FC66814D943A}" type="datetimeFigureOut">
              <a:rPr lang="fr-FR" smtClean="0"/>
              <a:t>18/01/2021</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144B055-8216-4AD2-AA77-28C1B33D67EB}" type="slidenum">
              <a:rPr lang="fr-FR" smtClean="0"/>
              <a:t>‹N°›</a:t>
            </a:fld>
            <a:endParaRPr lang="fr-FR"/>
          </a:p>
        </p:txBody>
      </p:sp>
    </p:spTree>
    <p:extLst>
      <p:ext uri="{BB962C8B-B14F-4D97-AF65-F5344CB8AC3E}">
        <p14:creationId xmlns:p14="http://schemas.microsoft.com/office/powerpoint/2010/main" val="19107491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1_Diapositive de titre">
    <p:spTree>
      <p:nvGrpSpPr>
        <p:cNvPr id="1" name=""/>
        <p:cNvGrpSpPr/>
        <p:nvPr/>
      </p:nvGrpSpPr>
      <p:grpSpPr>
        <a:xfrm>
          <a:off x="0" y="0"/>
          <a:ext cx="0" cy="0"/>
          <a:chOff x="0" y="0"/>
          <a:chExt cx="0" cy="0"/>
        </a:xfrm>
      </p:grpSpPr>
      <p:sp>
        <p:nvSpPr>
          <p:cNvPr id="23" name="Rectangle 22">
            <a:extLst>
              <a:ext uri="{FF2B5EF4-FFF2-40B4-BE49-F238E27FC236}">
                <a16:creationId xmlns:a16="http://schemas.microsoft.com/office/drawing/2014/main" id="{E77FB7C4-87B1-458F-879F-3B59A16A35D2}"/>
              </a:ext>
            </a:extLst>
          </p:cNvPr>
          <p:cNvSpPr/>
          <p:nvPr userDrawn="1"/>
        </p:nvSpPr>
        <p:spPr>
          <a:xfrm>
            <a:off x="2530763" y="3592945"/>
            <a:ext cx="8007927" cy="2382429"/>
          </a:xfrm>
          <a:prstGeom prst="rect">
            <a:avLst/>
          </a:prstGeom>
          <a:solidFill>
            <a:srgbClr val="97BF0D"/>
          </a:solidFill>
          <a:ln>
            <a:solidFill>
              <a:srgbClr val="97BF0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7" name="Rectangle 16">
            <a:extLst>
              <a:ext uri="{FF2B5EF4-FFF2-40B4-BE49-F238E27FC236}">
                <a16:creationId xmlns:a16="http://schemas.microsoft.com/office/drawing/2014/main" id="{E75A1822-3559-4EE5-B21D-F9533DC6D151}"/>
              </a:ext>
            </a:extLst>
          </p:cNvPr>
          <p:cNvSpPr/>
          <p:nvPr userDrawn="1"/>
        </p:nvSpPr>
        <p:spPr>
          <a:xfrm>
            <a:off x="2024487" y="3343564"/>
            <a:ext cx="8143025" cy="2207491"/>
          </a:xfrm>
          <a:prstGeom prst="rect">
            <a:avLst/>
          </a:prstGeom>
          <a:solidFill>
            <a:schemeClr val="bg1"/>
          </a:solidFill>
          <a:ln w="76200">
            <a:solidFill>
              <a:srgbClr val="00449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 name="Title 1"/>
          <p:cNvSpPr>
            <a:spLocks noGrp="1"/>
          </p:cNvSpPr>
          <p:nvPr>
            <p:ph type="ctrTitle"/>
          </p:nvPr>
        </p:nvSpPr>
        <p:spPr>
          <a:xfrm>
            <a:off x="2024487" y="3343564"/>
            <a:ext cx="8143025" cy="1283882"/>
          </a:xfrm>
        </p:spPr>
        <p:txBody>
          <a:bodyPr anchor="b">
            <a:noAutofit/>
          </a:bodyPr>
          <a:lstStyle>
            <a:lvl1pPr algn="ctr">
              <a:defRPr sz="4000" b="0">
                <a:solidFill>
                  <a:srgbClr val="004494"/>
                </a:solidFill>
              </a:defRPr>
            </a:lvl1pPr>
          </a:lstStyle>
          <a:p>
            <a:r>
              <a:rPr lang="fr-FR" dirty="0"/>
              <a:t>Modifiez le style du titre</a:t>
            </a:r>
            <a:endParaRPr lang="en-US" dirty="0"/>
          </a:p>
        </p:txBody>
      </p:sp>
      <p:sp>
        <p:nvSpPr>
          <p:cNvPr id="3" name="Subtitle 2"/>
          <p:cNvSpPr>
            <a:spLocks noGrp="1"/>
          </p:cNvSpPr>
          <p:nvPr>
            <p:ph type="subTitle" idx="1" hasCustomPrompt="1"/>
          </p:nvPr>
        </p:nvSpPr>
        <p:spPr>
          <a:xfrm>
            <a:off x="2024487" y="4627444"/>
            <a:ext cx="8143025" cy="923612"/>
          </a:xfrm>
        </p:spPr>
        <p:txBody>
          <a:bodyPr anchor="t">
            <a:normAutofit/>
          </a:bodyPr>
          <a:lstStyle>
            <a:lvl1pPr marL="0" indent="0" algn="ctr">
              <a:buNone/>
              <a:defRPr sz="2400" b="1">
                <a:solidFill>
                  <a:schemeClr val="tx1">
                    <a:lumMod val="50000"/>
                    <a:lumOff val="50000"/>
                  </a:schemeClr>
                </a:solidFill>
                <a:latin typeface="Arial" panose="020B0604020202020204" pitchFamily="34" charset="0"/>
                <a:cs typeface="Arial" panose="020B060402020202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dirty="0"/>
              <a:t>Auteur</a:t>
            </a:r>
            <a:endParaRPr lang="en-US" dirty="0"/>
          </a:p>
        </p:txBody>
      </p:sp>
      <p:sp>
        <p:nvSpPr>
          <p:cNvPr id="33" name="Triangle rectangle 32">
            <a:extLst>
              <a:ext uri="{FF2B5EF4-FFF2-40B4-BE49-F238E27FC236}">
                <a16:creationId xmlns:a16="http://schemas.microsoft.com/office/drawing/2014/main" id="{8D3A9162-B5DD-479A-8600-31B22FB00091}"/>
              </a:ext>
            </a:extLst>
          </p:cNvPr>
          <p:cNvSpPr/>
          <p:nvPr userDrawn="1"/>
        </p:nvSpPr>
        <p:spPr>
          <a:xfrm rot="10800000" flipH="1" flipV="1">
            <a:off x="2484" y="1419224"/>
            <a:ext cx="871188" cy="5458691"/>
          </a:xfrm>
          <a:prstGeom prst="rtTriangle">
            <a:avLst/>
          </a:prstGeom>
          <a:solidFill>
            <a:srgbClr val="00449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5" name="Triangle rectangle 34">
            <a:extLst>
              <a:ext uri="{FF2B5EF4-FFF2-40B4-BE49-F238E27FC236}">
                <a16:creationId xmlns:a16="http://schemas.microsoft.com/office/drawing/2014/main" id="{9A9E70BE-0834-4486-8E79-A5FDB8BA7E53}"/>
              </a:ext>
            </a:extLst>
          </p:cNvPr>
          <p:cNvSpPr/>
          <p:nvPr userDrawn="1"/>
        </p:nvSpPr>
        <p:spPr>
          <a:xfrm rot="10800000">
            <a:off x="11227491" y="-2"/>
            <a:ext cx="964509" cy="5458691"/>
          </a:xfrm>
          <a:prstGeom prst="rtTriangle">
            <a:avLst/>
          </a:prstGeom>
          <a:solidFill>
            <a:srgbClr val="00449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13" name="Image 12">
            <a:extLst>
              <a:ext uri="{FF2B5EF4-FFF2-40B4-BE49-F238E27FC236}">
                <a16:creationId xmlns:a16="http://schemas.microsoft.com/office/drawing/2014/main" id="{EB316416-FF92-43B9-8EEA-94163782D03A}"/>
              </a:ext>
            </a:extLst>
          </p:cNvPr>
          <p:cNvPicPr>
            <a:picLocks noChangeAspect="1"/>
          </p:cNvPicPr>
          <p:nvPr userDrawn="1"/>
        </p:nvPicPr>
        <p:blipFill>
          <a:blip r:embed="rId2"/>
          <a:stretch>
            <a:fillRect/>
          </a:stretch>
        </p:blipFill>
        <p:spPr>
          <a:xfrm>
            <a:off x="10737188" y="6290569"/>
            <a:ext cx="772142" cy="534379"/>
          </a:xfrm>
          <a:prstGeom prst="rect">
            <a:avLst/>
          </a:prstGeom>
        </p:spPr>
      </p:pic>
      <p:sp>
        <p:nvSpPr>
          <p:cNvPr id="15" name="Slide Number Placeholder 5">
            <a:extLst>
              <a:ext uri="{FF2B5EF4-FFF2-40B4-BE49-F238E27FC236}">
                <a16:creationId xmlns:a16="http://schemas.microsoft.com/office/drawing/2014/main" id="{BB7B62E1-67DC-45F0-B1A5-7D6151113561}"/>
              </a:ext>
            </a:extLst>
          </p:cNvPr>
          <p:cNvSpPr>
            <a:spLocks noGrp="1"/>
          </p:cNvSpPr>
          <p:nvPr>
            <p:ph type="sldNum" sz="quarter" idx="4"/>
          </p:nvPr>
        </p:nvSpPr>
        <p:spPr>
          <a:xfrm>
            <a:off x="9269531" y="6410328"/>
            <a:ext cx="683339" cy="365125"/>
          </a:xfrm>
          <a:prstGeom prst="rect">
            <a:avLst/>
          </a:prstGeom>
        </p:spPr>
        <p:txBody>
          <a:bodyPr vert="horz" lIns="91440" tIns="45720" rIns="91440" bIns="45720" rtlCol="0" anchor="ctr"/>
          <a:lstStyle>
            <a:lvl1pPr algn="r">
              <a:defRPr sz="900" b="1">
                <a:solidFill>
                  <a:srgbClr val="004494"/>
                </a:solidFill>
              </a:defRPr>
            </a:lvl1pPr>
          </a:lstStyle>
          <a:p>
            <a:fld id="{D57F1E4F-1CFF-5643-939E-217C01CDF565}" type="slidenum">
              <a:rPr lang="en-US" smtClean="0"/>
              <a:pPr/>
              <a:t>‹N°›</a:t>
            </a:fld>
            <a:endParaRPr lang="en-US" dirty="0"/>
          </a:p>
        </p:txBody>
      </p:sp>
      <p:sp>
        <p:nvSpPr>
          <p:cNvPr id="16" name="Date Placeholder 3">
            <a:extLst>
              <a:ext uri="{FF2B5EF4-FFF2-40B4-BE49-F238E27FC236}">
                <a16:creationId xmlns:a16="http://schemas.microsoft.com/office/drawing/2014/main" id="{A4D178C3-8282-442C-87D7-BDDB4BD3BFF2}"/>
              </a:ext>
            </a:extLst>
          </p:cNvPr>
          <p:cNvSpPr>
            <a:spLocks noGrp="1"/>
          </p:cNvSpPr>
          <p:nvPr>
            <p:ph type="dt" sz="half" idx="2"/>
          </p:nvPr>
        </p:nvSpPr>
        <p:spPr>
          <a:xfrm>
            <a:off x="6149030" y="6410328"/>
            <a:ext cx="2646911" cy="365125"/>
          </a:xfrm>
          <a:prstGeom prst="rect">
            <a:avLst/>
          </a:prstGeom>
        </p:spPr>
        <p:txBody>
          <a:bodyPr vert="horz" lIns="91440" tIns="45720" rIns="91440" bIns="45720" rtlCol="0" anchor="ctr"/>
          <a:lstStyle>
            <a:lvl1pPr algn="r">
              <a:defRPr sz="1000">
                <a:solidFill>
                  <a:schemeClr val="tx1">
                    <a:tint val="75000"/>
                  </a:schemeClr>
                </a:solidFill>
              </a:defRPr>
            </a:lvl1pPr>
          </a:lstStyle>
          <a:p>
            <a:r>
              <a:rPr lang="fr-FR" dirty="0"/>
              <a:t>Webinaire – 21/01/2021 – 17h30 – 19h30</a:t>
            </a:r>
            <a:endParaRPr lang="en-US" dirty="0"/>
          </a:p>
        </p:txBody>
      </p:sp>
      <p:sp>
        <p:nvSpPr>
          <p:cNvPr id="21" name="Footer Placeholder 4">
            <a:extLst>
              <a:ext uri="{FF2B5EF4-FFF2-40B4-BE49-F238E27FC236}">
                <a16:creationId xmlns:a16="http://schemas.microsoft.com/office/drawing/2014/main" id="{95AF2615-8395-454D-A435-EF9C9869EB46}"/>
              </a:ext>
            </a:extLst>
          </p:cNvPr>
          <p:cNvSpPr>
            <a:spLocks noGrp="1"/>
          </p:cNvSpPr>
          <p:nvPr>
            <p:ph type="ftr" sz="quarter" idx="3"/>
          </p:nvPr>
        </p:nvSpPr>
        <p:spPr>
          <a:xfrm>
            <a:off x="1065253" y="6410328"/>
            <a:ext cx="4892197" cy="365125"/>
          </a:xfrm>
          <a:prstGeom prst="rect">
            <a:avLst/>
          </a:prstGeom>
        </p:spPr>
        <p:txBody>
          <a:bodyPr vert="horz" lIns="91440" tIns="45720" rIns="91440" bIns="45720" rtlCol="0" anchor="ctr"/>
          <a:lstStyle>
            <a:lvl1pPr algn="l">
              <a:defRPr lang="fr-FR" sz="1400" i="1" smtClean="0">
                <a:effectLst/>
              </a:defRPr>
            </a:lvl1pPr>
          </a:lstStyle>
          <a:p>
            <a:r>
              <a:rPr lang="fr-FR" b="1" dirty="0"/>
              <a:t>Les chirurgies majeures en ambulatoire</a:t>
            </a:r>
          </a:p>
        </p:txBody>
      </p:sp>
      <p:pic>
        <p:nvPicPr>
          <p:cNvPr id="5" name="Image 4">
            <a:extLst>
              <a:ext uri="{FF2B5EF4-FFF2-40B4-BE49-F238E27FC236}">
                <a16:creationId xmlns:a16="http://schemas.microsoft.com/office/drawing/2014/main" id="{C21A051B-505D-4E82-8BBF-5E4752AAEEA2}"/>
              </a:ext>
            </a:extLst>
          </p:cNvPr>
          <p:cNvPicPr>
            <a:picLocks noChangeAspect="1"/>
          </p:cNvPicPr>
          <p:nvPr userDrawn="1"/>
        </p:nvPicPr>
        <p:blipFill>
          <a:blip r:embed="rId3"/>
          <a:stretch>
            <a:fillRect/>
          </a:stretch>
        </p:blipFill>
        <p:spPr>
          <a:xfrm>
            <a:off x="2838594" y="173617"/>
            <a:ext cx="6237712" cy="3118856"/>
          </a:xfrm>
          <a:prstGeom prst="rect">
            <a:avLst/>
          </a:prstGeom>
        </p:spPr>
      </p:pic>
    </p:spTree>
    <p:extLst>
      <p:ext uri="{BB962C8B-B14F-4D97-AF65-F5344CB8AC3E}">
        <p14:creationId xmlns:p14="http://schemas.microsoft.com/office/powerpoint/2010/main" val="6942016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fr-FR" dirty="0"/>
              <a:t>Modifiez le style du titre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latin typeface="Arial" panose="020B0604020202020204" pitchFamily="34" charset="0"/>
                <a:cs typeface="Arial" panose="020B060402020202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dirty="0"/>
              <a:t>Cliquez pour modifier les styles du texte du masque</a:t>
            </a:r>
          </a:p>
        </p:txBody>
      </p:sp>
      <p:sp>
        <p:nvSpPr>
          <p:cNvPr id="19" name="Triangle rectangle 18">
            <a:extLst>
              <a:ext uri="{FF2B5EF4-FFF2-40B4-BE49-F238E27FC236}">
                <a16:creationId xmlns:a16="http://schemas.microsoft.com/office/drawing/2014/main" id="{4463624B-CAB6-4859-A5F3-472383E30C63}"/>
              </a:ext>
            </a:extLst>
          </p:cNvPr>
          <p:cNvSpPr/>
          <p:nvPr userDrawn="1"/>
        </p:nvSpPr>
        <p:spPr>
          <a:xfrm rot="10800000" flipH="1" flipV="1">
            <a:off x="2484" y="1419224"/>
            <a:ext cx="871188" cy="5458691"/>
          </a:xfrm>
          <a:prstGeom prst="rtTriangle">
            <a:avLst/>
          </a:prstGeom>
          <a:solidFill>
            <a:srgbClr val="00449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0" name="Triangle rectangle 19">
            <a:extLst>
              <a:ext uri="{FF2B5EF4-FFF2-40B4-BE49-F238E27FC236}">
                <a16:creationId xmlns:a16="http://schemas.microsoft.com/office/drawing/2014/main" id="{10F0A63C-0941-41DC-9BC5-9F60FF988AB9}"/>
              </a:ext>
            </a:extLst>
          </p:cNvPr>
          <p:cNvSpPr/>
          <p:nvPr userDrawn="1"/>
        </p:nvSpPr>
        <p:spPr>
          <a:xfrm rot="10800000">
            <a:off x="11227491" y="-2"/>
            <a:ext cx="964509" cy="5458691"/>
          </a:xfrm>
          <a:prstGeom prst="rtTriangle">
            <a:avLst/>
          </a:prstGeom>
          <a:solidFill>
            <a:srgbClr val="00449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 name="Slide Number Placeholder 5">
            <a:extLst>
              <a:ext uri="{FF2B5EF4-FFF2-40B4-BE49-F238E27FC236}">
                <a16:creationId xmlns:a16="http://schemas.microsoft.com/office/drawing/2014/main" id="{203B5880-863D-48A2-B7E2-65A0CE41C6C5}"/>
              </a:ext>
            </a:extLst>
          </p:cNvPr>
          <p:cNvSpPr>
            <a:spLocks noGrp="1"/>
          </p:cNvSpPr>
          <p:nvPr>
            <p:ph type="sldNum" sz="quarter" idx="4"/>
          </p:nvPr>
        </p:nvSpPr>
        <p:spPr>
          <a:xfrm>
            <a:off x="9269531" y="6410328"/>
            <a:ext cx="683339" cy="365125"/>
          </a:xfrm>
          <a:prstGeom prst="rect">
            <a:avLst/>
          </a:prstGeom>
        </p:spPr>
        <p:txBody>
          <a:bodyPr vert="horz" lIns="91440" tIns="45720" rIns="91440" bIns="45720" rtlCol="0" anchor="ctr"/>
          <a:lstStyle>
            <a:lvl1pPr algn="r">
              <a:defRPr sz="900" b="1">
                <a:solidFill>
                  <a:srgbClr val="004494"/>
                </a:solidFill>
              </a:defRPr>
            </a:lvl1pPr>
          </a:lstStyle>
          <a:p>
            <a:fld id="{D57F1E4F-1CFF-5643-939E-217C01CDF565}" type="slidenum">
              <a:rPr lang="en-US" smtClean="0"/>
              <a:pPr/>
              <a:t>‹N°›</a:t>
            </a:fld>
            <a:endParaRPr lang="en-US" dirty="0"/>
          </a:p>
        </p:txBody>
      </p:sp>
      <p:sp>
        <p:nvSpPr>
          <p:cNvPr id="12" name="Date Placeholder 3">
            <a:extLst>
              <a:ext uri="{FF2B5EF4-FFF2-40B4-BE49-F238E27FC236}">
                <a16:creationId xmlns:a16="http://schemas.microsoft.com/office/drawing/2014/main" id="{4894AA18-6ADD-4A81-9434-F81173203FC6}"/>
              </a:ext>
            </a:extLst>
          </p:cNvPr>
          <p:cNvSpPr>
            <a:spLocks noGrp="1"/>
          </p:cNvSpPr>
          <p:nvPr>
            <p:ph type="dt" sz="half" idx="2"/>
          </p:nvPr>
        </p:nvSpPr>
        <p:spPr>
          <a:xfrm>
            <a:off x="6149030" y="6410328"/>
            <a:ext cx="2646911" cy="365125"/>
          </a:xfrm>
          <a:prstGeom prst="rect">
            <a:avLst/>
          </a:prstGeom>
        </p:spPr>
        <p:txBody>
          <a:bodyPr vert="horz" lIns="91440" tIns="45720" rIns="91440" bIns="45720" rtlCol="0" anchor="ctr"/>
          <a:lstStyle>
            <a:lvl1pPr algn="r">
              <a:defRPr sz="1000">
                <a:solidFill>
                  <a:schemeClr val="tx1">
                    <a:tint val="75000"/>
                  </a:schemeClr>
                </a:solidFill>
              </a:defRPr>
            </a:lvl1pPr>
          </a:lstStyle>
          <a:p>
            <a:r>
              <a:rPr lang="fr-FR" dirty="0"/>
              <a:t>Webinaire – 21/01/2021 – 17h30 – 19h30</a:t>
            </a:r>
            <a:endParaRPr lang="en-US" dirty="0"/>
          </a:p>
        </p:txBody>
      </p:sp>
      <p:sp>
        <p:nvSpPr>
          <p:cNvPr id="13" name="Footer Placeholder 4">
            <a:extLst>
              <a:ext uri="{FF2B5EF4-FFF2-40B4-BE49-F238E27FC236}">
                <a16:creationId xmlns:a16="http://schemas.microsoft.com/office/drawing/2014/main" id="{C652F1E8-FCA4-46FF-9455-33CF2218CE6F}"/>
              </a:ext>
            </a:extLst>
          </p:cNvPr>
          <p:cNvSpPr>
            <a:spLocks noGrp="1"/>
          </p:cNvSpPr>
          <p:nvPr>
            <p:ph type="ftr" sz="quarter" idx="3"/>
          </p:nvPr>
        </p:nvSpPr>
        <p:spPr>
          <a:xfrm>
            <a:off x="1065253" y="6410328"/>
            <a:ext cx="4892197" cy="365125"/>
          </a:xfrm>
          <a:prstGeom prst="rect">
            <a:avLst/>
          </a:prstGeom>
        </p:spPr>
        <p:txBody>
          <a:bodyPr vert="horz" lIns="91440" tIns="45720" rIns="91440" bIns="45720" rtlCol="0" anchor="ctr"/>
          <a:lstStyle>
            <a:lvl1pPr algn="l">
              <a:defRPr lang="fr-FR" sz="1400" i="1" smtClean="0">
                <a:effectLst/>
              </a:defRPr>
            </a:lvl1pPr>
          </a:lstStyle>
          <a:p>
            <a:r>
              <a:rPr lang="fr-FR" b="1" dirty="0"/>
              <a:t>Les chirurgies majeures en ambulatoire</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fr-FR" dirty="0"/>
              <a:t>Modifiez le style du titre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latin typeface="Arial" panose="020B0604020202020204" pitchFamily="34" charset="0"/>
                <a:cs typeface="Arial" panose="020B060402020202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dirty="0"/>
              <a:t>Cliquez pour modifier les styles du texte du masque</a:t>
            </a:r>
          </a:p>
        </p:txBody>
      </p:sp>
      <p:sp>
        <p:nvSpPr>
          <p:cNvPr id="19" name="Triangle rectangle 18">
            <a:extLst>
              <a:ext uri="{FF2B5EF4-FFF2-40B4-BE49-F238E27FC236}">
                <a16:creationId xmlns:a16="http://schemas.microsoft.com/office/drawing/2014/main" id="{6472E27A-D85D-48EF-9C6E-63506527A801}"/>
              </a:ext>
            </a:extLst>
          </p:cNvPr>
          <p:cNvSpPr/>
          <p:nvPr userDrawn="1"/>
        </p:nvSpPr>
        <p:spPr>
          <a:xfrm rot="10800000" flipH="1" flipV="1">
            <a:off x="2484" y="1419224"/>
            <a:ext cx="871188" cy="5458691"/>
          </a:xfrm>
          <a:prstGeom prst="rtTriangle">
            <a:avLst/>
          </a:prstGeom>
          <a:solidFill>
            <a:srgbClr val="00449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0" name="Triangle rectangle 19">
            <a:extLst>
              <a:ext uri="{FF2B5EF4-FFF2-40B4-BE49-F238E27FC236}">
                <a16:creationId xmlns:a16="http://schemas.microsoft.com/office/drawing/2014/main" id="{E1823107-3B5D-4854-A2F2-D3A4B940B08A}"/>
              </a:ext>
            </a:extLst>
          </p:cNvPr>
          <p:cNvSpPr/>
          <p:nvPr userDrawn="1"/>
        </p:nvSpPr>
        <p:spPr>
          <a:xfrm rot="10800000">
            <a:off x="11227491" y="-2"/>
            <a:ext cx="964509" cy="5458691"/>
          </a:xfrm>
          <a:prstGeom prst="rtTriangle">
            <a:avLst/>
          </a:prstGeom>
          <a:solidFill>
            <a:srgbClr val="00449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 name="Slide Number Placeholder 5">
            <a:extLst>
              <a:ext uri="{FF2B5EF4-FFF2-40B4-BE49-F238E27FC236}">
                <a16:creationId xmlns:a16="http://schemas.microsoft.com/office/drawing/2014/main" id="{83C31A72-EC25-4F44-8D6D-0F8110DCEB21}"/>
              </a:ext>
            </a:extLst>
          </p:cNvPr>
          <p:cNvSpPr>
            <a:spLocks noGrp="1"/>
          </p:cNvSpPr>
          <p:nvPr>
            <p:ph type="sldNum" sz="quarter" idx="4"/>
          </p:nvPr>
        </p:nvSpPr>
        <p:spPr>
          <a:xfrm>
            <a:off x="9269531" y="6410328"/>
            <a:ext cx="683339" cy="365125"/>
          </a:xfrm>
          <a:prstGeom prst="rect">
            <a:avLst/>
          </a:prstGeom>
        </p:spPr>
        <p:txBody>
          <a:bodyPr vert="horz" lIns="91440" tIns="45720" rIns="91440" bIns="45720" rtlCol="0" anchor="ctr"/>
          <a:lstStyle>
            <a:lvl1pPr algn="r">
              <a:defRPr sz="900" b="1">
                <a:solidFill>
                  <a:srgbClr val="004494"/>
                </a:solidFill>
              </a:defRPr>
            </a:lvl1pPr>
          </a:lstStyle>
          <a:p>
            <a:fld id="{D57F1E4F-1CFF-5643-939E-217C01CDF565}" type="slidenum">
              <a:rPr lang="en-US" smtClean="0"/>
              <a:pPr/>
              <a:t>‹N°›</a:t>
            </a:fld>
            <a:endParaRPr lang="en-US" dirty="0"/>
          </a:p>
        </p:txBody>
      </p:sp>
      <p:sp>
        <p:nvSpPr>
          <p:cNvPr id="12" name="Date Placeholder 3">
            <a:extLst>
              <a:ext uri="{FF2B5EF4-FFF2-40B4-BE49-F238E27FC236}">
                <a16:creationId xmlns:a16="http://schemas.microsoft.com/office/drawing/2014/main" id="{3B18B852-9CCA-471F-AE7B-A64042233541}"/>
              </a:ext>
            </a:extLst>
          </p:cNvPr>
          <p:cNvSpPr>
            <a:spLocks noGrp="1"/>
          </p:cNvSpPr>
          <p:nvPr>
            <p:ph type="dt" sz="half" idx="2"/>
          </p:nvPr>
        </p:nvSpPr>
        <p:spPr>
          <a:xfrm>
            <a:off x="6149030" y="6410328"/>
            <a:ext cx="2646911" cy="365125"/>
          </a:xfrm>
          <a:prstGeom prst="rect">
            <a:avLst/>
          </a:prstGeom>
        </p:spPr>
        <p:txBody>
          <a:bodyPr vert="horz" lIns="91440" tIns="45720" rIns="91440" bIns="45720" rtlCol="0" anchor="ctr"/>
          <a:lstStyle>
            <a:lvl1pPr algn="r">
              <a:defRPr sz="1000">
                <a:solidFill>
                  <a:schemeClr val="tx1">
                    <a:tint val="75000"/>
                  </a:schemeClr>
                </a:solidFill>
              </a:defRPr>
            </a:lvl1pPr>
          </a:lstStyle>
          <a:p>
            <a:r>
              <a:rPr lang="fr-FR" dirty="0"/>
              <a:t>Webinaire – 21/01/2021 – 17h30 – 19h30</a:t>
            </a:r>
            <a:endParaRPr lang="en-US" dirty="0"/>
          </a:p>
        </p:txBody>
      </p:sp>
      <p:sp>
        <p:nvSpPr>
          <p:cNvPr id="13" name="Footer Placeholder 4">
            <a:extLst>
              <a:ext uri="{FF2B5EF4-FFF2-40B4-BE49-F238E27FC236}">
                <a16:creationId xmlns:a16="http://schemas.microsoft.com/office/drawing/2014/main" id="{AD25856B-BAB2-4874-8A48-9CC53B0A277C}"/>
              </a:ext>
            </a:extLst>
          </p:cNvPr>
          <p:cNvSpPr>
            <a:spLocks noGrp="1"/>
          </p:cNvSpPr>
          <p:nvPr>
            <p:ph type="ftr" sz="quarter" idx="3"/>
          </p:nvPr>
        </p:nvSpPr>
        <p:spPr>
          <a:xfrm>
            <a:off x="1065253" y="6410328"/>
            <a:ext cx="4892197" cy="365125"/>
          </a:xfrm>
          <a:prstGeom prst="rect">
            <a:avLst/>
          </a:prstGeom>
        </p:spPr>
        <p:txBody>
          <a:bodyPr vert="horz" lIns="91440" tIns="45720" rIns="91440" bIns="45720" rtlCol="0" anchor="ctr"/>
          <a:lstStyle>
            <a:lvl1pPr algn="l">
              <a:defRPr lang="fr-FR" sz="1400" i="1" smtClean="0">
                <a:effectLst/>
              </a:defRPr>
            </a:lvl1pPr>
          </a:lstStyle>
          <a:p>
            <a:r>
              <a:rPr lang="fr-FR" b="1" dirty="0"/>
              <a:t>Les chirurgies majeures en ambulatoire</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arte nom cita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fr-FR"/>
              <a:t>Modifiez le style du titre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latin typeface="Arial" panose="020B0604020202020204" pitchFamily="34" charset="0"/>
                <a:cs typeface="Arial" panose="020B0604020202020204" pitchFamily="34" charset="0"/>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dirty="0"/>
              <a:t>Cliquez pour modifier les styles du texte du masque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latin typeface="Arial" panose="020B0604020202020204" pitchFamily="34" charset="0"/>
                <a:cs typeface="Arial" panose="020B060402020202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dirty="0"/>
              <a:t>Cliquez pour modifier les styles du texte du masque</a:t>
            </a:r>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rgbClr val="97BF0D"/>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rgbClr val="97BF0D"/>
                </a:solidFill>
                <a:effectLst/>
                <a:latin typeface="Arial"/>
              </a:rPr>
              <a:t>”</a:t>
            </a:r>
          </a:p>
        </p:txBody>
      </p:sp>
      <p:sp>
        <p:nvSpPr>
          <p:cNvPr id="30" name="Triangle rectangle 29">
            <a:extLst>
              <a:ext uri="{FF2B5EF4-FFF2-40B4-BE49-F238E27FC236}">
                <a16:creationId xmlns:a16="http://schemas.microsoft.com/office/drawing/2014/main" id="{DFE1BCAB-04CE-4D4E-A04C-215BE3493454}"/>
              </a:ext>
            </a:extLst>
          </p:cNvPr>
          <p:cNvSpPr/>
          <p:nvPr userDrawn="1"/>
        </p:nvSpPr>
        <p:spPr>
          <a:xfrm rot="10800000" flipH="1" flipV="1">
            <a:off x="2484" y="1419224"/>
            <a:ext cx="871188" cy="5458691"/>
          </a:xfrm>
          <a:prstGeom prst="rtTriangle">
            <a:avLst/>
          </a:prstGeom>
          <a:solidFill>
            <a:srgbClr val="00449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1" name="Triangle rectangle 30">
            <a:extLst>
              <a:ext uri="{FF2B5EF4-FFF2-40B4-BE49-F238E27FC236}">
                <a16:creationId xmlns:a16="http://schemas.microsoft.com/office/drawing/2014/main" id="{28B7674D-4864-46CE-9CEB-AF441644ACFB}"/>
              </a:ext>
            </a:extLst>
          </p:cNvPr>
          <p:cNvSpPr/>
          <p:nvPr userDrawn="1"/>
        </p:nvSpPr>
        <p:spPr>
          <a:xfrm rot="10800000">
            <a:off x="11227491" y="-2"/>
            <a:ext cx="964509" cy="5458691"/>
          </a:xfrm>
          <a:prstGeom prst="rtTriangle">
            <a:avLst/>
          </a:prstGeom>
          <a:solidFill>
            <a:srgbClr val="00449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4" name="Slide Number Placeholder 5">
            <a:extLst>
              <a:ext uri="{FF2B5EF4-FFF2-40B4-BE49-F238E27FC236}">
                <a16:creationId xmlns:a16="http://schemas.microsoft.com/office/drawing/2014/main" id="{F9FC23B7-B749-4120-8E15-DE2BB2E777C5}"/>
              </a:ext>
            </a:extLst>
          </p:cNvPr>
          <p:cNvSpPr>
            <a:spLocks noGrp="1"/>
          </p:cNvSpPr>
          <p:nvPr>
            <p:ph type="sldNum" sz="quarter" idx="4"/>
          </p:nvPr>
        </p:nvSpPr>
        <p:spPr>
          <a:xfrm>
            <a:off x="9269531" y="6410328"/>
            <a:ext cx="683339" cy="365125"/>
          </a:xfrm>
          <a:prstGeom prst="rect">
            <a:avLst/>
          </a:prstGeom>
        </p:spPr>
        <p:txBody>
          <a:bodyPr vert="horz" lIns="91440" tIns="45720" rIns="91440" bIns="45720" rtlCol="0" anchor="ctr"/>
          <a:lstStyle>
            <a:lvl1pPr algn="r">
              <a:defRPr sz="900" b="1">
                <a:solidFill>
                  <a:srgbClr val="004494"/>
                </a:solidFill>
              </a:defRPr>
            </a:lvl1pPr>
          </a:lstStyle>
          <a:p>
            <a:fld id="{D57F1E4F-1CFF-5643-939E-217C01CDF565}" type="slidenum">
              <a:rPr lang="en-US" smtClean="0"/>
              <a:pPr/>
              <a:t>‹N°›</a:t>
            </a:fld>
            <a:endParaRPr lang="en-US" dirty="0"/>
          </a:p>
        </p:txBody>
      </p:sp>
      <p:sp>
        <p:nvSpPr>
          <p:cNvPr id="15" name="Date Placeholder 3">
            <a:extLst>
              <a:ext uri="{FF2B5EF4-FFF2-40B4-BE49-F238E27FC236}">
                <a16:creationId xmlns:a16="http://schemas.microsoft.com/office/drawing/2014/main" id="{FB65B6D0-23A9-47B2-A768-A39BEB29A8CE}"/>
              </a:ext>
            </a:extLst>
          </p:cNvPr>
          <p:cNvSpPr>
            <a:spLocks noGrp="1"/>
          </p:cNvSpPr>
          <p:nvPr>
            <p:ph type="dt" sz="half" idx="2"/>
          </p:nvPr>
        </p:nvSpPr>
        <p:spPr>
          <a:xfrm>
            <a:off x="6149030" y="6410328"/>
            <a:ext cx="2646911" cy="365125"/>
          </a:xfrm>
          <a:prstGeom prst="rect">
            <a:avLst/>
          </a:prstGeom>
        </p:spPr>
        <p:txBody>
          <a:bodyPr vert="horz" lIns="91440" tIns="45720" rIns="91440" bIns="45720" rtlCol="0" anchor="ctr"/>
          <a:lstStyle>
            <a:lvl1pPr algn="r">
              <a:defRPr sz="1000">
                <a:solidFill>
                  <a:schemeClr val="tx1">
                    <a:tint val="75000"/>
                  </a:schemeClr>
                </a:solidFill>
              </a:defRPr>
            </a:lvl1pPr>
          </a:lstStyle>
          <a:p>
            <a:r>
              <a:rPr lang="fr-FR" dirty="0"/>
              <a:t>Webinaire – 21/01/2021 – 17h30 – 19h30</a:t>
            </a:r>
            <a:endParaRPr lang="en-US" dirty="0"/>
          </a:p>
        </p:txBody>
      </p:sp>
      <p:sp>
        <p:nvSpPr>
          <p:cNvPr id="16" name="Footer Placeholder 4">
            <a:extLst>
              <a:ext uri="{FF2B5EF4-FFF2-40B4-BE49-F238E27FC236}">
                <a16:creationId xmlns:a16="http://schemas.microsoft.com/office/drawing/2014/main" id="{08DC2FBC-54EE-4BFF-A7E0-FFBF0A97F3C1}"/>
              </a:ext>
            </a:extLst>
          </p:cNvPr>
          <p:cNvSpPr>
            <a:spLocks noGrp="1"/>
          </p:cNvSpPr>
          <p:nvPr>
            <p:ph type="ftr" sz="quarter" idx="3"/>
          </p:nvPr>
        </p:nvSpPr>
        <p:spPr>
          <a:xfrm>
            <a:off x="1065253" y="6410328"/>
            <a:ext cx="4892197" cy="365125"/>
          </a:xfrm>
          <a:prstGeom prst="rect">
            <a:avLst/>
          </a:prstGeom>
        </p:spPr>
        <p:txBody>
          <a:bodyPr vert="horz" lIns="91440" tIns="45720" rIns="91440" bIns="45720" rtlCol="0" anchor="ctr"/>
          <a:lstStyle>
            <a:lvl1pPr algn="l">
              <a:defRPr lang="fr-FR" sz="1400" i="1" smtClean="0">
                <a:effectLst/>
              </a:defRPr>
            </a:lvl1pPr>
          </a:lstStyle>
          <a:p>
            <a:r>
              <a:rPr lang="fr-FR" b="1" dirty="0"/>
              <a:t>Les chirurgies majeures en ambulatoire</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Diapositive de titre">
    <p:spTree>
      <p:nvGrpSpPr>
        <p:cNvPr id="1" name=""/>
        <p:cNvGrpSpPr/>
        <p:nvPr/>
      </p:nvGrpSpPr>
      <p:grpSpPr>
        <a:xfrm>
          <a:off x="0" y="0"/>
          <a:ext cx="0" cy="0"/>
          <a:chOff x="0" y="0"/>
          <a:chExt cx="0" cy="0"/>
        </a:xfrm>
      </p:grpSpPr>
      <p:sp>
        <p:nvSpPr>
          <p:cNvPr id="24" name="Rectangle 23">
            <a:extLst>
              <a:ext uri="{FF2B5EF4-FFF2-40B4-BE49-F238E27FC236}">
                <a16:creationId xmlns:a16="http://schemas.microsoft.com/office/drawing/2014/main" id="{753B7EB3-4487-4955-918A-2ECDF7280FE5}"/>
              </a:ext>
            </a:extLst>
          </p:cNvPr>
          <p:cNvSpPr/>
          <p:nvPr userDrawn="1"/>
        </p:nvSpPr>
        <p:spPr>
          <a:xfrm>
            <a:off x="2530763" y="2863273"/>
            <a:ext cx="8007927" cy="2382429"/>
          </a:xfrm>
          <a:prstGeom prst="rect">
            <a:avLst/>
          </a:prstGeom>
          <a:solidFill>
            <a:srgbClr val="97BF0D"/>
          </a:solidFill>
          <a:ln>
            <a:solidFill>
              <a:srgbClr val="97BF0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5" name="Rectangle 24">
            <a:extLst>
              <a:ext uri="{FF2B5EF4-FFF2-40B4-BE49-F238E27FC236}">
                <a16:creationId xmlns:a16="http://schemas.microsoft.com/office/drawing/2014/main" id="{1BCAAF99-75BA-411F-B93D-20F69324579C}"/>
              </a:ext>
            </a:extLst>
          </p:cNvPr>
          <p:cNvSpPr/>
          <p:nvPr userDrawn="1"/>
        </p:nvSpPr>
        <p:spPr>
          <a:xfrm>
            <a:off x="2024487" y="2613892"/>
            <a:ext cx="8143025" cy="2207491"/>
          </a:xfrm>
          <a:prstGeom prst="rect">
            <a:avLst/>
          </a:prstGeom>
          <a:solidFill>
            <a:schemeClr val="bg1"/>
          </a:solidFill>
          <a:ln w="76200">
            <a:solidFill>
              <a:srgbClr val="00449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6" name="Title 1">
            <a:extLst>
              <a:ext uri="{FF2B5EF4-FFF2-40B4-BE49-F238E27FC236}">
                <a16:creationId xmlns:a16="http://schemas.microsoft.com/office/drawing/2014/main" id="{6C595613-1A42-44EF-AF32-7D764C9865F4}"/>
              </a:ext>
            </a:extLst>
          </p:cNvPr>
          <p:cNvSpPr>
            <a:spLocks noGrp="1"/>
          </p:cNvSpPr>
          <p:nvPr>
            <p:ph type="ctrTitle"/>
          </p:nvPr>
        </p:nvSpPr>
        <p:spPr>
          <a:xfrm>
            <a:off x="2024487" y="2613892"/>
            <a:ext cx="8143025" cy="1283882"/>
          </a:xfrm>
        </p:spPr>
        <p:txBody>
          <a:bodyPr anchor="b">
            <a:noAutofit/>
          </a:bodyPr>
          <a:lstStyle>
            <a:lvl1pPr algn="ctr">
              <a:defRPr sz="4000" b="0">
                <a:solidFill>
                  <a:srgbClr val="004494"/>
                </a:solidFill>
              </a:defRPr>
            </a:lvl1pPr>
          </a:lstStyle>
          <a:p>
            <a:r>
              <a:rPr lang="fr-FR" dirty="0"/>
              <a:t>Modifiez le style du titre</a:t>
            </a:r>
            <a:endParaRPr lang="en-US" dirty="0"/>
          </a:p>
        </p:txBody>
      </p:sp>
      <p:sp>
        <p:nvSpPr>
          <p:cNvPr id="27" name="Subtitle 2">
            <a:extLst>
              <a:ext uri="{FF2B5EF4-FFF2-40B4-BE49-F238E27FC236}">
                <a16:creationId xmlns:a16="http://schemas.microsoft.com/office/drawing/2014/main" id="{D2F12090-0304-4101-9050-33D9762C4FAE}"/>
              </a:ext>
            </a:extLst>
          </p:cNvPr>
          <p:cNvSpPr>
            <a:spLocks noGrp="1"/>
          </p:cNvSpPr>
          <p:nvPr>
            <p:ph type="subTitle" idx="1" hasCustomPrompt="1"/>
          </p:nvPr>
        </p:nvSpPr>
        <p:spPr>
          <a:xfrm>
            <a:off x="2024487" y="3897772"/>
            <a:ext cx="8143025" cy="923612"/>
          </a:xfrm>
        </p:spPr>
        <p:txBody>
          <a:bodyPr anchor="t">
            <a:normAutofit/>
          </a:bodyPr>
          <a:lstStyle>
            <a:lvl1pPr marL="0" indent="0" algn="ctr">
              <a:buNone/>
              <a:defRPr sz="2400" b="1">
                <a:solidFill>
                  <a:schemeClr val="tx1">
                    <a:lumMod val="50000"/>
                    <a:lumOff val="50000"/>
                  </a:schemeClr>
                </a:solidFill>
                <a:latin typeface="Arial" panose="020B0604020202020204" pitchFamily="34" charset="0"/>
                <a:cs typeface="Arial" panose="020B060402020202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dirty="0"/>
              <a:t>TITRE</a:t>
            </a:r>
            <a:endParaRPr lang="en-US" dirty="0"/>
          </a:p>
        </p:txBody>
      </p:sp>
      <p:sp>
        <p:nvSpPr>
          <p:cNvPr id="50" name="Triangle rectangle 49">
            <a:extLst>
              <a:ext uri="{FF2B5EF4-FFF2-40B4-BE49-F238E27FC236}">
                <a16:creationId xmlns:a16="http://schemas.microsoft.com/office/drawing/2014/main" id="{F8421E75-C03A-4490-84C5-022335C91B70}"/>
              </a:ext>
            </a:extLst>
          </p:cNvPr>
          <p:cNvSpPr/>
          <p:nvPr userDrawn="1"/>
        </p:nvSpPr>
        <p:spPr>
          <a:xfrm rot="10800000" flipH="1" flipV="1">
            <a:off x="2484" y="1419224"/>
            <a:ext cx="871188" cy="5458691"/>
          </a:xfrm>
          <a:prstGeom prst="rtTriangle">
            <a:avLst/>
          </a:prstGeom>
          <a:solidFill>
            <a:srgbClr val="00449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1" name="Triangle rectangle 50">
            <a:extLst>
              <a:ext uri="{FF2B5EF4-FFF2-40B4-BE49-F238E27FC236}">
                <a16:creationId xmlns:a16="http://schemas.microsoft.com/office/drawing/2014/main" id="{A0D1A316-C248-471A-B884-9176B904AB82}"/>
              </a:ext>
            </a:extLst>
          </p:cNvPr>
          <p:cNvSpPr/>
          <p:nvPr userDrawn="1"/>
        </p:nvSpPr>
        <p:spPr>
          <a:xfrm rot="10800000">
            <a:off x="11227491" y="-2"/>
            <a:ext cx="964509" cy="5458691"/>
          </a:xfrm>
          <a:prstGeom prst="rtTriangle">
            <a:avLst/>
          </a:prstGeom>
          <a:solidFill>
            <a:srgbClr val="00449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15" name="Image 14">
            <a:extLst>
              <a:ext uri="{FF2B5EF4-FFF2-40B4-BE49-F238E27FC236}">
                <a16:creationId xmlns:a16="http://schemas.microsoft.com/office/drawing/2014/main" id="{3BA46B90-5B15-420E-85C3-52E91F254B69}"/>
              </a:ext>
            </a:extLst>
          </p:cNvPr>
          <p:cNvPicPr>
            <a:picLocks noChangeAspect="1"/>
          </p:cNvPicPr>
          <p:nvPr userDrawn="1"/>
        </p:nvPicPr>
        <p:blipFill>
          <a:blip r:embed="rId2"/>
          <a:stretch>
            <a:fillRect/>
          </a:stretch>
        </p:blipFill>
        <p:spPr>
          <a:xfrm>
            <a:off x="10737188" y="6290569"/>
            <a:ext cx="772142" cy="534379"/>
          </a:xfrm>
          <a:prstGeom prst="rect">
            <a:avLst/>
          </a:prstGeom>
        </p:spPr>
      </p:pic>
      <p:sp>
        <p:nvSpPr>
          <p:cNvPr id="16" name="Slide Number Placeholder 5">
            <a:extLst>
              <a:ext uri="{FF2B5EF4-FFF2-40B4-BE49-F238E27FC236}">
                <a16:creationId xmlns:a16="http://schemas.microsoft.com/office/drawing/2014/main" id="{D8057C7C-075F-48C5-AE37-ABFB20BC449E}"/>
              </a:ext>
            </a:extLst>
          </p:cNvPr>
          <p:cNvSpPr>
            <a:spLocks noGrp="1"/>
          </p:cNvSpPr>
          <p:nvPr>
            <p:ph type="sldNum" sz="quarter" idx="4"/>
          </p:nvPr>
        </p:nvSpPr>
        <p:spPr>
          <a:xfrm>
            <a:off x="9269531" y="6410328"/>
            <a:ext cx="683339" cy="365125"/>
          </a:xfrm>
          <a:prstGeom prst="rect">
            <a:avLst/>
          </a:prstGeom>
        </p:spPr>
        <p:txBody>
          <a:bodyPr vert="horz" lIns="91440" tIns="45720" rIns="91440" bIns="45720" rtlCol="0" anchor="ctr"/>
          <a:lstStyle>
            <a:lvl1pPr algn="r">
              <a:defRPr sz="900" b="1">
                <a:solidFill>
                  <a:srgbClr val="004494"/>
                </a:solidFill>
              </a:defRPr>
            </a:lvl1pPr>
          </a:lstStyle>
          <a:p>
            <a:fld id="{D57F1E4F-1CFF-5643-939E-217C01CDF565}" type="slidenum">
              <a:rPr lang="en-US" smtClean="0"/>
              <a:pPr/>
              <a:t>‹N°›</a:t>
            </a:fld>
            <a:endParaRPr lang="en-US" dirty="0"/>
          </a:p>
        </p:txBody>
      </p:sp>
      <p:sp>
        <p:nvSpPr>
          <p:cNvPr id="17" name="Date Placeholder 3">
            <a:extLst>
              <a:ext uri="{FF2B5EF4-FFF2-40B4-BE49-F238E27FC236}">
                <a16:creationId xmlns:a16="http://schemas.microsoft.com/office/drawing/2014/main" id="{CFBBC026-D41C-406A-97AF-4DD15783B38D}"/>
              </a:ext>
            </a:extLst>
          </p:cNvPr>
          <p:cNvSpPr>
            <a:spLocks noGrp="1"/>
          </p:cNvSpPr>
          <p:nvPr>
            <p:ph type="dt" sz="half" idx="2"/>
          </p:nvPr>
        </p:nvSpPr>
        <p:spPr>
          <a:xfrm>
            <a:off x="6149030" y="6410328"/>
            <a:ext cx="2646911" cy="365125"/>
          </a:xfrm>
          <a:prstGeom prst="rect">
            <a:avLst/>
          </a:prstGeom>
        </p:spPr>
        <p:txBody>
          <a:bodyPr vert="horz" lIns="91440" tIns="45720" rIns="91440" bIns="45720" rtlCol="0" anchor="ctr"/>
          <a:lstStyle>
            <a:lvl1pPr algn="r">
              <a:defRPr sz="1000">
                <a:solidFill>
                  <a:schemeClr val="tx1">
                    <a:tint val="75000"/>
                  </a:schemeClr>
                </a:solidFill>
              </a:defRPr>
            </a:lvl1pPr>
          </a:lstStyle>
          <a:p>
            <a:r>
              <a:rPr lang="fr-FR" dirty="0"/>
              <a:t>Webinaire – 21/01/2021 – 17h30 – 19h30</a:t>
            </a:r>
            <a:endParaRPr lang="en-US" dirty="0"/>
          </a:p>
        </p:txBody>
      </p:sp>
      <p:sp>
        <p:nvSpPr>
          <p:cNvPr id="18" name="Footer Placeholder 4">
            <a:extLst>
              <a:ext uri="{FF2B5EF4-FFF2-40B4-BE49-F238E27FC236}">
                <a16:creationId xmlns:a16="http://schemas.microsoft.com/office/drawing/2014/main" id="{EA86CAD0-79AE-4909-9B50-D9DE21CBC3FC}"/>
              </a:ext>
            </a:extLst>
          </p:cNvPr>
          <p:cNvSpPr>
            <a:spLocks noGrp="1"/>
          </p:cNvSpPr>
          <p:nvPr>
            <p:ph type="ftr" sz="quarter" idx="3"/>
          </p:nvPr>
        </p:nvSpPr>
        <p:spPr>
          <a:xfrm>
            <a:off x="1065253" y="6410328"/>
            <a:ext cx="4892197" cy="365125"/>
          </a:xfrm>
          <a:prstGeom prst="rect">
            <a:avLst/>
          </a:prstGeom>
        </p:spPr>
        <p:txBody>
          <a:bodyPr vert="horz" lIns="91440" tIns="45720" rIns="91440" bIns="45720" rtlCol="0" anchor="ctr"/>
          <a:lstStyle>
            <a:lvl1pPr algn="l">
              <a:defRPr lang="fr-FR" sz="1400" i="1" smtClean="0">
                <a:effectLst/>
              </a:defRPr>
            </a:lvl1pPr>
          </a:lstStyle>
          <a:p>
            <a:r>
              <a:rPr lang="fr-FR" b="1" dirty="0"/>
              <a:t>Les chirurgies majeures en ambulatoire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dirty="0"/>
              <a:t>Modifiez le style du titre</a:t>
            </a:r>
            <a:endParaRPr lang="en-US" dirty="0"/>
          </a:p>
        </p:txBody>
      </p:sp>
      <p:sp>
        <p:nvSpPr>
          <p:cNvPr id="3" name="Content Placeholder 2"/>
          <p:cNvSpPr>
            <a:spLocks noGrp="1"/>
          </p:cNvSpPr>
          <p:nvPr>
            <p:ph idx="1"/>
          </p:nvPr>
        </p:nvSpPr>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endParaRPr lang="en-US" dirty="0"/>
          </a:p>
        </p:txBody>
      </p:sp>
      <p:sp>
        <p:nvSpPr>
          <p:cNvPr id="17" name="Triangle rectangle 16">
            <a:extLst>
              <a:ext uri="{FF2B5EF4-FFF2-40B4-BE49-F238E27FC236}">
                <a16:creationId xmlns:a16="http://schemas.microsoft.com/office/drawing/2014/main" id="{A2EA5685-06B6-4C0F-BCE1-F7BC48D35D99}"/>
              </a:ext>
            </a:extLst>
          </p:cNvPr>
          <p:cNvSpPr/>
          <p:nvPr userDrawn="1"/>
        </p:nvSpPr>
        <p:spPr>
          <a:xfrm rot="10800000" flipH="1" flipV="1">
            <a:off x="2484" y="1419224"/>
            <a:ext cx="871188" cy="5458691"/>
          </a:xfrm>
          <a:prstGeom prst="rtTriangle">
            <a:avLst/>
          </a:prstGeom>
          <a:solidFill>
            <a:srgbClr val="00449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8" name="Triangle rectangle 17">
            <a:extLst>
              <a:ext uri="{FF2B5EF4-FFF2-40B4-BE49-F238E27FC236}">
                <a16:creationId xmlns:a16="http://schemas.microsoft.com/office/drawing/2014/main" id="{E0C14684-3D72-4E3B-B265-097A6F938BB2}"/>
              </a:ext>
            </a:extLst>
          </p:cNvPr>
          <p:cNvSpPr/>
          <p:nvPr userDrawn="1"/>
        </p:nvSpPr>
        <p:spPr>
          <a:xfrm rot="10800000">
            <a:off x="11227491" y="-2"/>
            <a:ext cx="964509" cy="5458691"/>
          </a:xfrm>
          <a:prstGeom prst="rtTriangle">
            <a:avLst/>
          </a:prstGeom>
          <a:solidFill>
            <a:srgbClr val="00449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 name="Slide Number Placeholder 5">
            <a:extLst>
              <a:ext uri="{FF2B5EF4-FFF2-40B4-BE49-F238E27FC236}">
                <a16:creationId xmlns:a16="http://schemas.microsoft.com/office/drawing/2014/main" id="{930E5607-3026-4F14-9E4E-5F2CDC2A4801}"/>
              </a:ext>
            </a:extLst>
          </p:cNvPr>
          <p:cNvSpPr>
            <a:spLocks noGrp="1"/>
          </p:cNvSpPr>
          <p:nvPr>
            <p:ph type="sldNum" sz="quarter" idx="4"/>
          </p:nvPr>
        </p:nvSpPr>
        <p:spPr>
          <a:xfrm>
            <a:off x="9269531" y="6410328"/>
            <a:ext cx="683339" cy="365125"/>
          </a:xfrm>
          <a:prstGeom prst="rect">
            <a:avLst/>
          </a:prstGeom>
        </p:spPr>
        <p:txBody>
          <a:bodyPr vert="horz" lIns="91440" tIns="45720" rIns="91440" bIns="45720" rtlCol="0" anchor="ctr"/>
          <a:lstStyle>
            <a:lvl1pPr algn="r">
              <a:defRPr sz="900" b="1">
                <a:solidFill>
                  <a:srgbClr val="004494"/>
                </a:solidFill>
              </a:defRPr>
            </a:lvl1pPr>
          </a:lstStyle>
          <a:p>
            <a:fld id="{D57F1E4F-1CFF-5643-939E-217C01CDF565}" type="slidenum">
              <a:rPr lang="en-US" smtClean="0"/>
              <a:pPr/>
              <a:t>‹N°›</a:t>
            </a:fld>
            <a:endParaRPr lang="en-US" dirty="0"/>
          </a:p>
        </p:txBody>
      </p:sp>
      <p:sp>
        <p:nvSpPr>
          <p:cNvPr id="12" name="Date Placeholder 3">
            <a:extLst>
              <a:ext uri="{FF2B5EF4-FFF2-40B4-BE49-F238E27FC236}">
                <a16:creationId xmlns:a16="http://schemas.microsoft.com/office/drawing/2014/main" id="{F36118D6-7B8C-46F7-ADB1-356EF26B6A5F}"/>
              </a:ext>
            </a:extLst>
          </p:cNvPr>
          <p:cNvSpPr>
            <a:spLocks noGrp="1"/>
          </p:cNvSpPr>
          <p:nvPr>
            <p:ph type="dt" sz="half" idx="2"/>
          </p:nvPr>
        </p:nvSpPr>
        <p:spPr>
          <a:xfrm>
            <a:off x="6149030" y="6410328"/>
            <a:ext cx="2646911" cy="365125"/>
          </a:xfrm>
          <a:prstGeom prst="rect">
            <a:avLst/>
          </a:prstGeom>
        </p:spPr>
        <p:txBody>
          <a:bodyPr vert="horz" lIns="91440" tIns="45720" rIns="91440" bIns="45720" rtlCol="0" anchor="ctr"/>
          <a:lstStyle>
            <a:lvl1pPr algn="r">
              <a:defRPr sz="1000">
                <a:solidFill>
                  <a:schemeClr val="tx1">
                    <a:tint val="75000"/>
                  </a:schemeClr>
                </a:solidFill>
              </a:defRPr>
            </a:lvl1pPr>
          </a:lstStyle>
          <a:p>
            <a:r>
              <a:rPr lang="fr-FR" dirty="0"/>
              <a:t>Webinaire – 21/01/2021 – 17h30 – 19h30</a:t>
            </a:r>
            <a:endParaRPr lang="en-US" dirty="0"/>
          </a:p>
        </p:txBody>
      </p:sp>
      <p:sp>
        <p:nvSpPr>
          <p:cNvPr id="14" name="Footer Placeholder 4">
            <a:extLst>
              <a:ext uri="{FF2B5EF4-FFF2-40B4-BE49-F238E27FC236}">
                <a16:creationId xmlns:a16="http://schemas.microsoft.com/office/drawing/2014/main" id="{DD55F09F-AAA1-4280-82F2-4A382DE77D43}"/>
              </a:ext>
            </a:extLst>
          </p:cNvPr>
          <p:cNvSpPr>
            <a:spLocks noGrp="1"/>
          </p:cNvSpPr>
          <p:nvPr>
            <p:ph type="ftr" sz="quarter" idx="3"/>
          </p:nvPr>
        </p:nvSpPr>
        <p:spPr>
          <a:xfrm>
            <a:off x="1065253" y="6410328"/>
            <a:ext cx="4892197" cy="365125"/>
          </a:xfrm>
          <a:prstGeom prst="rect">
            <a:avLst/>
          </a:prstGeom>
        </p:spPr>
        <p:txBody>
          <a:bodyPr vert="horz" lIns="91440" tIns="45720" rIns="91440" bIns="45720" rtlCol="0" anchor="ctr"/>
          <a:lstStyle>
            <a:lvl1pPr algn="l">
              <a:defRPr lang="fr-FR" sz="1400" i="1" smtClean="0">
                <a:effectLst/>
              </a:defRPr>
            </a:lvl1pPr>
          </a:lstStyle>
          <a:p>
            <a:r>
              <a:rPr lang="fr-FR" b="1" dirty="0"/>
              <a:t>Les chirurgies majeures en ambulatoire</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1" cap="none"/>
            </a:lvl1pPr>
          </a:lstStyle>
          <a:p>
            <a:r>
              <a:rPr lang="fr-FR" dirty="0"/>
              <a:t>Modifiez le style du titre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b="1">
                <a:solidFill>
                  <a:schemeClr val="tx1">
                    <a:lumMod val="50000"/>
                    <a:lumOff val="50000"/>
                  </a:schemeClr>
                </a:solidFill>
                <a:latin typeface="Arial" panose="020B0604020202020204" pitchFamily="34" charset="0"/>
                <a:cs typeface="Arial" panose="020B060402020202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dirty="0"/>
              <a:t>Cliquez pour modifier les styles du texte du masque</a:t>
            </a:r>
          </a:p>
        </p:txBody>
      </p:sp>
      <p:sp>
        <p:nvSpPr>
          <p:cNvPr id="23" name="Triangle rectangle 22">
            <a:extLst>
              <a:ext uri="{FF2B5EF4-FFF2-40B4-BE49-F238E27FC236}">
                <a16:creationId xmlns:a16="http://schemas.microsoft.com/office/drawing/2014/main" id="{CBAE7FC9-F0DC-4689-9DCA-4F60D5C56C74}"/>
              </a:ext>
            </a:extLst>
          </p:cNvPr>
          <p:cNvSpPr/>
          <p:nvPr userDrawn="1"/>
        </p:nvSpPr>
        <p:spPr>
          <a:xfrm rot="10800000" flipH="1" flipV="1">
            <a:off x="2484" y="1419224"/>
            <a:ext cx="871188" cy="5458691"/>
          </a:xfrm>
          <a:prstGeom prst="rtTriangle">
            <a:avLst/>
          </a:prstGeom>
          <a:solidFill>
            <a:srgbClr val="00449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4" name="Triangle rectangle 23">
            <a:extLst>
              <a:ext uri="{FF2B5EF4-FFF2-40B4-BE49-F238E27FC236}">
                <a16:creationId xmlns:a16="http://schemas.microsoft.com/office/drawing/2014/main" id="{55C3F1E3-EA21-49CF-B92A-EE059376FE90}"/>
              </a:ext>
            </a:extLst>
          </p:cNvPr>
          <p:cNvSpPr/>
          <p:nvPr userDrawn="1"/>
        </p:nvSpPr>
        <p:spPr>
          <a:xfrm rot="10800000">
            <a:off x="11227491" y="-2"/>
            <a:ext cx="964509" cy="5458691"/>
          </a:xfrm>
          <a:prstGeom prst="rtTriangle">
            <a:avLst/>
          </a:prstGeom>
          <a:solidFill>
            <a:srgbClr val="00449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 name="Slide Number Placeholder 5">
            <a:extLst>
              <a:ext uri="{FF2B5EF4-FFF2-40B4-BE49-F238E27FC236}">
                <a16:creationId xmlns:a16="http://schemas.microsoft.com/office/drawing/2014/main" id="{40102F05-5532-4B91-8A3C-7ADA2FD6FFE0}"/>
              </a:ext>
            </a:extLst>
          </p:cNvPr>
          <p:cNvSpPr>
            <a:spLocks noGrp="1"/>
          </p:cNvSpPr>
          <p:nvPr>
            <p:ph type="sldNum" sz="quarter" idx="4"/>
          </p:nvPr>
        </p:nvSpPr>
        <p:spPr>
          <a:xfrm>
            <a:off x="9269531" y="6410328"/>
            <a:ext cx="683339" cy="365125"/>
          </a:xfrm>
          <a:prstGeom prst="rect">
            <a:avLst/>
          </a:prstGeom>
        </p:spPr>
        <p:txBody>
          <a:bodyPr vert="horz" lIns="91440" tIns="45720" rIns="91440" bIns="45720" rtlCol="0" anchor="ctr"/>
          <a:lstStyle>
            <a:lvl1pPr algn="r">
              <a:defRPr sz="900" b="1">
                <a:solidFill>
                  <a:srgbClr val="004494"/>
                </a:solidFill>
              </a:defRPr>
            </a:lvl1pPr>
          </a:lstStyle>
          <a:p>
            <a:fld id="{D57F1E4F-1CFF-5643-939E-217C01CDF565}" type="slidenum">
              <a:rPr lang="en-US" smtClean="0"/>
              <a:pPr/>
              <a:t>‹N°›</a:t>
            </a:fld>
            <a:endParaRPr lang="en-US" dirty="0"/>
          </a:p>
        </p:txBody>
      </p:sp>
      <p:sp>
        <p:nvSpPr>
          <p:cNvPr id="12" name="Date Placeholder 3">
            <a:extLst>
              <a:ext uri="{FF2B5EF4-FFF2-40B4-BE49-F238E27FC236}">
                <a16:creationId xmlns:a16="http://schemas.microsoft.com/office/drawing/2014/main" id="{01B32101-306D-41FA-9BE2-8038B1E87ED3}"/>
              </a:ext>
            </a:extLst>
          </p:cNvPr>
          <p:cNvSpPr>
            <a:spLocks noGrp="1"/>
          </p:cNvSpPr>
          <p:nvPr>
            <p:ph type="dt" sz="half" idx="2"/>
          </p:nvPr>
        </p:nvSpPr>
        <p:spPr>
          <a:xfrm>
            <a:off x="6149030" y="6410328"/>
            <a:ext cx="2646911" cy="365125"/>
          </a:xfrm>
          <a:prstGeom prst="rect">
            <a:avLst/>
          </a:prstGeom>
        </p:spPr>
        <p:txBody>
          <a:bodyPr vert="horz" lIns="91440" tIns="45720" rIns="91440" bIns="45720" rtlCol="0" anchor="ctr"/>
          <a:lstStyle>
            <a:lvl1pPr algn="r">
              <a:defRPr sz="1000">
                <a:solidFill>
                  <a:schemeClr val="tx1">
                    <a:tint val="75000"/>
                  </a:schemeClr>
                </a:solidFill>
              </a:defRPr>
            </a:lvl1pPr>
          </a:lstStyle>
          <a:p>
            <a:r>
              <a:rPr lang="fr-FR" dirty="0"/>
              <a:t>Webinaire – 21/01/2021 – 17h30 – 19h30</a:t>
            </a:r>
            <a:endParaRPr lang="en-US" dirty="0"/>
          </a:p>
        </p:txBody>
      </p:sp>
      <p:sp>
        <p:nvSpPr>
          <p:cNvPr id="13" name="Footer Placeholder 4">
            <a:extLst>
              <a:ext uri="{FF2B5EF4-FFF2-40B4-BE49-F238E27FC236}">
                <a16:creationId xmlns:a16="http://schemas.microsoft.com/office/drawing/2014/main" id="{3854C5A5-7CE3-4E41-B8C1-43BDF8B827BC}"/>
              </a:ext>
            </a:extLst>
          </p:cNvPr>
          <p:cNvSpPr>
            <a:spLocks noGrp="1"/>
          </p:cNvSpPr>
          <p:nvPr>
            <p:ph type="ftr" sz="quarter" idx="3"/>
          </p:nvPr>
        </p:nvSpPr>
        <p:spPr>
          <a:xfrm>
            <a:off x="1065253" y="6410328"/>
            <a:ext cx="4892197" cy="365125"/>
          </a:xfrm>
          <a:prstGeom prst="rect">
            <a:avLst/>
          </a:prstGeom>
        </p:spPr>
        <p:txBody>
          <a:bodyPr vert="horz" lIns="91440" tIns="45720" rIns="91440" bIns="45720" rtlCol="0" anchor="ctr"/>
          <a:lstStyle>
            <a:lvl1pPr algn="l">
              <a:defRPr lang="fr-FR" sz="1400" i="1" smtClean="0">
                <a:effectLst/>
              </a:defRPr>
            </a:lvl1pPr>
          </a:lstStyle>
          <a:p>
            <a:r>
              <a:rPr lang="fr-FR" b="1" dirty="0"/>
              <a:t>Les chirurgies majeures en ambulatoire</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dirty="0"/>
              <a:t>Modifiez le style du titre</a:t>
            </a:r>
            <a:endParaRPr lang="en-US" dirty="0"/>
          </a:p>
        </p:txBody>
      </p:sp>
      <p:sp>
        <p:nvSpPr>
          <p:cNvPr id="3" name="Content Placeholder 2"/>
          <p:cNvSpPr>
            <a:spLocks noGrp="1"/>
          </p:cNvSpPr>
          <p:nvPr>
            <p:ph sz="half" idx="1"/>
          </p:nvPr>
        </p:nvSpPr>
        <p:spPr>
          <a:xfrm>
            <a:off x="677334" y="2160589"/>
            <a:ext cx="4184035" cy="3880772"/>
          </a:xfr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endParaRPr lang="en-US" dirty="0"/>
          </a:p>
        </p:txBody>
      </p:sp>
      <p:sp>
        <p:nvSpPr>
          <p:cNvPr id="4" name="Content Placeholder 3"/>
          <p:cNvSpPr>
            <a:spLocks noGrp="1"/>
          </p:cNvSpPr>
          <p:nvPr>
            <p:ph sz="half" idx="2"/>
          </p:nvPr>
        </p:nvSpPr>
        <p:spPr>
          <a:xfrm>
            <a:off x="5089970" y="2160589"/>
            <a:ext cx="4184034" cy="3880773"/>
          </a:xfr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endParaRPr lang="en-US" dirty="0"/>
          </a:p>
        </p:txBody>
      </p:sp>
      <p:sp>
        <p:nvSpPr>
          <p:cNvPr id="15" name="Triangle rectangle 14">
            <a:extLst>
              <a:ext uri="{FF2B5EF4-FFF2-40B4-BE49-F238E27FC236}">
                <a16:creationId xmlns:a16="http://schemas.microsoft.com/office/drawing/2014/main" id="{E094352F-D0EC-4FF0-ACA3-C607AC00D5A2}"/>
              </a:ext>
            </a:extLst>
          </p:cNvPr>
          <p:cNvSpPr/>
          <p:nvPr userDrawn="1"/>
        </p:nvSpPr>
        <p:spPr>
          <a:xfrm rot="10800000" flipH="1" flipV="1">
            <a:off x="2484" y="1419224"/>
            <a:ext cx="871188" cy="5458691"/>
          </a:xfrm>
          <a:prstGeom prst="rtTriangle">
            <a:avLst/>
          </a:prstGeom>
          <a:solidFill>
            <a:srgbClr val="00449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6" name="Triangle rectangle 15">
            <a:extLst>
              <a:ext uri="{FF2B5EF4-FFF2-40B4-BE49-F238E27FC236}">
                <a16:creationId xmlns:a16="http://schemas.microsoft.com/office/drawing/2014/main" id="{18B8481E-E99F-4244-A220-CDBB463D8EC7}"/>
              </a:ext>
            </a:extLst>
          </p:cNvPr>
          <p:cNvSpPr/>
          <p:nvPr userDrawn="1"/>
        </p:nvSpPr>
        <p:spPr>
          <a:xfrm rot="10800000">
            <a:off x="11227491" y="-2"/>
            <a:ext cx="964509" cy="5458691"/>
          </a:xfrm>
          <a:prstGeom prst="rtTriangle">
            <a:avLst/>
          </a:prstGeom>
          <a:solidFill>
            <a:srgbClr val="00449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2" name="Slide Number Placeholder 5">
            <a:extLst>
              <a:ext uri="{FF2B5EF4-FFF2-40B4-BE49-F238E27FC236}">
                <a16:creationId xmlns:a16="http://schemas.microsoft.com/office/drawing/2014/main" id="{F1F61880-88FA-458E-9AED-C1D9C37D0942}"/>
              </a:ext>
            </a:extLst>
          </p:cNvPr>
          <p:cNvSpPr>
            <a:spLocks noGrp="1"/>
          </p:cNvSpPr>
          <p:nvPr>
            <p:ph type="sldNum" sz="quarter" idx="4"/>
          </p:nvPr>
        </p:nvSpPr>
        <p:spPr>
          <a:xfrm>
            <a:off x="9269531" y="6410328"/>
            <a:ext cx="683339" cy="365125"/>
          </a:xfrm>
          <a:prstGeom prst="rect">
            <a:avLst/>
          </a:prstGeom>
        </p:spPr>
        <p:txBody>
          <a:bodyPr vert="horz" lIns="91440" tIns="45720" rIns="91440" bIns="45720" rtlCol="0" anchor="ctr"/>
          <a:lstStyle>
            <a:lvl1pPr algn="r">
              <a:defRPr sz="900" b="1">
                <a:solidFill>
                  <a:srgbClr val="004494"/>
                </a:solidFill>
              </a:defRPr>
            </a:lvl1pPr>
          </a:lstStyle>
          <a:p>
            <a:fld id="{D57F1E4F-1CFF-5643-939E-217C01CDF565}" type="slidenum">
              <a:rPr lang="en-US" smtClean="0"/>
              <a:pPr/>
              <a:t>‹N°›</a:t>
            </a:fld>
            <a:endParaRPr lang="en-US" dirty="0"/>
          </a:p>
        </p:txBody>
      </p:sp>
      <p:sp>
        <p:nvSpPr>
          <p:cNvPr id="13" name="Date Placeholder 3">
            <a:extLst>
              <a:ext uri="{FF2B5EF4-FFF2-40B4-BE49-F238E27FC236}">
                <a16:creationId xmlns:a16="http://schemas.microsoft.com/office/drawing/2014/main" id="{D72CEF04-013E-4CC9-BE6D-38F1D6B11790}"/>
              </a:ext>
            </a:extLst>
          </p:cNvPr>
          <p:cNvSpPr>
            <a:spLocks noGrp="1"/>
          </p:cNvSpPr>
          <p:nvPr>
            <p:ph type="dt" sz="half" idx="10"/>
          </p:nvPr>
        </p:nvSpPr>
        <p:spPr>
          <a:xfrm>
            <a:off x="6149030" y="6410328"/>
            <a:ext cx="2646911" cy="365125"/>
          </a:xfrm>
          <a:prstGeom prst="rect">
            <a:avLst/>
          </a:prstGeom>
        </p:spPr>
        <p:txBody>
          <a:bodyPr vert="horz" lIns="91440" tIns="45720" rIns="91440" bIns="45720" rtlCol="0" anchor="ctr"/>
          <a:lstStyle>
            <a:lvl1pPr algn="r">
              <a:defRPr sz="1000">
                <a:solidFill>
                  <a:schemeClr val="tx1">
                    <a:tint val="75000"/>
                  </a:schemeClr>
                </a:solidFill>
              </a:defRPr>
            </a:lvl1pPr>
          </a:lstStyle>
          <a:p>
            <a:r>
              <a:rPr lang="fr-FR" dirty="0"/>
              <a:t>Webinaire – 21/01/2021 – 17h30 – 19h30</a:t>
            </a:r>
            <a:endParaRPr lang="en-US" dirty="0"/>
          </a:p>
        </p:txBody>
      </p:sp>
      <p:sp>
        <p:nvSpPr>
          <p:cNvPr id="14" name="Footer Placeholder 4">
            <a:extLst>
              <a:ext uri="{FF2B5EF4-FFF2-40B4-BE49-F238E27FC236}">
                <a16:creationId xmlns:a16="http://schemas.microsoft.com/office/drawing/2014/main" id="{A67B8821-878F-4D87-BD61-7F6C0AA2B26A}"/>
              </a:ext>
            </a:extLst>
          </p:cNvPr>
          <p:cNvSpPr>
            <a:spLocks noGrp="1"/>
          </p:cNvSpPr>
          <p:nvPr>
            <p:ph type="ftr" sz="quarter" idx="3"/>
          </p:nvPr>
        </p:nvSpPr>
        <p:spPr>
          <a:xfrm>
            <a:off x="1065253" y="6410328"/>
            <a:ext cx="4892197" cy="365125"/>
          </a:xfrm>
          <a:prstGeom prst="rect">
            <a:avLst/>
          </a:prstGeom>
        </p:spPr>
        <p:txBody>
          <a:bodyPr vert="horz" lIns="91440" tIns="45720" rIns="91440" bIns="45720" rtlCol="0" anchor="ctr"/>
          <a:lstStyle>
            <a:lvl1pPr algn="l">
              <a:defRPr lang="fr-FR" sz="1400" i="1" smtClean="0">
                <a:effectLst/>
              </a:defRPr>
            </a:lvl1pPr>
          </a:lstStyle>
          <a:p>
            <a:r>
              <a:rPr lang="fr-FR" b="1" dirty="0"/>
              <a:t>Les chirurgies majeures en ambulatoire</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fr-FR" dirty="0"/>
              <a:t>Modifiez le style du titre</a:t>
            </a:r>
            <a:endParaRPr lang="en-US" dirty="0"/>
          </a:p>
        </p:txBody>
      </p:sp>
      <p:sp>
        <p:nvSpPr>
          <p:cNvPr id="25" name="Triangle rectangle 24">
            <a:extLst>
              <a:ext uri="{FF2B5EF4-FFF2-40B4-BE49-F238E27FC236}">
                <a16:creationId xmlns:a16="http://schemas.microsoft.com/office/drawing/2014/main" id="{43FDA7E1-6421-4390-9F28-730397FC7297}"/>
              </a:ext>
            </a:extLst>
          </p:cNvPr>
          <p:cNvSpPr/>
          <p:nvPr userDrawn="1"/>
        </p:nvSpPr>
        <p:spPr>
          <a:xfrm rot="10800000" flipH="1" flipV="1">
            <a:off x="2484" y="1419224"/>
            <a:ext cx="871188" cy="5458691"/>
          </a:xfrm>
          <a:prstGeom prst="rtTriangle">
            <a:avLst/>
          </a:prstGeom>
          <a:solidFill>
            <a:srgbClr val="00449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6" name="Triangle rectangle 25">
            <a:extLst>
              <a:ext uri="{FF2B5EF4-FFF2-40B4-BE49-F238E27FC236}">
                <a16:creationId xmlns:a16="http://schemas.microsoft.com/office/drawing/2014/main" id="{C652D044-4D73-49B0-A072-009B65842B7E}"/>
              </a:ext>
            </a:extLst>
          </p:cNvPr>
          <p:cNvSpPr/>
          <p:nvPr userDrawn="1"/>
        </p:nvSpPr>
        <p:spPr>
          <a:xfrm rot="10800000">
            <a:off x="11227491" y="-2"/>
            <a:ext cx="964509" cy="5458691"/>
          </a:xfrm>
          <a:prstGeom prst="rtTriangle">
            <a:avLst/>
          </a:prstGeom>
          <a:solidFill>
            <a:srgbClr val="00449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 name="Slide Number Placeholder 5">
            <a:extLst>
              <a:ext uri="{FF2B5EF4-FFF2-40B4-BE49-F238E27FC236}">
                <a16:creationId xmlns:a16="http://schemas.microsoft.com/office/drawing/2014/main" id="{DC4B0DB5-2CA0-47A0-BD62-CAA0DF117C67}"/>
              </a:ext>
            </a:extLst>
          </p:cNvPr>
          <p:cNvSpPr>
            <a:spLocks noGrp="1"/>
          </p:cNvSpPr>
          <p:nvPr>
            <p:ph type="sldNum" sz="quarter" idx="4"/>
          </p:nvPr>
        </p:nvSpPr>
        <p:spPr>
          <a:xfrm>
            <a:off x="9269531" y="6410328"/>
            <a:ext cx="683339" cy="365125"/>
          </a:xfrm>
          <a:prstGeom prst="rect">
            <a:avLst/>
          </a:prstGeom>
        </p:spPr>
        <p:txBody>
          <a:bodyPr vert="horz" lIns="91440" tIns="45720" rIns="91440" bIns="45720" rtlCol="0" anchor="ctr"/>
          <a:lstStyle>
            <a:lvl1pPr algn="r">
              <a:defRPr sz="900" b="1">
                <a:solidFill>
                  <a:srgbClr val="004494"/>
                </a:solidFill>
              </a:defRPr>
            </a:lvl1pPr>
          </a:lstStyle>
          <a:p>
            <a:fld id="{D57F1E4F-1CFF-5643-939E-217C01CDF565}" type="slidenum">
              <a:rPr lang="en-US" smtClean="0"/>
              <a:pPr/>
              <a:t>‹N°›</a:t>
            </a:fld>
            <a:endParaRPr lang="en-US" dirty="0"/>
          </a:p>
        </p:txBody>
      </p:sp>
      <p:sp>
        <p:nvSpPr>
          <p:cNvPr id="11" name="Date Placeholder 3">
            <a:extLst>
              <a:ext uri="{FF2B5EF4-FFF2-40B4-BE49-F238E27FC236}">
                <a16:creationId xmlns:a16="http://schemas.microsoft.com/office/drawing/2014/main" id="{621314D8-D7B2-4002-A47C-10D5DCB1C0FA}"/>
              </a:ext>
            </a:extLst>
          </p:cNvPr>
          <p:cNvSpPr>
            <a:spLocks noGrp="1"/>
          </p:cNvSpPr>
          <p:nvPr>
            <p:ph type="dt" sz="half" idx="2"/>
          </p:nvPr>
        </p:nvSpPr>
        <p:spPr>
          <a:xfrm>
            <a:off x="6149030" y="6410328"/>
            <a:ext cx="2646911" cy="365125"/>
          </a:xfrm>
          <a:prstGeom prst="rect">
            <a:avLst/>
          </a:prstGeom>
        </p:spPr>
        <p:txBody>
          <a:bodyPr vert="horz" lIns="91440" tIns="45720" rIns="91440" bIns="45720" rtlCol="0" anchor="ctr"/>
          <a:lstStyle>
            <a:lvl1pPr algn="r">
              <a:defRPr sz="1000">
                <a:solidFill>
                  <a:schemeClr val="tx1">
                    <a:tint val="75000"/>
                  </a:schemeClr>
                </a:solidFill>
              </a:defRPr>
            </a:lvl1pPr>
          </a:lstStyle>
          <a:p>
            <a:r>
              <a:rPr lang="fr-FR" dirty="0"/>
              <a:t>Webinaire – 21/01/2021 – 17h30 – 19h30</a:t>
            </a:r>
            <a:endParaRPr lang="en-US" dirty="0"/>
          </a:p>
        </p:txBody>
      </p:sp>
      <p:sp>
        <p:nvSpPr>
          <p:cNvPr id="12" name="Footer Placeholder 4">
            <a:extLst>
              <a:ext uri="{FF2B5EF4-FFF2-40B4-BE49-F238E27FC236}">
                <a16:creationId xmlns:a16="http://schemas.microsoft.com/office/drawing/2014/main" id="{43805200-D06F-4653-AEA6-5A9AC04DE556}"/>
              </a:ext>
            </a:extLst>
          </p:cNvPr>
          <p:cNvSpPr>
            <a:spLocks noGrp="1"/>
          </p:cNvSpPr>
          <p:nvPr>
            <p:ph type="ftr" sz="quarter" idx="3"/>
          </p:nvPr>
        </p:nvSpPr>
        <p:spPr>
          <a:xfrm>
            <a:off x="1065253" y="6410328"/>
            <a:ext cx="4892197" cy="365125"/>
          </a:xfrm>
          <a:prstGeom prst="rect">
            <a:avLst/>
          </a:prstGeom>
        </p:spPr>
        <p:txBody>
          <a:bodyPr vert="horz" lIns="91440" tIns="45720" rIns="91440" bIns="45720" rtlCol="0" anchor="ctr"/>
          <a:lstStyle>
            <a:lvl1pPr algn="l">
              <a:defRPr lang="fr-FR" sz="1400" i="1" smtClean="0">
                <a:effectLst/>
              </a:defRPr>
            </a:lvl1pPr>
          </a:lstStyle>
          <a:p>
            <a:r>
              <a:rPr lang="fr-FR" b="1" dirty="0"/>
              <a:t>Les chirurgies majeures en ambulatoire</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0" name="Triangle rectangle 19">
            <a:extLst>
              <a:ext uri="{FF2B5EF4-FFF2-40B4-BE49-F238E27FC236}">
                <a16:creationId xmlns:a16="http://schemas.microsoft.com/office/drawing/2014/main" id="{1091DF81-EE49-433A-B148-2DF48AB88272}"/>
              </a:ext>
            </a:extLst>
          </p:cNvPr>
          <p:cNvSpPr/>
          <p:nvPr userDrawn="1"/>
        </p:nvSpPr>
        <p:spPr>
          <a:xfrm rot="10800000" flipH="1" flipV="1">
            <a:off x="2484" y="1419224"/>
            <a:ext cx="871188" cy="5458691"/>
          </a:xfrm>
          <a:prstGeom prst="rtTriangle">
            <a:avLst/>
          </a:prstGeom>
          <a:solidFill>
            <a:srgbClr val="00449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1" name="Triangle rectangle 20">
            <a:extLst>
              <a:ext uri="{FF2B5EF4-FFF2-40B4-BE49-F238E27FC236}">
                <a16:creationId xmlns:a16="http://schemas.microsoft.com/office/drawing/2014/main" id="{6B6AF4AE-F394-43BF-A09F-EDC9010E72E1}"/>
              </a:ext>
            </a:extLst>
          </p:cNvPr>
          <p:cNvSpPr/>
          <p:nvPr userDrawn="1"/>
        </p:nvSpPr>
        <p:spPr>
          <a:xfrm rot="10800000">
            <a:off x="11227491" y="-2"/>
            <a:ext cx="964509" cy="5458691"/>
          </a:xfrm>
          <a:prstGeom prst="rtTriangle">
            <a:avLst/>
          </a:prstGeom>
          <a:solidFill>
            <a:srgbClr val="00449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9" name="Slide Number Placeholder 5">
            <a:extLst>
              <a:ext uri="{FF2B5EF4-FFF2-40B4-BE49-F238E27FC236}">
                <a16:creationId xmlns:a16="http://schemas.microsoft.com/office/drawing/2014/main" id="{42C6893B-2AEB-4825-90E7-39607973C488}"/>
              </a:ext>
            </a:extLst>
          </p:cNvPr>
          <p:cNvSpPr>
            <a:spLocks noGrp="1"/>
          </p:cNvSpPr>
          <p:nvPr>
            <p:ph type="sldNum" sz="quarter" idx="4"/>
          </p:nvPr>
        </p:nvSpPr>
        <p:spPr>
          <a:xfrm>
            <a:off x="9269531" y="6410328"/>
            <a:ext cx="683339" cy="365125"/>
          </a:xfrm>
          <a:prstGeom prst="rect">
            <a:avLst/>
          </a:prstGeom>
        </p:spPr>
        <p:txBody>
          <a:bodyPr vert="horz" lIns="91440" tIns="45720" rIns="91440" bIns="45720" rtlCol="0" anchor="ctr"/>
          <a:lstStyle>
            <a:lvl1pPr algn="r">
              <a:defRPr sz="900" b="1">
                <a:solidFill>
                  <a:srgbClr val="004494"/>
                </a:solidFill>
              </a:defRPr>
            </a:lvl1pPr>
          </a:lstStyle>
          <a:p>
            <a:fld id="{D57F1E4F-1CFF-5643-939E-217C01CDF565}" type="slidenum">
              <a:rPr lang="en-US" smtClean="0"/>
              <a:pPr/>
              <a:t>‹N°›</a:t>
            </a:fld>
            <a:endParaRPr lang="en-US" dirty="0"/>
          </a:p>
        </p:txBody>
      </p:sp>
      <p:sp>
        <p:nvSpPr>
          <p:cNvPr id="10" name="Date Placeholder 3">
            <a:extLst>
              <a:ext uri="{FF2B5EF4-FFF2-40B4-BE49-F238E27FC236}">
                <a16:creationId xmlns:a16="http://schemas.microsoft.com/office/drawing/2014/main" id="{BACA486E-613B-4A44-8723-05C21DA42F31}"/>
              </a:ext>
            </a:extLst>
          </p:cNvPr>
          <p:cNvSpPr>
            <a:spLocks noGrp="1"/>
          </p:cNvSpPr>
          <p:nvPr>
            <p:ph type="dt" sz="half" idx="2"/>
          </p:nvPr>
        </p:nvSpPr>
        <p:spPr>
          <a:xfrm>
            <a:off x="6149030" y="6410328"/>
            <a:ext cx="2646911" cy="365125"/>
          </a:xfrm>
          <a:prstGeom prst="rect">
            <a:avLst/>
          </a:prstGeom>
        </p:spPr>
        <p:txBody>
          <a:bodyPr vert="horz" lIns="91440" tIns="45720" rIns="91440" bIns="45720" rtlCol="0" anchor="ctr"/>
          <a:lstStyle>
            <a:lvl1pPr algn="r">
              <a:defRPr sz="1000">
                <a:solidFill>
                  <a:schemeClr val="tx1">
                    <a:tint val="75000"/>
                  </a:schemeClr>
                </a:solidFill>
              </a:defRPr>
            </a:lvl1pPr>
          </a:lstStyle>
          <a:p>
            <a:r>
              <a:rPr lang="fr-FR" dirty="0"/>
              <a:t>Webinaire – 21/01/2021 – 17h30 – 19h30</a:t>
            </a:r>
            <a:endParaRPr lang="en-US" dirty="0"/>
          </a:p>
        </p:txBody>
      </p:sp>
      <p:sp>
        <p:nvSpPr>
          <p:cNvPr id="11" name="Footer Placeholder 4">
            <a:extLst>
              <a:ext uri="{FF2B5EF4-FFF2-40B4-BE49-F238E27FC236}">
                <a16:creationId xmlns:a16="http://schemas.microsoft.com/office/drawing/2014/main" id="{A2EC32E5-843D-4F75-970A-EEC3663E5594}"/>
              </a:ext>
            </a:extLst>
          </p:cNvPr>
          <p:cNvSpPr>
            <a:spLocks noGrp="1"/>
          </p:cNvSpPr>
          <p:nvPr>
            <p:ph type="ftr" sz="quarter" idx="3"/>
          </p:nvPr>
        </p:nvSpPr>
        <p:spPr>
          <a:xfrm>
            <a:off x="1065253" y="6410328"/>
            <a:ext cx="4892197" cy="365125"/>
          </a:xfrm>
          <a:prstGeom prst="rect">
            <a:avLst/>
          </a:prstGeom>
        </p:spPr>
        <p:txBody>
          <a:bodyPr vert="horz" lIns="91440" tIns="45720" rIns="91440" bIns="45720" rtlCol="0" anchor="ctr"/>
          <a:lstStyle>
            <a:lvl1pPr algn="l">
              <a:defRPr lang="fr-FR" sz="1400" i="1" smtClean="0">
                <a:effectLst/>
              </a:defRPr>
            </a:lvl1pPr>
          </a:lstStyle>
          <a:p>
            <a:r>
              <a:rPr lang="fr-FR" b="1" dirty="0"/>
              <a:t>Les chirurgies majeures en ambulatoire</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fr-FR" dirty="0"/>
              <a:t>Modifiez le style du titre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atin typeface="Arial" panose="020B0604020202020204" pitchFamily="34" charset="0"/>
                <a:cs typeface="Arial" panose="020B0604020202020204" pitchFamily="34" charset="0"/>
              </a:defRPr>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fr-FR" dirty="0"/>
              <a:t>Cliquez pour modifier les styles du texte du masque</a:t>
            </a:r>
          </a:p>
        </p:txBody>
      </p:sp>
      <p:sp>
        <p:nvSpPr>
          <p:cNvPr id="26" name="Triangle rectangle 25">
            <a:extLst>
              <a:ext uri="{FF2B5EF4-FFF2-40B4-BE49-F238E27FC236}">
                <a16:creationId xmlns:a16="http://schemas.microsoft.com/office/drawing/2014/main" id="{855C2331-35AD-4B1E-84FA-6DCF1E277806}"/>
              </a:ext>
            </a:extLst>
          </p:cNvPr>
          <p:cNvSpPr/>
          <p:nvPr userDrawn="1"/>
        </p:nvSpPr>
        <p:spPr>
          <a:xfrm rot="10800000" flipH="1" flipV="1">
            <a:off x="2484" y="1419224"/>
            <a:ext cx="871188" cy="5458691"/>
          </a:xfrm>
          <a:prstGeom prst="rtTriangle">
            <a:avLst/>
          </a:prstGeom>
          <a:solidFill>
            <a:srgbClr val="00449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7" name="Triangle rectangle 26">
            <a:extLst>
              <a:ext uri="{FF2B5EF4-FFF2-40B4-BE49-F238E27FC236}">
                <a16:creationId xmlns:a16="http://schemas.microsoft.com/office/drawing/2014/main" id="{EDFD58A6-013B-470B-93D0-4D0E46837069}"/>
              </a:ext>
            </a:extLst>
          </p:cNvPr>
          <p:cNvSpPr/>
          <p:nvPr userDrawn="1"/>
        </p:nvSpPr>
        <p:spPr>
          <a:xfrm rot="10800000">
            <a:off x="11227491" y="-2"/>
            <a:ext cx="964509" cy="5458691"/>
          </a:xfrm>
          <a:prstGeom prst="rtTriangle">
            <a:avLst/>
          </a:prstGeom>
          <a:solidFill>
            <a:srgbClr val="00449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2" name="Slide Number Placeholder 5">
            <a:extLst>
              <a:ext uri="{FF2B5EF4-FFF2-40B4-BE49-F238E27FC236}">
                <a16:creationId xmlns:a16="http://schemas.microsoft.com/office/drawing/2014/main" id="{E2D75A86-5AA3-477E-9542-0169E78720F8}"/>
              </a:ext>
            </a:extLst>
          </p:cNvPr>
          <p:cNvSpPr>
            <a:spLocks noGrp="1"/>
          </p:cNvSpPr>
          <p:nvPr>
            <p:ph type="sldNum" sz="quarter" idx="4"/>
          </p:nvPr>
        </p:nvSpPr>
        <p:spPr>
          <a:xfrm>
            <a:off x="9269531" y="6410328"/>
            <a:ext cx="683339" cy="365125"/>
          </a:xfrm>
          <a:prstGeom prst="rect">
            <a:avLst/>
          </a:prstGeom>
        </p:spPr>
        <p:txBody>
          <a:bodyPr vert="horz" lIns="91440" tIns="45720" rIns="91440" bIns="45720" rtlCol="0" anchor="ctr"/>
          <a:lstStyle>
            <a:lvl1pPr algn="r">
              <a:defRPr sz="900" b="1">
                <a:solidFill>
                  <a:srgbClr val="004494"/>
                </a:solidFill>
              </a:defRPr>
            </a:lvl1pPr>
          </a:lstStyle>
          <a:p>
            <a:fld id="{D57F1E4F-1CFF-5643-939E-217C01CDF565}" type="slidenum">
              <a:rPr lang="en-US" smtClean="0"/>
              <a:pPr/>
              <a:t>‹N°›</a:t>
            </a:fld>
            <a:endParaRPr lang="en-US" dirty="0"/>
          </a:p>
        </p:txBody>
      </p:sp>
      <p:sp>
        <p:nvSpPr>
          <p:cNvPr id="13" name="Date Placeholder 3">
            <a:extLst>
              <a:ext uri="{FF2B5EF4-FFF2-40B4-BE49-F238E27FC236}">
                <a16:creationId xmlns:a16="http://schemas.microsoft.com/office/drawing/2014/main" id="{73A9049F-8174-4359-9355-85FFF1F0E357}"/>
              </a:ext>
            </a:extLst>
          </p:cNvPr>
          <p:cNvSpPr>
            <a:spLocks noGrp="1"/>
          </p:cNvSpPr>
          <p:nvPr>
            <p:ph type="dt" sz="half" idx="10"/>
          </p:nvPr>
        </p:nvSpPr>
        <p:spPr>
          <a:xfrm>
            <a:off x="6149030" y="6410328"/>
            <a:ext cx="2646911" cy="365125"/>
          </a:xfrm>
          <a:prstGeom prst="rect">
            <a:avLst/>
          </a:prstGeom>
        </p:spPr>
        <p:txBody>
          <a:bodyPr vert="horz" lIns="91440" tIns="45720" rIns="91440" bIns="45720" rtlCol="0" anchor="ctr"/>
          <a:lstStyle>
            <a:lvl1pPr algn="r">
              <a:defRPr sz="1000">
                <a:solidFill>
                  <a:schemeClr val="tx1">
                    <a:tint val="75000"/>
                  </a:schemeClr>
                </a:solidFill>
              </a:defRPr>
            </a:lvl1pPr>
          </a:lstStyle>
          <a:p>
            <a:r>
              <a:rPr lang="fr-FR" dirty="0"/>
              <a:t>Webinaire – 21/01/2021 – 17h30 – 19h30</a:t>
            </a:r>
            <a:endParaRPr lang="en-US" dirty="0"/>
          </a:p>
        </p:txBody>
      </p:sp>
      <p:sp>
        <p:nvSpPr>
          <p:cNvPr id="14" name="Footer Placeholder 4">
            <a:extLst>
              <a:ext uri="{FF2B5EF4-FFF2-40B4-BE49-F238E27FC236}">
                <a16:creationId xmlns:a16="http://schemas.microsoft.com/office/drawing/2014/main" id="{DEACAD3E-D5E0-44F9-A169-C537BE991AFD}"/>
              </a:ext>
            </a:extLst>
          </p:cNvPr>
          <p:cNvSpPr>
            <a:spLocks noGrp="1"/>
          </p:cNvSpPr>
          <p:nvPr>
            <p:ph type="ftr" sz="quarter" idx="3"/>
          </p:nvPr>
        </p:nvSpPr>
        <p:spPr>
          <a:xfrm>
            <a:off x="1065253" y="6410328"/>
            <a:ext cx="4892197" cy="365125"/>
          </a:xfrm>
          <a:prstGeom prst="rect">
            <a:avLst/>
          </a:prstGeom>
        </p:spPr>
        <p:txBody>
          <a:bodyPr vert="horz" lIns="91440" tIns="45720" rIns="91440" bIns="45720" rtlCol="0" anchor="ctr"/>
          <a:lstStyle>
            <a:lvl1pPr algn="l">
              <a:defRPr lang="fr-FR" sz="1400" i="1" smtClean="0">
                <a:effectLst/>
              </a:defRPr>
            </a:lvl1pPr>
          </a:lstStyle>
          <a:p>
            <a:r>
              <a:rPr lang="fr-FR" b="1" dirty="0"/>
              <a:t>Les chirurgies majeures en ambulatoire</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fr-FR" dirty="0"/>
              <a:t>Modifiez le style du titre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atin typeface="Arial" panose="020B0604020202020204" pitchFamily="34" charset="0"/>
                <a:cs typeface="Arial" panose="020B0604020202020204" pitchFamily="34" charset="0"/>
              </a:defRPr>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dirty="0"/>
              <a:t>Cliquez sur l'icône pour ajouter une image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atin typeface="Arial" panose="020B0604020202020204" pitchFamily="34" charset="0"/>
                <a:cs typeface="Arial" panose="020B060402020202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dirty="0"/>
              <a:t>Cliquez pour modifier les styles du texte du masque</a:t>
            </a:r>
          </a:p>
        </p:txBody>
      </p:sp>
      <p:sp>
        <p:nvSpPr>
          <p:cNvPr id="23" name="Triangle rectangle 22">
            <a:extLst>
              <a:ext uri="{FF2B5EF4-FFF2-40B4-BE49-F238E27FC236}">
                <a16:creationId xmlns:a16="http://schemas.microsoft.com/office/drawing/2014/main" id="{F2782EC0-EF39-4AB1-A2D4-C63D0F009FF8}"/>
              </a:ext>
            </a:extLst>
          </p:cNvPr>
          <p:cNvSpPr/>
          <p:nvPr userDrawn="1"/>
        </p:nvSpPr>
        <p:spPr>
          <a:xfrm rot="10800000" flipH="1" flipV="1">
            <a:off x="2484" y="1419224"/>
            <a:ext cx="871188" cy="5458691"/>
          </a:xfrm>
          <a:prstGeom prst="rtTriangle">
            <a:avLst/>
          </a:prstGeom>
          <a:solidFill>
            <a:srgbClr val="00449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4" name="Triangle rectangle 23">
            <a:extLst>
              <a:ext uri="{FF2B5EF4-FFF2-40B4-BE49-F238E27FC236}">
                <a16:creationId xmlns:a16="http://schemas.microsoft.com/office/drawing/2014/main" id="{4F375CD5-1927-4959-8A1C-23308447A8AD}"/>
              </a:ext>
            </a:extLst>
          </p:cNvPr>
          <p:cNvSpPr/>
          <p:nvPr userDrawn="1"/>
        </p:nvSpPr>
        <p:spPr>
          <a:xfrm rot="10800000">
            <a:off x="11227491" y="-2"/>
            <a:ext cx="964509" cy="5458691"/>
          </a:xfrm>
          <a:prstGeom prst="rtTriangle">
            <a:avLst/>
          </a:prstGeom>
          <a:solidFill>
            <a:srgbClr val="00449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2" name="Slide Number Placeholder 5">
            <a:extLst>
              <a:ext uri="{FF2B5EF4-FFF2-40B4-BE49-F238E27FC236}">
                <a16:creationId xmlns:a16="http://schemas.microsoft.com/office/drawing/2014/main" id="{6AC7151D-1216-4228-840D-0E01F5897D1C}"/>
              </a:ext>
            </a:extLst>
          </p:cNvPr>
          <p:cNvSpPr>
            <a:spLocks noGrp="1"/>
          </p:cNvSpPr>
          <p:nvPr>
            <p:ph type="sldNum" sz="quarter" idx="4"/>
          </p:nvPr>
        </p:nvSpPr>
        <p:spPr>
          <a:xfrm>
            <a:off x="9269531" y="6410328"/>
            <a:ext cx="683339" cy="365125"/>
          </a:xfrm>
          <a:prstGeom prst="rect">
            <a:avLst/>
          </a:prstGeom>
        </p:spPr>
        <p:txBody>
          <a:bodyPr vert="horz" lIns="91440" tIns="45720" rIns="91440" bIns="45720" rtlCol="0" anchor="ctr"/>
          <a:lstStyle>
            <a:lvl1pPr algn="r">
              <a:defRPr sz="900" b="1">
                <a:solidFill>
                  <a:srgbClr val="004494"/>
                </a:solidFill>
              </a:defRPr>
            </a:lvl1pPr>
          </a:lstStyle>
          <a:p>
            <a:fld id="{D57F1E4F-1CFF-5643-939E-217C01CDF565}" type="slidenum">
              <a:rPr lang="en-US" smtClean="0"/>
              <a:pPr/>
              <a:t>‹N°›</a:t>
            </a:fld>
            <a:endParaRPr lang="en-US" dirty="0"/>
          </a:p>
        </p:txBody>
      </p:sp>
      <p:sp>
        <p:nvSpPr>
          <p:cNvPr id="13" name="Date Placeholder 3">
            <a:extLst>
              <a:ext uri="{FF2B5EF4-FFF2-40B4-BE49-F238E27FC236}">
                <a16:creationId xmlns:a16="http://schemas.microsoft.com/office/drawing/2014/main" id="{846B56DE-EB73-4C91-9E1F-A1328DB4F319}"/>
              </a:ext>
            </a:extLst>
          </p:cNvPr>
          <p:cNvSpPr>
            <a:spLocks noGrp="1"/>
          </p:cNvSpPr>
          <p:nvPr>
            <p:ph type="dt" sz="half" idx="10"/>
          </p:nvPr>
        </p:nvSpPr>
        <p:spPr>
          <a:xfrm>
            <a:off x="6149030" y="6410328"/>
            <a:ext cx="2646911" cy="365125"/>
          </a:xfrm>
          <a:prstGeom prst="rect">
            <a:avLst/>
          </a:prstGeom>
        </p:spPr>
        <p:txBody>
          <a:bodyPr vert="horz" lIns="91440" tIns="45720" rIns="91440" bIns="45720" rtlCol="0" anchor="ctr"/>
          <a:lstStyle>
            <a:lvl1pPr algn="r">
              <a:defRPr sz="1000">
                <a:solidFill>
                  <a:schemeClr val="tx1">
                    <a:tint val="75000"/>
                  </a:schemeClr>
                </a:solidFill>
              </a:defRPr>
            </a:lvl1pPr>
          </a:lstStyle>
          <a:p>
            <a:r>
              <a:rPr lang="fr-FR" dirty="0"/>
              <a:t>Webinaire – 21/01/2021 – 17h30 – 19h30</a:t>
            </a:r>
            <a:endParaRPr lang="en-US" dirty="0"/>
          </a:p>
        </p:txBody>
      </p:sp>
      <p:sp>
        <p:nvSpPr>
          <p:cNvPr id="14" name="Footer Placeholder 4">
            <a:extLst>
              <a:ext uri="{FF2B5EF4-FFF2-40B4-BE49-F238E27FC236}">
                <a16:creationId xmlns:a16="http://schemas.microsoft.com/office/drawing/2014/main" id="{75196A63-FC1C-4CE8-A0D7-871BCE2F4D2A}"/>
              </a:ext>
            </a:extLst>
          </p:cNvPr>
          <p:cNvSpPr>
            <a:spLocks noGrp="1"/>
          </p:cNvSpPr>
          <p:nvPr>
            <p:ph type="ftr" sz="quarter" idx="3"/>
          </p:nvPr>
        </p:nvSpPr>
        <p:spPr>
          <a:xfrm>
            <a:off x="1065253" y="6410328"/>
            <a:ext cx="4892197" cy="365125"/>
          </a:xfrm>
          <a:prstGeom prst="rect">
            <a:avLst/>
          </a:prstGeom>
        </p:spPr>
        <p:txBody>
          <a:bodyPr vert="horz" lIns="91440" tIns="45720" rIns="91440" bIns="45720" rtlCol="0" anchor="ctr"/>
          <a:lstStyle>
            <a:lvl1pPr algn="l">
              <a:defRPr lang="fr-FR" sz="1400" i="1" smtClean="0">
                <a:effectLst/>
              </a:defRPr>
            </a:lvl1pPr>
          </a:lstStyle>
          <a:p>
            <a:r>
              <a:rPr lang="fr-FR" b="1" dirty="0"/>
              <a:t>Les chirurgies majeures en ambulatoire</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fr-FR" dirty="0"/>
              <a:t>Modifiez le style du titre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fr-FR" dirty="0"/>
              <a:t>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endParaRPr lang="en-US" dirty="0"/>
          </a:p>
        </p:txBody>
      </p:sp>
      <p:pic>
        <p:nvPicPr>
          <p:cNvPr id="8" name="Image 7">
            <a:extLst>
              <a:ext uri="{FF2B5EF4-FFF2-40B4-BE49-F238E27FC236}">
                <a16:creationId xmlns:a16="http://schemas.microsoft.com/office/drawing/2014/main" id="{CA421867-6BE7-4786-A8FB-EC10970D90ED}"/>
              </a:ext>
            </a:extLst>
          </p:cNvPr>
          <p:cNvPicPr>
            <a:picLocks noChangeAspect="1"/>
          </p:cNvPicPr>
          <p:nvPr userDrawn="1"/>
        </p:nvPicPr>
        <p:blipFill>
          <a:blip r:embed="rId14"/>
          <a:stretch>
            <a:fillRect/>
          </a:stretch>
        </p:blipFill>
        <p:spPr>
          <a:xfrm>
            <a:off x="10737188" y="6290569"/>
            <a:ext cx="772142" cy="534379"/>
          </a:xfrm>
          <a:prstGeom prst="rect">
            <a:avLst/>
          </a:prstGeom>
        </p:spPr>
      </p:pic>
      <p:sp>
        <p:nvSpPr>
          <p:cNvPr id="17" name="Slide Number Placeholder 5">
            <a:extLst>
              <a:ext uri="{FF2B5EF4-FFF2-40B4-BE49-F238E27FC236}">
                <a16:creationId xmlns:a16="http://schemas.microsoft.com/office/drawing/2014/main" id="{975E97BB-523B-475C-B2DF-9C1258CF8723}"/>
              </a:ext>
            </a:extLst>
          </p:cNvPr>
          <p:cNvSpPr>
            <a:spLocks noGrp="1"/>
          </p:cNvSpPr>
          <p:nvPr>
            <p:ph type="sldNum" sz="quarter" idx="4"/>
          </p:nvPr>
        </p:nvSpPr>
        <p:spPr>
          <a:xfrm>
            <a:off x="9269531" y="6410328"/>
            <a:ext cx="683339" cy="365125"/>
          </a:xfrm>
          <a:prstGeom prst="rect">
            <a:avLst/>
          </a:prstGeom>
        </p:spPr>
        <p:txBody>
          <a:bodyPr vert="horz" lIns="91440" tIns="45720" rIns="91440" bIns="45720" rtlCol="0" anchor="ctr"/>
          <a:lstStyle>
            <a:lvl1pPr algn="r">
              <a:defRPr sz="900" b="1">
                <a:solidFill>
                  <a:srgbClr val="004494"/>
                </a:solidFill>
              </a:defRPr>
            </a:lvl1pPr>
          </a:lstStyle>
          <a:p>
            <a:fld id="{D57F1E4F-1CFF-5643-939E-217C01CDF565}" type="slidenum">
              <a:rPr lang="en-US" smtClean="0"/>
              <a:pPr/>
              <a:t>‹N°›</a:t>
            </a:fld>
            <a:endParaRPr lang="en-US" dirty="0"/>
          </a:p>
        </p:txBody>
      </p:sp>
      <p:sp>
        <p:nvSpPr>
          <p:cNvPr id="9" name="Date Placeholder 3">
            <a:extLst>
              <a:ext uri="{FF2B5EF4-FFF2-40B4-BE49-F238E27FC236}">
                <a16:creationId xmlns:a16="http://schemas.microsoft.com/office/drawing/2014/main" id="{E00A9D07-B83F-4190-ACAD-E158CD1E638F}"/>
              </a:ext>
            </a:extLst>
          </p:cNvPr>
          <p:cNvSpPr>
            <a:spLocks noGrp="1"/>
          </p:cNvSpPr>
          <p:nvPr>
            <p:ph type="dt" sz="half" idx="2"/>
          </p:nvPr>
        </p:nvSpPr>
        <p:spPr>
          <a:xfrm>
            <a:off x="6149030" y="6410328"/>
            <a:ext cx="2646911" cy="365125"/>
          </a:xfrm>
          <a:prstGeom prst="rect">
            <a:avLst/>
          </a:prstGeom>
        </p:spPr>
        <p:txBody>
          <a:bodyPr vert="horz" lIns="91440" tIns="45720" rIns="91440" bIns="45720" rtlCol="0" anchor="ctr"/>
          <a:lstStyle>
            <a:lvl1pPr algn="r">
              <a:defRPr sz="1000">
                <a:solidFill>
                  <a:schemeClr val="tx1">
                    <a:tint val="75000"/>
                  </a:schemeClr>
                </a:solidFill>
              </a:defRPr>
            </a:lvl1pPr>
          </a:lstStyle>
          <a:p>
            <a:r>
              <a:rPr lang="fr-FR" dirty="0"/>
              <a:t>Webinaire – 21/01/2021 – 17h30 – 19h30</a:t>
            </a:r>
            <a:endParaRPr lang="en-US" dirty="0"/>
          </a:p>
        </p:txBody>
      </p:sp>
      <p:sp>
        <p:nvSpPr>
          <p:cNvPr id="10" name="Footer Placeholder 4">
            <a:extLst>
              <a:ext uri="{FF2B5EF4-FFF2-40B4-BE49-F238E27FC236}">
                <a16:creationId xmlns:a16="http://schemas.microsoft.com/office/drawing/2014/main" id="{D6EB85E1-6D0C-4103-A198-D5D560BC064F}"/>
              </a:ext>
            </a:extLst>
          </p:cNvPr>
          <p:cNvSpPr>
            <a:spLocks noGrp="1"/>
          </p:cNvSpPr>
          <p:nvPr>
            <p:ph type="ftr" sz="quarter" idx="3"/>
          </p:nvPr>
        </p:nvSpPr>
        <p:spPr>
          <a:xfrm>
            <a:off x="1065253" y="6410328"/>
            <a:ext cx="4892197" cy="365125"/>
          </a:xfrm>
          <a:prstGeom prst="rect">
            <a:avLst/>
          </a:prstGeom>
        </p:spPr>
        <p:txBody>
          <a:bodyPr vert="horz" lIns="91440" tIns="45720" rIns="91440" bIns="45720" rtlCol="0" anchor="ctr"/>
          <a:lstStyle>
            <a:lvl1pPr algn="l">
              <a:defRPr lang="fr-FR" sz="1400" i="1" smtClean="0">
                <a:effectLst/>
              </a:defRPr>
            </a:lvl1pPr>
          </a:lstStyle>
          <a:p>
            <a:r>
              <a:rPr lang="fr-FR" b="1" dirty="0"/>
              <a:t>Les chirurgies majeures en ambulatoire</a:t>
            </a:r>
          </a:p>
        </p:txBody>
      </p:sp>
    </p:spTree>
  </p:cSld>
  <p:clrMap bg1="lt1" tx1="dk1" bg2="lt2" tx2="dk2" accent1="accent1" accent2="accent2" accent3="accent3" accent4="accent4" accent5="accent5" accent6="accent6" hlink="hlink" folHlink="folHlink"/>
  <p:sldLayoutIdLst>
    <p:sldLayoutId id="2147483669" r:id="rId1"/>
    <p:sldLayoutId id="2147483649" r:id="rId2"/>
    <p:sldLayoutId id="2147483665" r:id="rId3"/>
    <p:sldLayoutId id="2147483651" r:id="rId4"/>
    <p:sldLayoutId id="2147483666" r:id="rId5"/>
    <p:sldLayoutId id="2147483654" r:id="rId6"/>
    <p:sldLayoutId id="2147483655" r:id="rId7"/>
    <p:sldLayoutId id="2147483667" r:id="rId8"/>
    <p:sldLayoutId id="2147483657" r:id="rId9"/>
    <p:sldLayoutId id="2147483660" r:id="rId10"/>
    <p:sldLayoutId id="2147483662" r:id="rId11"/>
    <p:sldLayoutId id="2147483663" r:id="rId12"/>
  </p:sldLayoutIdLst>
  <p:hf hdr="0"/>
  <p:txStyles>
    <p:titleStyle>
      <a:lvl1pPr algn="l" defTabSz="457200" rtl="0" eaLnBrk="1" latinLnBrk="0" hangingPunct="1">
        <a:spcBef>
          <a:spcPct val="0"/>
        </a:spcBef>
        <a:buNone/>
        <a:defRPr sz="3600" kern="1200">
          <a:solidFill>
            <a:srgbClr val="004494"/>
          </a:solidFill>
          <a:latin typeface="Arial" panose="020B0604020202020204" pitchFamily="34" charset="0"/>
          <a:ea typeface="+mj-ea"/>
          <a:cs typeface="Arial" panose="020B0604020202020204" pitchFamily="34" charset="0"/>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rgbClr val="004494"/>
        </a:buClr>
        <a:buSzPct val="80000"/>
        <a:buFont typeface="Wingdings 3" charset="2"/>
        <a:buChar char=""/>
        <a:defRPr sz="1800" kern="1200">
          <a:solidFill>
            <a:schemeClr val="tx1">
              <a:lumMod val="75000"/>
              <a:lumOff val="25000"/>
            </a:schemeClr>
          </a:solidFill>
          <a:latin typeface="Arial" panose="020B0604020202020204" pitchFamily="34" charset="0"/>
          <a:ea typeface="+mn-ea"/>
          <a:cs typeface="Arial" panose="020B0604020202020204" pitchFamily="34" charset="0"/>
        </a:defRPr>
      </a:lvl1pPr>
      <a:lvl2pPr marL="742950" indent="-285750" algn="l" defTabSz="457200" rtl="0" eaLnBrk="1" latinLnBrk="0" hangingPunct="1">
        <a:spcBef>
          <a:spcPts val="1000"/>
        </a:spcBef>
        <a:spcAft>
          <a:spcPts val="0"/>
        </a:spcAft>
        <a:buClr>
          <a:srgbClr val="97BF0D"/>
        </a:buClr>
        <a:buSzPct val="80000"/>
        <a:buFont typeface="Wingdings 3" charset="2"/>
        <a:buChar char=""/>
        <a:defRPr sz="1600" kern="1200">
          <a:solidFill>
            <a:schemeClr val="tx1">
              <a:lumMod val="75000"/>
              <a:lumOff val="25000"/>
            </a:schemeClr>
          </a:solidFill>
          <a:latin typeface="Arial" panose="020B0604020202020204" pitchFamily="34" charset="0"/>
          <a:ea typeface="+mn-ea"/>
          <a:cs typeface="Arial" panose="020B0604020202020204" pitchFamily="34" charset="0"/>
        </a:defRPr>
      </a:lvl2pPr>
      <a:lvl3pPr marL="1143000" indent="-228600" algn="l" defTabSz="457200" rtl="0" eaLnBrk="1" latinLnBrk="0" hangingPunct="1">
        <a:spcBef>
          <a:spcPts val="1000"/>
        </a:spcBef>
        <a:spcAft>
          <a:spcPts val="0"/>
        </a:spcAft>
        <a:buClr>
          <a:srgbClr val="97BF0D"/>
        </a:buClr>
        <a:buSzPct val="80000"/>
        <a:buFont typeface="Wingdings 3" charset="2"/>
        <a:buChar char=""/>
        <a:defRPr sz="1400" kern="1200">
          <a:solidFill>
            <a:schemeClr val="tx1">
              <a:lumMod val="75000"/>
              <a:lumOff val="25000"/>
            </a:schemeClr>
          </a:solidFill>
          <a:latin typeface="Arial" panose="020B0604020202020204" pitchFamily="34" charset="0"/>
          <a:ea typeface="+mn-ea"/>
          <a:cs typeface="Arial" panose="020B0604020202020204" pitchFamily="34" charset="0"/>
        </a:defRPr>
      </a:lvl3pPr>
      <a:lvl4pPr marL="1600200" indent="-228600" algn="l" defTabSz="457200" rtl="0" eaLnBrk="1" latinLnBrk="0" hangingPunct="1">
        <a:spcBef>
          <a:spcPts val="1000"/>
        </a:spcBef>
        <a:spcAft>
          <a:spcPts val="0"/>
        </a:spcAft>
        <a:buClr>
          <a:srgbClr val="97BF0D"/>
        </a:buClr>
        <a:buSzPct val="80000"/>
        <a:buFont typeface="Wingdings 3" charset="2"/>
        <a:buChar char=""/>
        <a:defRPr sz="1200" kern="1200">
          <a:solidFill>
            <a:schemeClr val="tx1">
              <a:lumMod val="75000"/>
              <a:lumOff val="25000"/>
            </a:schemeClr>
          </a:solidFill>
          <a:latin typeface="Arial" panose="020B0604020202020204" pitchFamily="34" charset="0"/>
          <a:ea typeface="+mn-ea"/>
          <a:cs typeface="Arial" panose="020B0604020202020204" pitchFamily="34" charset="0"/>
        </a:defRPr>
      </a:lvl4pPr>
      <a:lvl5pPr marL="2057400" indent="-228600" algn="l" defTabSz="457200" rtl="0" eaLnBrk="1" latinLnBrk="0" hangingPunct="1">
        <a:spcBef>
          <a:spcPts val="1000"/>
        </a:spcBef>
        <a:spcAft>
          <a:spcPts val="0"/>
        </a:spcAft>
        <a:buClr>
          <a:srgbClr val="97BF0D"/>
        </a:buClr>
        <a:buSzPct val="80000"/>
        <a:buFont typeface="Wingdings 3" charset="2"/>
        <a:buChar char=""/>
        <a:defRPr sz="1200" kern="1200">
          <a:solidFill>
            <a:schemeClr val="tx1">
              <a:lumMod val="75000"/>
              <a:lumOff val="25000"/>
            </a:schemeClr>
          </a:solidFill>
          <a:latin typeface="Arial" panose="020B0604020202020204" pitchFamily="34" charset="0"/>
          <a:ea typeface="+mn-ea"/>
          <a:cs typeface="Arial" panose="020B0604020202020204" pitchFamily="34" charset="0"/>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a:extLst>
              <a:ext uri="{FF2B5EF4-FFF2-40B4-BE49-F238E27FC236}">
                <a16:creationId xmlns:a16="http://schemas.microsoft.com/office/drawing/2014/main" id="{D636864B-C50D-4FAE-AFF5-E51585C44792}"/>
              </a:ext>
            </a:extLst>
          </p:cNvPr>
          <p:cNvSpPr>
            <a:spLocks noGrp="1"/>
          </p:cNvSpPr>
          <p:nvPr>
            <p:ph type="sldNum" sz="quarter" idx="4"/>
          </p:nvPr>
        </p:nvSpPr>
        <p:spPr/>
        <p:txBody>
          <a:bodyPr/>
          <a:lstStyle/>
          <a:p>
            <a:fld id="{D57F1E4F-1CFF-5643-939E-217C01CDF565}" type="slidenum">
              <a:rPr lang="en-US" smtClean="0"/>
              <a:pPr/>
              <a:t>1</a:t>
            </a:fld>
            <a:endParaRPr lang="en-US" dirty="0"/>
          </a:p>
        </p:txBody>
      </p:sp>
      <p:sp>
        <p:nvSpPr>
          <p:cNvPr id="5" name="Espace réservé de la date 4">
            <a:extLst>
              <a:ext uri="{FF2B5EF4-FFF2-40B4-BE49-F238E27FC236}">
                <a16:creationId xmlns:a16="http://schemas.microsoft.com/office/drawing/2014/main" id="{7A52B95A-B9C9-4EA0-8375-ADF73F49AB5D}"/>
              </a:ext>
            </a:extLst>
          </p:cNvPr>
          <p:cNvSpPr>
            <a:spLocks noGrp="1"/>
          </p:cNvSpPr>
          <p:nvPr>
            <p:ph type="dt" sz="half" idx="2"/>
          </p:nvPr>
        </p:nvSpPr>
        <p:spPr/>
        <p:txBody>
          <a:bodyPr/>
          <a:lstStyle/>
          <a:p>
            <a:r>
              <a:rPr lang="fr-FR"/>
              <a:t>Webinaire – 21/01/2021 – 17h30 – 19h30</a:t>
            </a:r>
            <a:endParaRPr lang="en-US" dirty="0"/>
          </a:p>
        </p:txBody>
      </p:sp>
      <p:sp>
        <p:nvSpPr>
          <p:cNvPr id="6" name="Espace réservé du pied de page 5">
            <a:extLst>
              <a:ext uri="{FF2B5EF4-FFF2-40B4-BE49-F238E27FC236}">
                <a16:creationId xmlns:a16="http://schemas.microsoft.com/office/drawing/2014/main" id="{3509A94B-1AD8-4ADE-96AD-D93D598E4C64}"/>
              </a:ext>
            </a:extLst>
          </p:cNvPr>
          <p:cNvSpPr>
            <a:spLocks noGrp="1"/>
          </p:cNvSpPr>
          <p:nvPr>
            <p:ph type="ftr" sz="quarter" idx="3"/>
          </p:nvPr>
        </p:nvSpPr>
        <p:spPr/>
        <p:txBody>
          <a:bodyPr/>
          <a:lstStyle/>
          <a:p>
            <a:r>
              <a:rPr lang="fr-FR" b="1"/>
              <a:t>Les chirurgies majeures en ambulatoire</a:t>
            </a:r>
            <a:endParaRPr lang="fr-FR" b="1" dirty="0"/>
          </a:p>
        </p:txBody>
      </p:sp>
      <p:sp>
        <p:nvSpPr>
          <p:cNvPr id="7" name="Titre 1">
            <a:extLst>
              <a:ext uri="{FF2B5EF4-FFF2-40B4-BE49-F238E27FC236}">
                <a16:creationId xmlns:a16="http://schemas.microsoft.com/office/drawing/2014/main" id="{8B542CE7-A644-4D95-AE22-305CCFD69D4D}"/>
              </a:ext>
            </a:extLst>
          </p:cNvPr>
          <p:cNvSpPr>
            <a:spLocks noGrp="1"/>
          </p:cNvSpPr>
          <p:nvPr>
            <p:ph type="ctrTitle"/>
          </p:nvPr>
        </p:nvSpPr>
        <p:spPr>
          <a:xfrm>
            <a:off x="2024487" y="3429000"/>
            <a:ext cx="8143025" cy="1283882"/>
          </a:xfrm>
        </p:spPr>
        <p:txBody>
          <a:bodyPr/>
          <a:lstStyle/>
          <a:p>
            <a:r>
              <a:rPr lang="fr-FR" sz="1800" dirty="0">
                <a:latin typeface="Times New Roman" charset="0"/>
                <a:ea typeface="Times New Roman" charset="0"/>
                <a:cs typeface="Times New Roman" charset="0"/>
              </a:rPr>
              <a:t>EVALUATION PROSPECTIVE DE LA PROSTATECTOMIE RADICALE CŒLIOSCOPIQUE ROBOT-ASSISTEE</a:t>
            </a:r>
            <a:br>
              <a:rPr lang="fr-FR" sz="1800" dirty="0">
                <a:latin typeface="Times New Roman" charset="0"/>
                <a:ea typeface="Times New Roman" charset="0"/>
                <a:cs typeface="Times New Roman" charset="0"/>
              </a:rPr>
            </a:br>
            <a:r>
              <a:rPr lang="fr-FR" sz="1800" dirty="0">
                <a:latin typeface="Times New Roman" charset="0"/>
                <a:ea typeface="Times New Roman" charset="0"/>
                <a:cs typeface="Times New Roman" charset="0"/>
              </a:rPr>
              <a:t>EN UNITE DE CHIRURGIE AMBULATOIRE:</a:t>
            </a:r>
            <a:br>
              <a:rPr lang="fr-FR" sz="1800" dirty="0">
                <a:latin typeface="Times New Roman" charset="0"/>
                <a:ea typeface="Times New Roman" charset="0"/>
                <a:cs typeface="Times New Roman" charset="0"/>
              </a:rPr>
            </a:br>
            <a:r>
              <a:rPr lang="fr-FR" sz="1800" dirty="0">
                <a:latin typeface="Times New Roman" charset="0"/>
                <a:ea typeface="Times New Roman" charset="0"/>
                <a:cs typeface="Times New Roman" charset="0"/>
              </a:rPr>
              <a:t>RESULTATS A 42 MOIS</a:t>
            </a:r>
            <a:endParaRPr lang="fr-FR" sz="1800" dirty="0"/>
          </a:p>
        </p:txBody>
      </p:sp>
      <p:sp>
        <p:nvSpPr>
          <p:cNvPr id="8" name="Sous-titre 2">
            <a:extLst>
              <a:ext uri="{FF2B5EF4-FFF2-40B4-BE49-F238E27FC236}">
                <a16:creationId xmlns:a16="http://schemas.microsoft.com/office/drawing/2014/main" id="{35A26D90-AC41-4A89-8F43-D0559B12C9D7}"/>
              </a:ext>
            </a:extLst>
          </p:cNvPr>
          <p:cNvSpPr>
            <a:spLocks noGrp="1"/>
          </p:cNvSpPr>
          <p:nvPr>
            <p:ph type="subTitle" idx="1"/>
          </p:nvPr>
        </p:nvSpPr>
        <p:spPr>
          <a:xfrm>
            <a:off x="2024487" y="4712880"/>
            <a:ext cx="8143025" cy="923612"/>
          </a:xfrm>
        </p:spPr>
        <p:txBody>
          <a:bodyPr>
            <a:normAutofit fontScale="25000" lnSpcReduction="20000"/>
          </a:bodyPr>
          <a:lstStyle/>
          <a:p>
            <a:r>
              <a:rPr lang="fr-FR" sz="4300" i="1" dirty="0">
                <a:solidFill>
                  <a:srgbClr val="004494"/>
                </a:solidFill>
                <a:latin typeface="Times New Roman" charset="0"/>
                <a:ea typeface="Times New Roman" charset="0"/>
                <a:cs typeface="Times New Roman" charset="0"/>
              </a:rPr>
              <a:t>O. DUMONCEAU*, R. ALDEA**, S. BELEY*, S. BENBOUZID*, S. DOMINIQUE*, A. MESSAS*, L. PEYRAT*, F. HAAB*</a:t>
            </a:r>
          </a:p>
          <a:p>
            <a:pPr algn="l"/>
            <a:r>
              <a:rPr lang="fr-FR" sz="4300" i="1" dirty="0">
                <a:solidFill>
                  <a:srgbClr val="004494"/>
                </a:solidFill>
                <a:latin typeface="Times New Roman" charset="0"/>
                <a:ea typeface="Times New Roman" charset="0"/>
                <a:cs typeface="Times New Roman" charset="0"/>
              </a:rPr>
              <a:t>*Clinique Turin, Département d’Urologie, Paris, France</a:t>
            </a:r>
          </a:p>
          <a:p>
            <a:pPr algn="l"/>
            <a:r>
              <a:rPr lang="fr-FR" sz="4300" i="1" dirty="0">
                <a:solidFill>
                  <a:srgbClr val="004494"/>
                </a:solidFill>
                <a:latin typeface="Times New Roman" charset="0"/>
                <a:ea typeface="Times New Roman" charset="0"/>
                <a:cs typeface="Times New Roman" charset="0"/>
              </a:rPr>
              <a:t>** Clinique Turin, Département d’Anesthésie, Paris, France</a:t>
            </a:r>
          </a:p>
          <a:p>
            <a:endParaRPr lang="fr-FR" dirty="0"/>
          </a:p>
        </p:txBody>
      </p:sp>
    </p:spTree>
    <p:extLst>
      <p:ext uri="{BB962C8B-B14F-4D97-AF65-F5344CB8AC3E}">
        <p14:creationId xmlns:p14="http://schemas.microsoft.com/office/powerpoint/2010/main" val="71475194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1B83A0D-6818-B847-BA87-0EE7DEAC8529}"/>
              </a:ext>
            </a:extLst>
          </p:cNvPr>
          <p:cNvSpPr>
            <a:spLocks noGrp="1"/>
          </p:cNvSpPr>
          <p:nvPr>
            <p:ph type="title"/>
          </p:nvPr>
        </p:nvSpPr>
        <p:spPr/>
        <p:txBody>
          <a:bodyPr/>
          <a:lstStyle/>
          <a:p>
            <a:r>
              <a:rPr lang="fr-FR" dirty="0">
                <a:latin typeface="Times New Roman" charset="0"/>
                <a:ea typeface="Times New Roman" charset="0"/>
                <a:cs typeface="Times New Roman" charset="0"/>
              </a:rPr>
              <a:t>RESULTATS</a:t>
            </a:r>
            <a:br>
              <a:rPr lang="fr-FR" dirty="0">
                <a:latin typeface="Times New Roman" charset="0"/>
                <a:ea typeface="Times New Roman" charset="0"/>
                <a:cs typeface="Times New Roman" charset="0"/>
              </a:rPr>
            </a:br>
            <a:endParaRPr lang="fr-FR" dirty="0"/>
          </a:p>
        </p:txBody>
      </p:sp>
      <p:sp>
        <p:nvSpPr>
          <p:cNvPr id="3" name="Espace réservé du contenu 2">
            <a:extLst>
              <a:ext uri="{FF2B5EF4-FFF2-40B4-BE49-F238E27FC236}">
                <a16:creationId xmlns:a16="http://schemas.microsoft.com/office/drawing/2014/main" id="{40B32608-77EA-3744-9A30-92B76C9C2CEE}"/>
              </a:ext>
            </a:extLst>
          </p:cNvPr>
          <p:cNvSpPr>
            <a:spLocks noGrp="1"/>
          </p:cNvSpPr>
          <p:nvPr>
            <p:ph idx="1"/>
          </p:nvPr>
        </p:nvSpPr>
        <p:spPr>
          <a:xfrm>
            <a:off x="677334" y="2160589"/>
            <a:ext cx="10295466" cy="3880773"/>
          </a:xfrm>
        </p:spPr>
        <p:txBody>
          <a:bodyPr>
            <a:normAutofit/>
          </a:bodyPr>
          <a:lstStyle/>
          <a:p>
            <a:pPr algn="just"/>
            <a:r>
              <a:rPr lang="fr-FR" sz="2000" dirty="0">
                <a:latin typeface="Times New Roman" charset="0"/>
                <a:ea typeface="Times New Roman" charset="0"/>
                <a:cs typeface="Times New Roman" charset="0"/>
              </a:rPr>
              <a:t>Entre Mars 2016 et le Octobre 2019</a:t>
            </a:r>
          </a:p>
          <a:p>
            <a:pPr algn="just"/>
            <a:endParaRPr lang="fr-FR" sz="2000" dirty="0">
              <a:latin typeface="Times New Roman" charset="0"/>
              <a:ea typeface="Times New Roman" charset="0"/>
              <a:cs typeface="Times New Roman" charset="0"/>
            </a:endParaRPr>
          </a:p>
          <a:p>
            <a:pPr algn="just"/>
            <a:r>
              <a:rPr lang="fr-FR" sz="2000" dirty="0">
                <a:latin typeface="Times New Roman" charset="0"/>
                <a:ea typeface="Times New Roman" charset="0"/>
                <a:cs typeface="Times New Roman" charset="0"/>
              </a:rPr>
              <a:t>240 patients opérés d’une PRR (un seul binôme chirurgien-anesthésiste)</a:t>
            </a:r>
          </a:p>
          <a:p>
            <a:pPr algn="just"/>
            <a:endParaRPr lang="fr-FR" sz="2000" dirty="0">
              <a:latin typeface="Times New Roman" charset="0"/>
              <a:ea typeface="Times New Roman" charset="0"/>
              <a:cs typeface="Times New Roman" charset="0"/>
            </a:endParaRPr>
          </a:p>
          <a:p>
            <a:pPr algn="just"/>
            <a:r>
              <a:rPr lang="fr-FR" sz="2000" dirty="0">
                <a:latin typeface="Times New Roman" charset="0"/>
                <a:ea typeface="Times New Roman" charset="0"/>
                <a:cs typeface="Times New Roman" charset="0"/>
              </a:rPr>
              <a:t>77 patients programmés en UCA</a:t>
            </a:r>
          </a:p>
          <a:p>
            <a:endParaRPr lang="fr-FR" sz="2000" dirty="0"/>
          </a:p>
        </p:txBody>
      </p:sp>
      <p:sp>
        <p:nvSpPr>
          <p:cNvPr id="4" name="Espace réservé du numéro de diapositive 3">
            <a:extLst>
              <a:ext uri="{FF2B5EF4-FFF2-40B4-BE49-F238E27FC236}">
                <a16:creationId xmlns:a16="http://schemas.microsoft.com/office/drawing/2014/main" id="{48DB825D-4508-054B-A589-BA6D6C81382C}"/>
              </a:ext>
            </a:extLst>
          </p:cNvPr>
          <p:cNvSpPr>
            <a:spLocks noGrp="1"/>
          </p:cNvSpPr>
          <p:nvPr>
            <p:ph type="sldNum" sz="quarter" idx="4"/>
          </p:nvPr>
        </p:nvSpPr>
        <p:spPr/>
        <p:txBody>
          <a:bodyPr/>
          <a:lstStyle/>
          <a:p>
            <a:fld id="{D57F1E4F-1CFF-5643-939E-217C01CDF565}" type="slidenum">
              <a:rPr lang="en-US" smtClean="0"/>
              <a:pPr/>
              <a:t>10</a:t>
            </a:fld>
            <a:endParaRPr lang="en-US" dirty="0"/>
          </a:p>
        </p:txBody>
      </p:sp>
      <p:sp>
        <p:nvSpPr>
          <p:cNvPr id="5" name="Espace réservé de la date 4">
            <a:extLst>
              <a:ext uri="{FF2B5EF4-FFF2-40B4-BE49-F238E27FC236}">
                <a16:creationId xmlns:a16="http://schemas.microsoft.com/office/drawing/2014/main" id="{B53AEB69-7C0A-3646-A17A-92AF600ABBAF}"/>
              </a:ext>
            </a:extLst>
          </p:cNvPr>
          <p:cNvSpPr>
            <a:spLocks noGrp="1"/>
          </p:cNvSpPr>
          <p:nvPr>
            <p:ph type="dt" sz="half" idx="2"/>
          </p:nvPr>
        </p:nvSpPr>
        <p:spPr/>
        <p:txBody>
          <a:bodyPr/>
          <a:lstStyle/>
          <a:p>
            <a:r>
              <a:rPr lang="fr-FR"/>
              <a:t>Webinaire – 21/01/2021 – 17h30 – 19h30</a:t>
            </a:r>
            <a:endParaRPr lang="en-US" dirty="0"/>
          </a:p>
        </p:txBody>
      </p:sp>
      <p:sp>
        <p:nvSpPr>
          <p:cNvPr id="6" name="Espace réservé du pied de page 5">
            <a:extLst>
              <a:ext uri="{FF2B5EF4-FFF2-40B4-BE49-F238E27FC236}">
                <a16:creationId xmlns:a16="http://schemas.microsoft.com/office/drawing/2014/main" id="{709A6EE7-6E7A-2941-A84A-821718609BB8}"/>
              </a:ext>
            </a:extLst>
          </p:cNvPr>
          <p:cNvSpPr>
            <a:spLocks noGrp="1"/>
          </p:cNvSpPr>
          <p:nvPr>
            <p:ph type="ftr" sz="quarter" idx="3"/>
          </p:nvPr>
        </p:nvSpPr>
        <p:spPr/>
        <p:txBody>
          <a:bodyPr/>
          <a:lstStyle/>
          <a:p>
            <a:r>
              <a:rPr lang="fr-FR" b="1"/>
              <a:t>Les chirurgies majeures en ambulatoire</a:t>
            </a:r>
            <a:endParaRPr lang="fr-FR" b="1" dirty="0"/>
          </a:p>
        </p:txBody>
      </p:sp>
    </p:spTree>
    <p:extLst>
      <p:ext uri="{BB962C8B-B14F-4D97-AF65-F5344CB8AC3E}">
        <p14:creationId xmlns:p14="http://schemas.microsoft.com/office/powerpoint/2010/main" val="10374411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7C974DD-F1C5-2543-8175-1754C90F320B}"/>
              </a:ext>
            </a:extLst>
          </p:cNvPr>
          <p:cNvSpPr>
            <a:spLocks noGrp="1"/>
          </p:cNvSpPr>
          <p:nvPr>
            <p:ph type="title"/>
          </p:nvPr>
        </p:nvSpPr>
        <p:spPr/>
        <p:txBody>
          <a:bodyPr/>
          <a:lstStyle/>
          <a:p>
            <a:r>
              <a:rPr lang="fr-FR" dirty="0">
                <a:latin typeface="Times New Roman" charset="0"/>
                <a:ea typeface="Times New Roman" charset="0"/>
                <a:cs typeface="Times New Roman" charset="0"/>
              </a:rPr>
              <a:t>RESULTATS</a:t>
            </a:r>
            <a:br>
              <a:rPr lang="fr-FR" dirty="0">
                <a:latin typeface="Times New Roman" charset="0"/>
                <a:ea typeface="Times New Roman" charset="0"/>
                <a:cs typeface="Times New Roman" charset="0"/>
              </a:rPr>
            </a:br>
            <a:endParaRPr lang="fr-FR" dirty="0"/>
          </a:p>
        </p:txBody>
      </p:sp>
      <p:sp>
        <p:nvSpPr>
          <p:cNvPr id="3" name="Espace réservé du contenu 2">
            <a:extLst>
              <a:ext uri="{FF2B5EF4-FFF2-40B4-BE49-F238E27FC236}">
                <a16:creationId xmlns:a16="http://schemas.microsoft.com/office/drawing/2014/main" id="{49FCA381-946E-8144-AED9-F1801B32F789}"/>
              </a:ext>
            </a:extLst>
          </p:cNvPr>
          <p:cNvSpPr>
            <a:spLocks noGrp="1"/>
          </p:cNvSpPr>
          <p:nvPr>
            <p:ph idx="1"/>
          </p:nvPr>
        </p:nvSpPr>
        <p:spPr>
          <a:xfrm>
            <a:off x="677334" y="1308295"/>
            <a:ext cx="10844106" cy="4733067"/>
          </a:xfrm>
        </p:spPr>
        <p:txBody>
          <a:bodyPr>
            <a:noAutofit/>
          </a:bodyPr>
          <a:lstStyle/>
          <a:p>
            <a:pPr algn="just"/>
            <a:endParaRPr lang="fr-FR" sz="2000" dirty="0">
              <a:latin typeface="Times New Roman" charset="0"/>
              <a:ea typeface="Times New Roman" charset="0"/>
              <a:cs typeface="Times New Roman" charset="0"/>
            </a:endParaRPr>
          </a:p>
          <a:p>
            <a:pPr algn="just"/>
            <a:r>
              <a:rPr lang="fr-FR" sz="2000" dirty="0">
                <a:latin typeface="Times New Roman" charset="0"/>
                <a:ea typeface="Times New Roman" charset="0"/>
                <a:cs typeface="Times New Roman" charset="0"/>
              </a:rPr>
              <a:t>6 patients ont dû rester:</a:t>
            </a:r>
          </a:p>
          <a:p>
            <a:pPr lvl="1" algn="just"/>
            <a:r>
              <a:rPr lang="fr-FR" sz="2000" dirty="0">
                <a:latin typeface="Times New Roman" charset="0"/>
                <a:ea typeface="Times New Roman" charset="0"/>
                <a:cs typeface="Times New Roman" charset="0"/>
              </a:rPr>
              <a:t>2 pour raisons non médicales</a:t>
            </a:r>
          </a:p>
          <a:p>
            <a:pPr lvl="1" algn="just"/>
            <a:r>
              <a:rPr lang="fr-FR" sz="2000" dirty="0">
                <a:latin typeface="Times New Roman" charset="0"/>
                <a:ea typeface="Times New Roman" charset="0"/>
                <a:cs typeface="Times New Roman" charset="0"/>
              </a:rPr>
              <a:t>4 pour raisons médicales (malaise vagal: 2, marche avec vertiges: 1, douleurs abdominales: 1)</a:t>
            </a:r>
          </a:p>
          <a:p>
            <a:pPr algn="just"/>
            <a:r>
              <a:rPr lang="fr-FR" sz="2000" dirty="0">
                <a:latin typeface="Times New Roman" charset="0"/>
                <a:ea typeface="Times New Roman" charset="0"/>
                <a:cs typeface="Times New Roman" charset="0"/>
              </a:rPr>
              <a:t>1 patient a rappelé le numéro d’urgence de la Clinique le soir de la sortie, et a été réadmis en urgence pour sonde bouchée sur hématurie avec </a:t>
            </a:r>
            <a:r>
              <a:rPr lang="fr-FR" sz="2000" dirty="0" err="1">
                <a:latin typeface="Times New Roman" charset="0"/>
                <a:ea typeface="Times New Roman" charset="0"/>
                <a:cs typeface="Times New Roman" charset="0"/>
              </a:rPr>
              <a:t>caillotage</a:t>
            </a:r>
            <a:r>
              <a:rPr lang="fr-FR" sz="2000" dirty="0">
                <a:latin typeface="Times New Roman" charset="0"/>
                <a:ea typeface="Times New Roman" charset="0"/>
                <a:cs typeface="Times New Roman" charset="0"/>
              </a:rPr>
              <a:t> vésical (</a:t>
            </a:r>
            <a:r>
              <a:rPr lang="fr-FR" sz="2000" dirty="0" err="1">
                <a:latin typeface="Times New Roman" charset="0"/>
                <a:ea typeface="Times New Roman" charset="0"/>
                <a:cs typeface="Times New Roman" charset="0"/>
              </a:rPr>
              <a:t>décaillotage</a:t>
            </a:r>
            <a:r>
              <a:rPr lang="fr-FR" sz="2000" dirty="0">
                <a:latin typeface="Times New Roman" charset="0"/>
                <a:ea typeface="Times New Roman" charset="0"/>
                <a:cs typeface="Times New Roman" charset="0"/>
              </a:rPr>
              <a:t> simple et surveillance pendant la nuit)</a:t>
            </a:r>
          </a:p>
          <a:p>
            <a:pPr algn="just"/>
            <a:r>
              <a:rPr lang="fr-FR" sz="2000" dirty="0">
                <a:latin typeface="Times New Roman" charset="0"/>
                <a:ea typeface="Times New Roman" charset="0"/>
                <a:cs typeface="Times New Roman" charset="0"/>
              </a:rPr>
              <a:t>69/71 patients appelés le lendemain par le chirurgien étaient satisfaits d’avoir passé la nuit chez eux</a:t>
            </a:r>
          </a:p>
          <a:p>
            <a:pPr algn="just"/>
            <a:r>
              <a:rPr lang="fr-FR" sz="2000" dirty="0">
                <a:latin typeface="Times New Roman" charset="0"/>
                <a:ea typeface="Times New Roman" charset="0"/>
                <a:cs typeface="Times New Roman" charset="0"/>
              </a:rPr>
              <a:t>Interrogés au 30</a:t>
            </a:r>
            <a:r>
              <a:rPr lang="fr-FR" sz="2000" baseline="30000" dirty="0">
                <a:latin typeface="Times New Roman" charset="0"/>
                <a:ea typeface="Times New Roman" charset="0"/>
                <a:cs typeface="Times New Roman" charset="0"/>
              </a:rPr>
              <a:t>e</a:t>
            </a:r>
            <a:r>
              <a:rPr lang="fr-FR" sz="2000" dirty="0">
                <a:latin typeface="Times New Roman" charset="0"/>
                <a:ea typeface="Times New Roman" charset="0"/>
                <a:cs typeface="Times New Roman" charset="0"/>
              </a:rPr>
              <a:t> jour post-opératoire, 69/71 patients ont déclaré être prêts à réitérer l’Ambulatoire si c’était à refaire</a:t>
            </a:r>
          </a:p>
          <a:p>
            <a:endParaRPr lang="fr-FR" sz="2000" dirty="0"/>
          </a:p>
        </p:txBody>
      </p:sp>
      <p:sp>
        <p:nvSpPr>
          <p:cNvPr id="4" name="Espace réservé du numéro de diapositive 3">
            <a:extLst>
              <a:ext uri="{FF2B5EF4-FFF2-40B4-BE49-F238E27FC236}">
                <a16:creationId xmlns:a16="http://schemas.microsoft.com/office/drawing/2014/main" id="{D8A177C6-29B8-9A41-B319-AA776A522CFF}"/>
              </a:ext>
            </a:extLst>
          </p:cNvPr>
          <p:cNvSpPr>
            <a:spLocks noGrp="1"/>
          </p:cNvSpPr>
          <p:nvPr>
            <p:ph type="sldNum" sz="quarter" idx="4"/>
          </p:nvPr>
        </p:nvSpPr>
        <p:spPr/>
        <p:txBody>
          <a:bodyPr/>
          <a:lstStyle/>
          <a:p>
            <a:fld id="{D57F1E4F-1CFF-5643-939E-217C01CDF565}" type="slidenum">
              <a:rPr lang="en-US" smtClean="0"/>
              <a:pPr/>
              <a:t>11</a:t>
            </a:fld>
            <a:endParaRPr lang="en-US" dirty="0"/>
          </a:p>
        </p:txBody>
      </p:sp>
      <p:sp>
        <p:nvSpPr>
          <p:cNvPr id="5" name="Espace réservé de la date 4">
            <a:extLst>
              <a:ext uri="{FF2B5EF4-FFF2-40B4-BE49-F238E27FC236}">
                <a16:creationId xmlns:a16="http://schemas.microsoft.com/office/drawing/2014/main" id="{1B6E8F71-601C-B042-87E2-2110CB09CF39}"/>
              </a:ext>
            </a:extLst>
          </p:cNvPr>
          <p:cNvSpPr>
            <a:spLocks noGrp="1"/>
          </p:cNvSpPr>
          <p:nvPr>
            <p:ph type="dt" sz="half" idx="2"/>
          </p:nvPr>
        </p:nvSpPr>
        <p:spPr/>
        <p:txBody>
          <a:bodyPr/>
          <a:lstStyle/>
          <a:p>
            <a:r>
              <a:rPr lang="fr-FR"/>
              <a:t>Webinaire – 21/01/2021 – 17h30 – 19h30</a:t>
            </a:r>
            <a:endParaRPr lang="en-US" dirty="0"/>
          </a:p>
        </p:txBody>
      </p:sp>
      <p:sp>
        <p:nvSpPr>
          <p:cNvPr id="6" name="Espace réservé du pied de page 5">
            <a:extLst>
              <a:ext uri="{FF2B5EF4-FFF2-40B4-BE49-F238E27FC236}">
                <a16:creationId xmlns:a16="http://schemas.microsoft.com/office/drawing/2014/main" id="{4BA43757-80D9-9443-BB52-8BF07D1F6705}"/>
              </a:ext>
            </a:extLst>
          </p:cNvPr>
          <p:cNvSpPr>
            <a:spLocks noGrp="1"/>
          </p:cNvSpPr>
          <p:nvPr>
            <p:ph type="ftr" sz="quarter" idx="3"/>
          </p:nvPr>
        </p:nvSpPr>
        <p:spPr/>
        <p:txBody>
          <a:bodyPr/>
          <a:lstStyle/>
          <a:p>
            <a:r>
              <a:rPr lang="fr-FR" b="1"/>
              <a:t>Les chirurgies majeures en ambulatoire</a:t>
            </a:r>
            <a:endParaRPr lang="fr-FR" b="1" dirty="0"/>
          </a:p>
        </p:txBody>
      </p:sp>
    </p:spTree>
    <p:extLst>
      <p:ext uri="{BB962C8B-B14F-4D97-AF65-F5344CB8AC3E}">
        <p14:creationId xmlns:p14="http://schemas.microsoft.com/office/powerpoint/2010/main" val="15660418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D6066F7-574D-FA4C-A977-30205CB36AE3}"/>
              </a:ext>
            </a:extLst>
          </p:cNvPr>
          <p:cNvSpPr>
            <a:spLocks noGrp="1"/>
          </p:cNvSpPr>
          <p:nvPr>
            <p:ph type="title"/>
          </p:nvPr>
        </p:nvSpPr>
        <p:spPr/>
        <p:txBody>
          <a:bodyPr/>
          <a:lstStyle/>
          <a:p>
            <a:r>
              <a:rPr lang="fr-FR" dirty="0">
                <a:latin typeface="Times New Roman" charset="0"/>
                <a:ea typeface="Times New Roman" charset="0"/>
                <a:cs typeface="Times New Roman" charset="0"/>
              </a:rPr>
              <a:t>RESULTATS</a:t>
            </a:r>
            <a:br>
              <a:rPr lang="fr-FR" dirty="0">
                <a:latin typeface="Times New Roman" charset="0"/>
                <a:ea typeface="Times New Roman" charset="0"/>
                <a:cs typeface="Times New Roman" charset="0"/>
              </a:rPr>
            </a:br>
            <a:endParaRPr lang="fr-FR" dirty="0"/>
          </a:p>
        </p:txBody>
      </p:sp>
      <p:sp>
        <p:nvSpPr>
          <p:cNvPr id="4" name="Espace réservé du numéro de diapositive 3">
            <a:extLst>
              <a:ext uri="{FF2B5EF4-FFF2-40B4-BE49-F238E27FC236}">
                <a16:creationId xmlns:a16="http://schemas.microsoft.com/office/drawing/2014/main" id="{BEEF1934-2C07-EC4C-9CA9-071064406286}"/>
              </a:ext>
            </a:extLst>
          </p:cNvPr>
          <p:cNvSpPr>
            <a:spLocks noGrp="1"/>
          </p:cNvSpPr>
          <p:nvPr>
            <p:ph type="sldNum" sz="quarter" idx="4"/>
          </p:nvPr>
        </p:nvSpPr>
        <p:spPr/>
        <p:txBody>
          <a:bodyPr/>
          <a:lstStyle/>
          <a:p>
            <a:fld id="{D57F1E4F-1CFF-5643-939E-217C01CDF565}" type="slidenum">
              <a:rPr lang="en-US" smtClean="0"/>
              <a:pPr/>
              <a:t>12</a:t>
            </a:fld>
            <a:endParaRPr lang="en-US" dirty="0"/>
          </a:p>
        </p:txBody>
      </p:sp>
      <p:sp>
        <p:nvSpPr>
          <p:cNvPr id="5" name="Espace réservé de la date 4">
            <a:extLst>
              <a:ext uri="{FF2B5EF4-FFF2-40B4-BE49-F238E27FC236}">
                <a16:creationId xmlns:a16="http://schemas.microsoft.com/office/drawing/2014/main" id="{81639819-CCEE-B643-A33F-2E0F2A70DE01}"/>
              </a:ext>
            </a:extLst>
          </p:cNvPr>
          <p:cNvSpPr>
            <a:spLocks noGrp="1"/>
          </p:cNvSpPr>
          <p:nvPr>
            <p:ph type="dt" sz="half" idx="2"/>
          </p:nvPr>
        </p:nvSpPr>
        <p:spPr/>
        <p:txBody>
          <a:bodyPr/>
          <a:lstStyle/>
          <a:p>
            <a:r>
              <a:rPr lang="fr-FR"/>
              <a:t>Webinaire – 21/01/2021 – 17h30 – 19h30</a:t>
            </a:r>
            <a:endParaRPr lang="en-US" dirty="0"/>
          </a:p>
        </p:txBody>
      </p:sp>
      <p:sp>
        <p:nvSpPr>
          <p:cNvPr id="6" name="Espace réservé du pied de page 5">
            <a:extLst>
              <a:ext uri="{FF2B5EF4-FFF2-40B4-BE49-F238E27FC236}">
                <a16:creationId xmlns:a16="http://schemas.microsoft.com/office/drawing/2014/main" id="{271498D7-E04D-ED49-BD31-A95A00A59B1E}"/>
              </a:ext>
            </a:extLst>
          </p:cNvPr>
          <p:cNvSpPr>
            <a:spLocks noGrp="1"/>
          </p:cNvSpPr>
          <p:nvPr>
            <p:ph type="ftr" sz="quarter" idx="3"/>
          </p:nvPr>
        </p:nvSpPr>
        <p:spPr/>
        <p:txBody>
          <a:bodyPr/>
          <a:lstStyle/>
          <a:p>
            <a:r>
              <a:rPr lang="fr-FR" b="1"/>
              <a:t>Les chirurgies majeures en ambulatoire</a:t>
            </a:r>
            <a:endParaRPr lang="fr-FR" b="1" dirty="0"/>
          </a:p>
        </p:txBody>
      </p:sp>
      <p:graphicFrame>
        <p:nvGraphicFramePr>
          <p:cNvPr id="7" name="Espace réservé du contenu 3">
            <a:extLst>
              <a:ext uri="{FF2B5EF4-FFF2-40B4-BE49-F238E27FC236}">
                <a16:creationId xmlns:a16="http://schemas.microsoft.com/office/drawing/2014/main" id="{374C3070-6F29-B14F-8ED0-F483E7258D7A}"/>
              </a:ext>
            </a:extLst>
          </p:cNvPr>
          <p:cNvGraphicFramePr>
            <a:graphicFrameLocks/>
          </p:cNvGraphicFramePr>
          <p:nvPr/>
        </p:nvGraphicFramePr>
        <p:xfrm>
          <a:off x="609600" y="1839912"/>
          <a:ext cx="11170025" cy="3545540"/>
        </p:xfrm>
        <a:graphic>
          <a:graphicData uri="http://schemas.openxmlformats.org/drawingml/2006/table">
            <a:tbl>
              <a:tblPr firstRow="1" bandRow="1">
                <a:tableStyleId>{5C22544A-7EE6-4342-B048-85BDC9FD1C3A}</a:tableStyleId>
              </a:tblPr>
              <a:tblGrid>
                <a:gridCol w="2234005">
                  <a:extLst>
                    <a:ext uri="{9D8B030D-6E8A-4147-A177-3AD203B41FA5}">
                      <a16:colId xmlns:a16="http://schemas.microsoft.com/office/drawing/2014/main" val="20000"/>
                    </a:ext>
                  </a:extLst>
                </a:gridCol>
                <a:gridCol w="2234005">
                  <a:extLst>
                    <a:ext uri="{9D8B030D-6E8A-4147-A177-3AD203B41FA5}">
                      <a16:colId xmlns:a16="http://schemas.microsoft.com/office/drawing/2014/main" val="20001"/>
                    </a:ext>
                  </a:extLst>
                </a:gridCol>
                <a:gridCol w="2234005">
                  <a:extLst>
                    <a:ext uri="{9D8B030D-6E8A-4147-A177-3AD203B41FA5}">
                      <a16:colId xmlns:a16="http://schemas.microsoft.com/office/drawing/2014/main" val="20002"/>
                    </a:ext>
                  </a:extLst>
                </a:gridCol>
                <a:gridCol w="2234005">
                  <a:extLst>
                    <a:ext uri="{9D8B030D-6E8A-4147-A177-3AD203B41FA5}">
                      <a16:colId xmlns:a16="http://schemas.microsoft.com/office/drawing/2014/main" val="20003"/>
                    </a:ext>
                  </a:extLst>
                </a:gridCol>
                <a:gridCol w="2234005">
                  <a:extLst>
                    <a:ext uri="{9D8B030D-6E8A-4147-A177-3AD203B41FA5}">
                      <a16:colId xmlns:a16="http://schemas.microsoft.com/office/drawing/2014/main" val="1153666058"/>
                    </a:ext>
                  </a:extLst>
                </a:gridCol>
              </a:tblGrid>
              <a:tr h="886385">
                <a:tc>
                  <a:txBody>
                    <a:bodyPr/>
                    <a:lstStyle/>
                    <a:p>
                      <a:r>
                        <a:rPr lang="fr-FR" dirty="0"/>
                        <a:t>DMS PRR (jours)</a:t>
                      </a:r>
                    </a:p>
                  </a:txBody>
                  <a:tcPr/>
                </a:tc>
                <a:tc>
                  <a:txBody>
                    <a:bodyPr/>
                    <a:lstStyle/>
                    <a:p>
                      <a:r>
                        <a:rPr lang="fr-FR" dirty="0"/>
                        <a:t>2015</a:t>
                      </a:r>
                    </a:p>
                  </a:txBody>
                  <a:tcPr/>
                </a:tc>
                <a:tc>
                  <a:txBody>
                    <a:bodyPr/>
                    <a:lstStyle/>
                    <a:p>
                      <a:r>
                        <a:rPr lang="fr-FR" dirty="0"/>
                        <a:t>2016</a:t>
                      </a:r>
                    </a:p>
                  </a:txBody>
                  <a:tcPr/>
                </a:tc>
                <a:tc>
                  <a:txBody>
                    <a:bodyPr/>
                    <a:lstStyle/>
                    <a:p>
                      <a:r>
                        <a:rPr lang="fr-FR" dirty="0"/>
                        <a:t>2017</a:t>
                      </a:r>
                    </a:p>
                  </a:txBody>
                  <a:tcPr/>
                </a:tc>
                <a:tc>
                  <a:txBody>
                    <a:bodyPr/>
                    <a:lstStyle/>
                    <a:p>
                      <a:r>
                        <a:rPr lang="fr-FR" dirty="0"/>
                        <a:t>2018</a:t>
                      </a:r>
                    </a:p>
                  </a:txBody>
                  <a:tcPr/>
                </a:tc>
                <a:extLst>
                  <a:ext uri="{0D108BD9-81ED-4DB2-BD59-A6C34878D82A}">
                    <a16:rowId xmlns:a16="http://schemas.microsoft.com/office/drawing/2014/main" val="10000"/>
                  </a:ext>
                </a:extLst>
              </a:tr>
              <a:tr h="886385">
                <a:tc>
                  <a:txBody>
                    <a:bodyPr/>
                    <a:lstStyle/>
                    <a:p>
                      <a:r>
                        <a:rPr lang="fr-FR" dirty="0"/>
                        <a:t>DUMONCEAU</a:t>
                      </a:r>
                    </a:p>
                  </a:txBody>
                  <a:tcPr/>
                </a:tc>
                <a:tc>
                  <a:txBody>
                    <a:bodyPr/>
                    <a:lstStyle/>
                    <a:p>
                      <a:r>
                        <a:rPr lang="fr-FR" dirty="0"/>
                        <a:t>1,9</a:t>
                      </a:r>
                    </a:p>
                  </a:txBody>
                  <a:tcPr/>
                </a:tc>
                <a:tc>
                  <a:txBody>
                    <a:bodyPr/>
                    <a:lstStyle/>
                    <a:p>
                      <a:r>
                        <a:rPr lang="fr-FR" dirty="0"/>
                        <a:t>1,19</a:t>
                      </a:r>
                    </a:p>
                  </a:txBody>
                  <a:tcPr/>
                </a:tc>
                <a:tc>
                  <a:txBody>
                    <a:bodyPr/>
                    <a:lstStyle/>
                    <a:p>
                      <a:r>
                        <a:rPr lang="fr-FR" dirty="0"/>
                        <a:t>0,79</a:t>
                      </a:r>
                    </a:p>
                  </a:txBody>
                  <a:tcPr/>
                </a:tc>
                <a:tc>
                  <a:txBody>
                    <a:bodyPr/>
                    <a:lstStyle/>
                    <a:p>
                      <a:r>
                        <a:rPr lang="fr-FR" dirty="0"/>
                        <a:t>0,86</a:t>
                      </a:r>
                    </a:p>
                  </a:txBody>
                  <a:tcPr/>
                </a:tc>
                <a:extLst>
                  <a:ext uri="{0D108BD9-81ED-4DB2-BD59-A6C34878D82A}">
                    <a16:rowId xmlns:a16="http://schemas.microsoft.com/office/drawing/2014/main" val="10001"/>
                  </a:ext>
                </a:extLst>
              </a:tr>
              <a:tr h="886385">
                <a:tc>
                  <a:txBody>
                    <a:bodyPr/>
                    <a:lstStyle/>
                    <a:p>
                      <a:r>
                        <a:rPr lang="fr-FR" dirty="0"/>
                        <a:t>Clinique TURIN</a:t>
                      </a:r>
                    </a:p>
                  </a:txBody>
                  <a:tcPr/>
                </a:tc>
                <a:tc>
                  <a:txBody>
                    <a:bodyPr/>
                    <a:lstStyle/>
                    <a:p>
                      <a:r>
                        <a:rPr lang="fr-FR" dirty="0"/>
                        <a:t>3,94</a:t>
                      </a:r>
                    </a:p>
                  </a:txBody>
                  <a:tcPr/>
                </a:tc>
                <a:tc>
                  <a:txBody>
                    <a:bodyPr/>
                    <a:lstStyle/>
                    <a:p>
                      <a:r>
                        <a:rPr lang="fr-FR" dirty="0"/>
                        <a:t>2,68</a:t>
                      </a:r>
                    </a:p>
                  </a:txBody>
                  <a:tcPr/>
                </a:tc>
                <a:tc>
                  <a:txBody>
                    <a:bodyPr/>
                    <a:lstStyle/>
                    <a:p>
                      <a:r>
                        <a:rPr lang="fr-FR" dirty="0"/>
                        <a:t>1,57</a:t>
                      </a:r>
                    </a:p>
                  </a:txBody>
                  <a:tcPr/>
                </a:tc>
                <a:tc>
                  <a:txBody>
                    <a:bodyPr/>
                    <a:lstStyle/>
                    <a:p>
                      <a:r>
                        <a:rPr lang="fr-FR" dirty="0"/>
                        <a:t>1,46</a:t>
                      </a:r>
                    </a:p>
                  </a:txBody>
                  <a:tcPr/>
                </a:tc>
                <a:extLst>
                  <a:ext uri="{0D108BD9-81ED-4DB2-BD59-A6C34878D82A}">
                    <a16:rowId xmlns:a16="http://schemas.microsoft.com/office/drawing/2014/main" val="10002"/>
                  </a:ext>
                </a:extLst>
              </a:tr>
              <a:tr h="886385">
                <a:tc>
                  <a:txBody>
                    <a:bodyPr/>
                    <a:lstStyle/>
                    <a:p>
                      <a:r>
                        <a:rPr lang="fr-FR" dirty="0"/>
                        <a:t>DMS NATIONALE</a:t>
                      </a:r>
                    </a:p>
                  </a:txBody>
                  <a:tcPr/>
                </a:tc>
                <a:tc>
                  <a:txBody>
                    <a:bodyPr/>
                    <a:lstStyle/>
                    <a:p>
                      <a:r>
                        <a:rPr lang="fr-FR" dirty="0"/>
                        <a:t>7,69</a:t>
                      </a:r>
                    </a:p>
                  </a:txBody>
                  <a:tcPr/>
                </a:tc>
                <a:tc>
                  <a:txBody>
                    <a:bodyPr/>
                    <a:lstStyle/>
                    <a:p>
                      <a:r>
                        <a:rPr lang="fr-FR" dirty="0"/>
                        <a:t>7,69</a:t>
                      </a:r>
                    </a:p>
                  </a:txBody>
                  <a:tcPr/>
                </a:tc>
                <a:tc>
                  <a:txBody>
                    <a:bodyPr/>
                    <a:lstStyle/>
                    <a:p>
                      <a:r>
                        <a:rPr lang="fr-FR" dirty="0"/>
                        <a:t>6,52</a:t>
                      </a:r>
                    </a:p>
                  </a:txBody>
                  <a:tcPr/>
                </a:tc>
                <a:tc>
                  <a:txBody>
                    <a:bodyPr/>
                    <a:lstStyle/>
                    <a:p>
                      <a:r>
                        <a:rPr lang="fr-FR" dirty="0"/>
                        <a:t>6,17</a:t>
                      </a:r>
                    </a:p>
                  </a:txBody>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120587689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C75AE5E-5EDB-324E-9396-7BBE99CFA7D8}"/>
              </a:ext>
            </a:extLst>
          </p:cNvPr>
          <p:cNvSpPr>
            <a:spLocks noGrp="1"/>
          </p:cNvSpPr>
          <p:nvPr>
            <p:ph type="title"/>
          </p:nvPr>
        </p:nvSpPr>
        <p:spPr/>
        <p:txBody>
          <a:bodyPr/>
          <a:lstStyle/>
          <a:p>
            <a:r>
              <a:rPr lang="fr-FR" dirty="0">
                <a:latin typeface="Times New Roman" charset="0"/>
                <a:ea typeface="Times New Roman" charset="0"/>
                <a:cs typeface="Times New Roman" charset="0"/>
              </a:rPr>
              <a:t>DISCUSSION</a:t>
            </a:r>
            <a:br>
              <a:rPr lang="fr-FR" dirty="0">
                <a:latin typeface="Times New Roman" charset="0"/>
                <a:ea typeface="Times New Roman" charset="0"/>
                <a:cs typeface="Times New Roman" charset="0"/>
              </a:rPr>
            </a:br>
            <a:endParaRPr lang="fr-FR" dirty="0"/>
          </a:p>
        </p:txBody>
      </p:sp>
      <p:sp>
        <p:nvSpPr>
          <p:cNvPr id="3" name="Espace réservé du contenu 2">
            <a:extLst>
              <a:ext uri="{FF2B5EF4-FFF2-40B4-BE49-F238E27FC236}">
                <a16:creationId xmlns:a16="http://schemas.microsoft.com/office/drawing/2014/main" id="{8574B9E4-5978-404D-B267-607A56893490}"/>
              </a:ext>
            </a:extLst>
          </p:cNvPr>
          <p:cNvSpPr>
            <a:spLocks noGrp="1"/>
          </p:cNvSpPr>
          <p:nvPr>
            <p:ph idx="1"/>
          </p:nvPr>
        </p:nvSpPr>
        <p:spPr>
          <a:xfrm>
            <a:off x="677333" y="1434905"/>
            <a:ext cx="10787835" cy="4606457"/>
          </a:xfrm>
        </p:spPr>
        <p:txBody>
          <a:bodyPr>
            <a:normAutofit/>
          </a:bodyPr>
          <a:lstStyle/>
          <a:p>
            <a:pPr algn="just"/>
            <a:r>
              <a:rPr lang="fr-FR" sz="2000" dirty="0">
                <a:latin typeface="Times New Roman" panose="02020603050405020304" pitchFamily="18" charset="0"/>
                <a:cs typeface="Times New Roman" panose="02020603050405020304" pitchFamily="18" charset="0"/>
              </a:rPr>
              <a:t>La prise en charge en CA nécessite une optimisation du parcours du patient, qui doit être fluide notamment à l’arrivée tôt le matin. Cela implique une équipe formée à chaque étape du passage du patient. </a:t>
            </a:r>
          </a:p>
          <a:p>
            <a:pPr algn="just"/>
            <a:endParaRPr lang="fr-FR" sz="2000" dirty="0">
              <a:latin typeface="Times New Roman" panose="02020603050405020304" pitchFamily="18" charset="0"/>
              <a:cs typeface="Times New Roman" panose="02020603050405020304" pitchFamily="18" charset="0"/>
            </a:endParaRPr>
          </a:p>
          <a:p>
            <a:pPr algn="just"/>
            <a:r>
              <a:rPr lang="fr-FR" sz="2000" dirty="0">
                <a:latin typeface="Times New Roman" panose="02020603050405020304" pitchFamily="18" charset="0"/>
                <a:cs typeface="Times New Roman" panose="02020603050405020304" pitchFamily="18" charset="0"/>
              </a:rPr>
              <a:t>Le choix d’une prise en charge en CA n’a pas du tout influé sur la technique opératoire : elle a pu être proposée quel que soit le stade clinique, nécessitant ou pas un curage ganglionnaire notamment. C’est très certainement ce qui a fait de la PRR en CA une pratique courante au sein de notre équipe, respectant bien le critère de « patient ambulatoire », et pas « d’acte ambulatoire ».</a:t>
            </a:r>
          </a:p>
          <a:p>
            <a:pPr algn="just"/>
            <a:endParaRPr lang="fr-FR" sz="2000" dirty="0">
              <a:latin typeface="Times New Roman" panose="02020603050405020304" pitchFamily="18" charset="0"/>
              <a:cs typeface="Times New Roman" panose="02020603050405020304" pitchFamily="18" charset="0"/>
            </a:endParaRPr>
          </a:p>
          <a:p>
            <a:pPr algn="just"/>
            <a:r>
              <a:rPr lang="fr-FR" sz="2000" dirty="0">
                <a:latin typeface="Times New Roman" panose="02020603050405020304" pitchFamily="18" charset="0"/>
                <a:cs typeface="Times New Roman" panose="02020603050405020304" pitchFamily="18" charset="0"/>
              </a:rPr>
              <a:t>Il nous semble essentiel que la sortie soit validée par le chirurgien et l’anesthésiste, après avoir revu et examiné le patient. Toute anomalie doit remettre en cause la sortie du patient, tout d’abord pour sa sécurité, mais aussi pour son confort. </a:t>
            </a:r>
          </a:p>
          <a:p>
            <a:endParaRPr lang="fr-FR" sz="2000" dirty="0">
              <a:latin typeface="Times New Roman" panose="02020603050405020304" pitchFamily="18" charset="0"/>
              <a:cs typeface="Times New Roman" panose="02020603050405020304" pitchFamily="18" charset="0"/>
            </a:endParaRPr>
          </a:p>
        </p:txBody>
      </p:sp>
      <p:sp>
        <p:nvSpPr>
          <p:cNvPr id="4" name="Espace réservé du numéro de diapositive 3">
            <a:extLst>
              <a:ext uri="{FF2B5EF4-FFF2-40B4-BE49-F238E27FC236}">
                <a16:creationId xmlns:a16="http://schemas.microsoft.com/office/drawing/2014/main" id="{0B82DF45-68E4-974C-92D1-D2E1DEF99D0A}"/>
              </a:ext>
            </a:extLst>
          </p:cNvPr>
          <p:cNvSpPr>
            <a:spLocks noGrp="1"/>
          </p:cNvSpPr>
          <p:nvPr>
            <p:ph type="sldNum" sz="quarter" idx="4"/>
          </p:nvPr>
        </p:nvSpPr>
        <p:spPr/>
        <p:txBody>
          <a:bodyPr/>
          <a:lstStyle/>
          <a:p>
            <a:fld id="{D57F1E4F-1CFF-5643-939E-217C01CDF565}" type="slidenum">
              <a:rPr lang="en-US" smtClean="0"/>
              <a:pPr/>
              <a:t>13</a:t>
            </a:fld>
            <a:endParaRPr lang="en-US" dirty="0"/>
          </a:p>
        </p:txBody>
      </p:sp>
      <p:sp>
        <p:nvSpPr>
          <p:cNvPr id="5" name="Espace réservé de la date 4">
            <a:extLst>
              <a:ext uri="{FF2B5EF4-FFF2-40B4-BE49-F238E27FC236}">
                <a16:creationId xmlns:a16="http://schemas.microsoft.com/office/drawing/2014/main" id="{91CED552-8A6A-3F48-9586-FC79A873FEB0}"/>
              </a:ext>
            </a:extLst>
          </p:cNvPr>
          <p:cNvSpPr>
            <a:spLocks noGrp="1"/>
          </p:cNvSpPr>
          <p:nvPr>
            <p:ph type="dt" sz="half" idx="2"/>
          </p:nvPr>
        </p:nvSpPr>
        <p:spPr/>
        <p:txBody>
          <a:bodyPr/>
          <a:lstStyle/>
          <a:p>
            <a:r>
              <a:rPr lang="fr-FR"/>
              <a:t>Webinaire – 21/01/2021 – 17h30 – 19h30</a:t>
            </a:r>
            <a:endParaRPr lang="en-US" dirty="0"/>
          </a:p>
        </p:txBody>
      </p:sp>
      <p:sp>
        <p:nvSpPr>
          <p:cNvPr id="6" name="Espace réservé du pied de page 5">
            <a:extLst>
              <a:ext uri="{FF2B5EF4-FFF2-40B4-BE49-F238E27FC236}">
                <a16:creationId xmlns:a16="http://schemas.microsoft.com/office/drawing/2014/main" id="{C750585C-34D9-A342-816E-FF924554BA8E}"/>
              </a:ext>
            </a:extLst>
          </p:cNvPr>
          <p:cNvSpPr>
            <a:spLocks noGrp="1"/>
          </p:cNvSpPr>
          <p:nvPr>
            <p:ph type="ftr" sz="quarter" idx="3"/>
          </p:nvPr>
        </p:nvSpPr>
        <p:spPr/>
        <p:txBody>
          <a:bodyPr/>
          <a:lstStyle/>
          <a:p>
            <a:r>
              <a:rPr lang="fr-FR" b="1"/>
              <a:t>Les chirurgies majeures en ambulatoire</a:t>
            </a:r>
            <a:endParaRPr lang="fr-FR" b="1" dirty="0"/>
          </a:p>
        </p:txBody>
      </p:sp>
    </p:spTree>
    <p:extLst>
      <p:ext uri="{BB962C8B-B14F-4D97-AF65-F5344CB8AC3E}">
        <p14:creationId xmlns:p14="http://schemas.microsoft.com/office/powerpoint/2010/main" val="21753714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E3B09AD-56B0-4348-82F7-5B003C805377}"/>
              </a:ext>
            </a:extLst>
          </p:cNvPr>
          <p:cNvSpPr>
            <a:spLocks noGrp="1"/>
          </p:cNvSpPr>
          <p:nvPr>
            <p:ph type="title"/>
          </p:nvPr>
        </p:nvSpPr>
        <p:spPr/>
        <p:txBody>
          <a:bodyPr/>
          <a:lstStyle/>
          <a:p>
            <a:r>
              <a:rPr lang="fr-FR" dirty="0">
                <a:latin typeface="Times New Roman" charset="0"/>
                <a:ea typeface="Times New Roman" charset="0"/>
                <a:cs typeface="Times New Roman" charset="0"/>
              </a:rPr>
              <a:t>DISCUSSION</a:t>
            </a:r>
            <a:br>
              <a:rPr lang="fr-FR" dirty="0">
                <a:latin typeface="Times New Roman" charset="0"/>
                <a:ea typeface="Times New Roman" charset="0"/>
                <a:cs typeface="Times New Roman" charset="0"/>
              </a:rPr>
            </a:br>
            <a:endParaRPr lang="fr-FR" dirty="0"/>
          </a:p>
        </p:txBody>
      </p:sp>
      <p:sp>
        <p:nvSpPr>
          <p:cNvPr id="3" name="Espace réservé du contenu 2">
            <a:extLst>
              <a:ext uri="{FF2B5EF4-FFF2-40B4-BE49-F238E27FC236}">
                <a16:creationId xmlns:a16="http://schemas.microsoft.com/office/drawing/2014/main" id="{DFC5D07C-BE5C-7D4B-AF04-0B2A6661FF00}"/>
              </a:ext>
            </a:extLst>
          </p:cNvPr>
          <p:cNvSpPr>
            <a:spLocks noGrp="1"/>
          </p:cNvSpPr>
          <p:nvPr>
            <p:ph idx="1"/>
          </p:nvPr>
        </p:nvSpPr>
        <p:spPr>
          <a:xfrm>
            <a:off x="677334" y="1930400"/>
            <a:ext cx="10759700" cy="3587262"/>
          </a:xfrm>
        </p:spPr>
        <p:txBody>
          <a:bodyPr>
            <a:normAutofit/>
          </a:bodyPr>
          <a:lstStyle/>
          <a:p>
            <a:pPr algn="just"/>
            <a:r>
              <a:rPr lang="fr-FR" sz="2000" dirty="0">
                <a:latin typeface="Times New Roman" panose="02020603050405020304" pitchFamily="18" charset="0"/>
                <a:cs typeface="Times New Roman" panose="02020603050405020304" pitchFamily="18" charset="0"/>
              </a:rPr>
              <a:t>Lorsque les critères de sortie sont validés, nous considérons qu’il n’y a pas d’indication à recontrôler le patient le soir-même après son retour à domicile, soit par appel téléphonique, soit par passage d’une infirmière dans le cadre d’un réseau d’aval.</a:t>
            </a:r>
          </a:p>
          <a:p>
            <a:pPr algn="just"/>
            <a:endParaRPr lang="fr-FR" sz="2000" dirty="0">
              <a:latin typeface="Times New Roman" panose="02020603050405020304" pitchFamily="18" charset="0"/>
              <a:cs typeface="Times New Roman" panose="02020603050405020304" pitchFamily="18" charset="0"/>
            </a:endParaRPr>
          </a:p>
          <a:p>
            <a:pPr algn="just"/>
            <a:r>
              <a:rPr lang="fr-FR" sz="2000" dirty="0">
                <a:latin typeface="Times New Roman" panose="02020603050405020304" pitchFamily="18" charset="0"/>
                <a:cs typeface="Times New Roman" panose="02020603050405020304" pitchFamily="18" charset="0"/>
              </a:rPr>
              <a:t>La PRR en CA ne peut être proposée que dans une structure assurant la permanence et la continuité des soins 24h/24 avec une unité d’hospitalisation traditionnelle, pour permettre un retour en urgence possible pour le patient. Cela implique l’organisation de l’information au sein de l’établissement, et notamment avec le médecin de garde qui sera le 1</a:t>
            </a:r>
            <a:r>
              <a:rPr lang="fr-FR" sz="2000" baseline="30000" dirty="0">
                <a:latin typeface="Times New Roman" panose="02020603050405020304" pitchFamily="18" charset="0"/>
                <a:cs typeface="Times New Roman" panose="02020603050405020304" pitchFamily="18" charset="0"/>
              </a:rPr>
              <a:t>er</a:t>
            </a:r>
            <a:r>
              <a:rPr lang="fr-FR" sz="2000" dirty="0">
                <a:latin typeface="Times New Roman" panose="02020603050405020304" pitchFamily="18" charset="0"/>
                <a:cs typeface="Times New Roman" panose="02020603050405020304" pitchFamily="18" charset="0"/>
              </a:rPr>
              <a:t> interlocuteur du patient en cas de complication.</a:t>
            </a:r>
          </a:p>
          <a:p>
            <a:endParaRPr lang="fr-FR" sz="2000" dirty="0">
              <a:latin typeface="Times New Roman" panose="02020603050405020304" pitchFamily="18" charset="0"/>
              <a:cs typeface="Times New Roman" panose="02020603050405020304" pitchFamily="18" charset="0"/>
            </a:endParaRPr>
          </a:p>
        </p:txBody>
      </p:sp>
      <p:sp>
        <p:nvSpPr>
          <p:cNvPr id="4" name="Espace réservé du numéro de diapositive 3">
            <a:extLst>
              <a:ext uri="{FF2B5EF4-FFF2-40B4-BE49-F238E27FC236}">
                <a16:creationId xmlns:a16="http://schemas.microsoft.com/office/drawing/2014/main" id="{4E68160C-9B85-DD4B-BD26-3E01F564B639}"/>
              </a:ext>
            </a:extLst>
          </p:cNvPr>
          <p:cNvSpPr>
            <a:spLocks noGrp="1"/>
          </p:cNvSpPr>
          <p:nvPr>
            <p:ph type="sldNum" sz="quarter" idx="4"/>
          </p:nvPr>
        </p:nvSpPr>
        <p:spPr/>
        <p:txBody>
          <a:bodyPr/>
          <a:lstStyle/>
          <a:p>
            <a:fld id="{D57F1E4F-1CFF-5643-939E-217C01CDF565}" type="slidenum">
              <a:rPr lang="en-US" smtClean="0"/>
              <a:pPr/>
              <a:t>14</a:t>
            </a:fld>
            <a:endParaRPr lang="en-US" dirty="0"/>
          </a:p>
        </p:txBody>
      </p:sp>
      <p:sp>
        <p:nvSpPr>
          <p:cNvPr id="5" name="Espace réservé de la date 4">
            <a:extLst>
              <a:ext uri="{FF2B5EF4-FFF2-40B4-BE49-F238E27FC236}">
                <a16:creationId xmlns:a16="http://schemas.microsoft.com/office/drawing/2014/main" id="{4C59A2B7-8D1C-C64B-8A5E-9F453AB60DDB}"/>
              </a:ext>
            </a:extLst>
          </p:cNvPr>
          <p:cNvSpPr>
            <a:spLocks noGrp="1"/>
          </p:cNvSpPr>
          <p:nvPr>
            <p:ph type="dt" sz="half" idx="2"/>
          </p:nvPr>
        </p:nvSpPr>
        <p:spPr/>
        <p:txBody>
          <a:bodyPr/>
          <a:lstStyle/>
          <a:p>
            <a:r>
              <a:rPr lang="fr-FR"/>
              <a:t>Webinaire – 21/01/2021 – 17h30 – 19h30</a:t>
            </a:r>
            <a:endParaRPr lang="en-US" dirty="0"/>
          </a:p>
        </p:txBody>
      </p:sp>
      <p:sp>
        <p:nvSpPr>
          <p:cNvPr id="6" name="Espace réservé du pied de page 5">
            <a:extLst>
              <a:ext uri="{FF2B5EF4-FFF2-40B4-BE49-F238E27FC236}">
                <a16:creationId xmlns:a16="http://schemas.microsoft.com/office/drawing/2014/main" id="{16800BE6-2DC1-F746-BC66-F6EA5F5C9B9A}"/>
              </a:ext>
            </a:extLst>
          </p:cNvPr>
          <p:cNvSpPr>
            <a:spLocks noGrp="1"/>
          </p:cNvSpPr>
          <p:nvPr>
            <p:ph type="ftr" sz="quarter" idx="3"/>
          </p:nvPr>
        </p:nvSpPr>
        <p:spPr/>
        <p:txBody>
          <a:bodyPr/>
          <a:lstStyle/>
          <a:p>
            <a:r>
              <a:rPr lang="fr-FR" b="1"/>
              <a:t>Les chirurgies majeures en ambulatoire</a:t>
            </a:r>
            <a:endParaRPr lang="fr-FR" b="1" dirty="0"/>
          </a:p>
        </p:txBody>
      </p:sp>
    </p:spTree>
    <p:extLst>
      <p:ext uri="{BB962C8B-B14F-4D97-AF65-F5344CB8AC3E}">
        <p14:creationId xmlns:p14="http://schemas.microsoft.com/office/powerpoint/2010/main" val="26498607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B14D58E-CFDE-6749-95EB-D75BC57CE985}"/>
              </a:ext>
            </a:extLst>
          </p:cNvPr>
          <p:cNvSpPr>
            <a:spLocks noGrp="1"/>
          </p:cNvSpPr>
          <p:nvPr>
            <p:ph type="title"/>
          </p:nvPr>
        </p:nvSpPr>
        <p:spPr/>
        <p:txBody>
          <a:bodyPr/>
          <a:lstStyle/>
          <a:p>
            <a:r>
              <a:rPr lang="fr-FR" dirty="0">
                <a:latin typeface="Times New Roman" charset="0"/>
                <a:ea typeface="Times New Roman" charset="0"/>
                <a:cs typeface="Times New Roman" charset="0"/>
              </a:rPr>
              <a:t>DISCUSSION</a:t>
            </a:r>
            <a:br>
              <a:rPr lang="fr-FR" dirty="0">
                <a:latin typeface="Times New Roman" charset="0"/>
                <a:ea typeface="Times New Roman" charset="0"/>
                <a:cs typeface="Times New Roman" charset="0"/>
              </a:rPr>
            </a:br>
            <a:endParaRPr lang="fr-FR" dirty="0"/>
          </a:p>
        </p:txBody>
      </p:sp>
      <p:sp>
        <p:nvSpPr>
          <p:cNvPr id="3" name="Espace réservé du contenu 2">
            <a:extLst>
              <a:ext uri="{FF2B5EF4-FFF2-40B4-BE49-F238E27FC236}">
                <a16:creationId xmlns:a16="http://schemas.microsoft.com/office/drawing/2014/main" id="{14BB6C6D-27E0-9F4A-A1DE-A8A23AFC83B7}"/>
              </a:ext>
            </a:extLst>
          </p:cNvPr>
          <p:cNvSpPr>
            <a:spLocks noGrp="1"/>
          </p:cNvSpPr>
          <p:nvPr>
            <p:ph idx="1"/>
          </p:nvPr>
        </p:nvSpPr>
        <p:spPr>
          <a:xfrm>
            <a:off x="677334" y="1744394"/>
            <a:ext cx="10900377" cy="4023360"/>
          </a:xfrm>
        </p:spPr>
        <p:txBody>
          <a:bodyPr>
            <a:normAutofit/>
          </a:bodyPr>
          <a:lstStyle/>
          <a:p>
            <a:pPr algn="just"/>
            <a:r>
              <a:rPr lang="fr-FR" sz="2000" dirty="0">
                <a:solidFill>
                  <a:schemeClr val="tx1"/>
                </a:solidFill>
                <a:latin typeface="Times New Roman" panose="02020603050405020304" pitchFamily="18" charset="0"/>
                <a:cs typeface="Times New Roman" panose="02020603050405020304" pitchFamily="18" charset="0"/>
              </a:rPr>
              <a:t>L’impact économique d’une prise en charge en CA est une question essentielle pour la pérennité de la qualité des soins. Depuis 2014, le GHS de niveau 1 est indépendant de la durée de séjour : ainsi, la baisse globale du coût de l’hospitalisation (-25 à -68%) pour un GHS constant pourrait notamment compenser en partie le surcoût lié à l’utilisation de la robotique. </a:t>
            </a:r>
          </a:p>
          <a:p>
            <a:pPr algn="just"/>
            <a:endParaRPr lang="fr-FR" sz="2000" dirty="0">
              <a:solidFill>
                <a:schemeClr val="tx1"/>
              </a:solidFill>
              <a:latin typeface="Times New Roman" panose="02020603050405020304" pitchFamily="18" charset="0"/>
              <a:cs typeface="Times New Roman" panose="02020603050405020304" pitchFamily="18" charset="0"/>
            </a:endParaRPr>
          </a:p>
          <a:p>
            <a:pPr algn="just"/>
            <a:r>
              <a:rPr lang="fr-FR" sz="2000" dirty="0">
                <a:solidFill>
                  <a:schemeClr val="tx1"/>
                </a:solidFill>
                <a:latin typeface="Times New Roman" panose="02020603050405020304" pitchFamily="18" charset="0"/>
                <a:cs typeface="Times New Roman" panose="02020603050405020304" pitchFamily="18" charset="0"/>
              </a:rPr>
              <a:t>Le calcul est pourtant plus difficile. En effet, une étude économique de la CNAM a montré que cette baisse de coût n’était réellement effective que si l’ambulatoire se substituait significativement à la chirurgie traditionnelle, avec fermeture de lits et gains d’opportunité (réaffectation de services d’hospitalisation, réorganisation, augmentation d’activité, diminution des délais d’attente).</a:t>
            </a:r>
          </a:p>
          <a:p>
            <a:endParaRPr lang="fr-FR" sz="2000" dirty="0">
              <a:solidFill>
                <a:schemeClr val="tx1"/>
              </a:solidFill>
              <a:latin typeface="Times New Roman" panose="02020603050405020304" pitchFamily="18" charset="0"/>
              <a:cs typeface="Times New Roman" panose="02020603050405020304" pitchFamily="18" charset="0"/>
            </a:endParaRPr>
          </a:p>
        </p:txBody>
      </p:sp>
      <p:sp>
        <p:nvSpPr>
          <p:cNvPr id="4" name="Espace réservé du numéro de diapositive 3">
            <a:extLst>
              <a:ext uri="{FF2B5EF4-FFF2-40B4-BE49-F238E27FC236}">
                <a16:creationId xmlns:a16="http://schemas.microsoft.com/office/drawing/2014/main" id="{3C8E2EBF-F69A-014D-B5CA-673DB3555D4F}"/>
              </a:ext>
            </a:extLst>
          </p:cNvPr>
          <p:cNvSpPr>
            <a:spLocks noGrp="1"/>
          </p:cNvSpPr>
          <p:nvPr>
            <p:ph type="sldNum" sz="quarter" idx="4"/>
          </p:nvPr>
        </p:nvSpPr>
        <p:spPr/>
        <p:txBody>
          <a:bodyPr/>
          <a:lstStyle/>
          <a:p>
            <a:fld id="{D57F1E4F-1CFF-5643-939E-217C01CDF565}" type="slidenum">
              <a:rPr lang="en-US" smtClean="0"/>
              <a:pPr/>
              <a:t>15</a:t>
            </a:fld>
            <a:endParaRPr lang="en-US" dirty="0"/>
          </a:p>
        </p:txBody>
      </p:sp>
      <p:sp>
        <p:nvSpPr>
          <p:cNvPr id="5" name="Espace réservé de la date 4">
            <a:extLst>
              <a:ext uri="{FF2B5EF4-FFF2-40B4-BE49-F238E27FC236}">
                <a16:creationId xmlns:a16="http://schemas.microsoft.com/office/drawing/2014/main" id="{BB9F00FA-FE31-D448-A561-20B3A2AC7A82}"/>
              </a:ext>
            </a:extLst>
          </p:cNvPr>
          <p:cNvSpPr>
            <a:spLocks noGrp="1"/>
          </p:cNvSpPr>
          <p:nvPr>
            <p:ph type="dt" sz="half" idx="2"/>
          </p:nvPr>
        </p:nvSpPr>
        <p:spPr/>
        <p:txBody>
          <a:bodyPr/>
          <a:lstStyle/>
          <a:p>
            <a:r>
              <a:rPr lang="fr-FR"/>
              <a:t>Webinaire – 21/01/2021 – 17h30 – 19h30</a:t>
            </a:r>
            <a:endParaRPr lang="en-US" dirty="0"/>
          </a:p>
        </p:txBody>
      </p:sp>
      <p:sp>
        <p:nvSpPr>
          <p:cNvPr id="6" name="Espace réservé du pied de page 5">
            <a:extLst>
              <a:ext uri="{FF2B5EF4-FFF2-40B4-BE49-F238E27FC236}">
                <a16:creationId xmlns:a16="http://schemas.microsoft.com/office/drawing/2014/main" id="{84D68E7C-5103-1C45-B68F-7F69E1EF0721}"/>
              </a:ext>
            </a:extLst>
          </p:cNvPr>
          <p:cNvSpPr>
            <a:spLocks noGrp="1"/>
          </p:cNvSpPr>
          <p:nvPr>
            <p:ph type="ftr" sz="quarter" idx="3"/>
          </p:nvPr>
        </p:nvSpPr>
        <p:spPr/>
        <p:txBody>
          <a:bodyPr/>
          <a:lstStyle/>
          <a:p>
            <a:r>
              <a:rPr lang="fr-FR" b="1"/>
              <a:t>Les chirurgies majeures en ambulatoire</a:t>
            </a:r>
            <a:endParaRPr lang="fr-FR" b="1" dirty="0"/>
          </a:p>
        </p:txBody>
      </p:sp>
    </p:spTree>
    <p:extLst>
      <p:ext uri="{BB962C8B-B14F-4D97-AF65-F5344CB8AC3E}">
        <p14:creationId xmlns:p14="http://schemas.microsoft.com/office/powerpoint/2010/main" val="226793251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828822A-0F2D-5443-B241-049958F5C6B7}"/>
              </a:ext>
            </a:extLst>
          </p:cNvPr>
          <p:cNvSpPr>
            <a:spLocks noGrp="1"/>
          </p:cNvSpPr>
          <p:nvPr>
            <p:ph type="title"/>
          </p:nvPr>
        </p:nvSpPr>
        <p:spPr/>
        <p:txBody>
          <a:bodyPr/>
          <a:lstStyle/>
          <a:p>
            <a:r>
              <a:rPr lang="fr-FR" dirty="0">
                <a:latin typeface="Times New Roman" charset="0"/>
                <a:ea typeface="Times New Roman" charset="0"/>
                <a:cs typeface="Times New Roman" charset="0"/>
              </a:rPr>
              <a:t>CONCLUSION</a:t>
            </a:r>
            <a:br>
              <a:rPr lang="fr-FR" dirty="0">
                <a:latin typeface="Times New Roman" charset="0"/>
                <a:ea typeface="Times New Roman" charset="0"/>
                <a:cs typeface="Times New Roman" charset="0"/>
              </a:rPr>
            </a:br>
            <a:endParaRPr lang="fr-FR" dirty="0"/>
          </a:p>
        </p:txBody>
      </p:sp>
      <p:sp>
        <p:nvSpPr>
          <p:cNvPr id="3" name="Espace réservé du contenu 2">
            <a:extLst>
              <a:ext uri="{FF2B5EF4-FFF2-40B4-BE49-F238E27FC236}">
                <a16:creationId xmlns:a16="http://schemas.microsoft.com/office/drawing/2014/main" id="{6A1B3CE9-EB6A-8749-BB51-5E28C9ADBB84}"/>
              </a:ext>
            </a:extLst>
          </p:cNvPr>
          <p:cNvSpPr>
            <a:spLocks noGrp="1"/>
          </p:cNvSpPr>
          <p:nvPr>
            <p:ph idx="1"/>
          </p:nvPr>
        </p:nvSpPr>
        <p:spPr>
          <a:xfrm>
            <a:off x="705875" y="1930400"/>
            <a:ext cx="10886309" cy="3882682"/>
          </a:xfrm>
        </p:spPr>
        <p:txBody>
          <a:bodyPr>
            <a:normAutofit/>
          </a:bodyPr>
          <a:lstStyle/>
          <a:p>
            <a:pPr algn="just"/>
            <a:r>
              <a:rPr lang="fr-FR" sz="2000" dirty="0">
                <a:latin typeface="Times New Roman" charset="0"/>
                <a:ea typeface="Times New Roman" charset="0"/>
                <a:cs typeface="Times New Roman" charset="0"/>
              </a:rPr>
              <a:t>La prostatectomie radicale robotique peut être proposée en Ambulatoire en pratique courante, en respectant les critère d’éligibilité et un protocole précis.</a:t>
            </a:r>
          </a:p>
          <a:p>
            <a:pPr algn="just">
              <a:buNone/>
            </a:pPr>
            <a:endParaRPr lang="fr-FR" sz="2000" dirty="0">
              <a:latin typeface="Times New Roman" charset="0"/>
              <a:ea typeface="Times New Roman" charset="0"/>
              <a:cs typeface="Times New Roman" charset="0"/>
            </a:endParaRPr>
          </a:p>
          <a:p>
            <a:pPr algn="just"/>
            <a:r>
              <a:rPr lang="fr-FR" sz="2000" dirty="0">
                <a:latin typeface="Times New Roman" charset="0"/>
                <a:ea typeface="Times New Roman" charset="0"/>
                <a:cs typeface="Times New Roman" charset="0"/>
              </a:rPr>
              <a:t>La proximité du domicile du patient (&lt;1h) et la réactivité de l’équipe (médecin de garde sur place, urologue d’astreinte) permettent une prise en charge rapide en cas de complication au domicile nécessitant le retour dans l’établissement. Dans ces conditions, la seule complication survenue n’a pas entraîné de perte de chance du fait de l’Ambulatoire.</a:t>
            </a:r>
          </a:p>
          <a:p>
            <a:pPr algn="just">
              <a:buNone/>
            </a:pPr>
            <a:endParaRPr lang="fr-FR" sz="2000" dirty="0">
              <a:latin typeface="Times New Roman" charset="0"/>
              <a:ea typeface="Times New Roman" charset="0"/>
              <a:cs typeface="Times New Roman" charset="0"/>
            </a:endParaRPr>
          </a:p>
          <a:p>
            <a:pPr algn="just"/>
            <a:r>
              <a:rPr lang="fr-FR" sz="2000" dirty="0">
                <a:latin typeface="Times New Roman" charset="0"/>
                <a:ea typeface="Times New Roman" charset="0"/>
                <a:cs typeface="Times New Roman" charset="0"/>
              </a:rPr>
              <a:t>Les patients sont satisfaits de cette prise en charge.</a:t>
            </a:r>
          </a:p>
          <a:p>
            <a:endParaRPr lang="fr-FR" sz="2000" dirty="0"/>
          </a:p>
        </p:txBody>
      </p:sp>
      <p:sp>
        <p:nvSpPr>
          <p:cNvPr id="4" name="Espace réservé du numéro de diapositive 3">
            <a:extLst>
              <a:ext uri="{FF2B5EF4-FFF2-40B4-BE49-F238E27FC236}">
                <a16:creationId xmlns:a16="http://schemas.microsoft.com/office/drawing/2014/main" id="{139C2627-E14A-AB4C-BE9D-3BEDBC031F2D}"/>
              </a:ext>
            </a:extLst>
          </p:cNvPr>
          <p:cNvSpPr>
            <a:spLocks noGrp="1"/>
          </p:cNvSpPr>
          <p:nvPr>
            <p:ph type="sldNum" sz="quarter" idx="4"/>
          </p:nvPr>
        </p:nvSpPr>
        <p:spPr/>
        <p:txBody>
          <a:bodyPr/>
          <a:lstStyle/>
          <a:p>
            <a:fld id="{D57F1E4F-1CFF-5643-939E-217C01CDF565}" type="slidenum">
              <a:rPr lang="en-US" smtClean="0"/>
              <a:pPr/>
              <a:t>16</a:t>
            </a:fld>
            <a:endParaRPr lang="en-US" dirty="0"/>
          </a:p>
        </p:txBody>
      </p:sp>
      <p:sp>
        <p:nvSpPr>
          <p:cNvPr id="5" name="Espace réservé de la date 4">
            <a:extLst>
              <a:ext uri="{FF2B5EF4-FFF2-40B4-BE49-F238E27FC236}">
                <a16:creationId xmlns:a16="http://schemas.microsoft.com/office/drawing/2014/main" id="{97D548CC-6829-7144-ABCA-58A6CD03A3B2}"/>
              </a:ext>
            </a:extLst>
          </p:cNvPr>
          <p:cNvSpPr>
            <a:spLocks noGrp="1"/>
          </p:cNvSpPr>
          <p:nvPr>
            <p:ph type="dt" sz="half" idx="2"/>
          </p:nvPr>
        </p:nvSpPr>
        <p:spPr/>
        <p:txBody>
          <a:bodyPr/>
          <a:lstStyle/>
          <a:p>
            <a:r>
              <a:rPr lang="fr-FR"/>
              <a:t>Webinaire – 21/01/2021 – 17h30 – 19h30</a:t>
            </a:r>
            <a:endParaRPr lang="en-US" dirty="0"/>
          </a:p>
        </p:txBody>
      </p:sp>
      <p:sp>
        <p:nvSpPr>
          <p:cNvPr id="6" name="Espace réservé du pied de page 5">
            <a:extLst>
              <a:ext uri="{FF2B5EF4-FFF2-40B4-BE49-F238E27FC236}">
                <a16:creationId xmlns:a16="http://schemas.microsoft.com/office/drawing/2014/main" id="{FE806D0F-6D92-8C4D-AC30-0AE5273EB2CE}"/>
              </a:ext>
            </a:extLst>
          </p:cNvPr>
          <p:cNvSpPr>
            <a:spLocks noGrp="1"/>
          </p:cNvSpPr>
          <p:nvPr>
            <p:ph type="ftr" sz="quarter" idx="3"/>
          </p:nvPr>
        </p:nvSpPr>
        <p:spPr/>
        <p:txBody>
          <a:bodyPr/>
          <a:lstStyle/>
          <a:p>
            <a:r>
              <a:rPr lang="fr-FR" b="1"/>
              <a:t>Les chirurgies majeures en ambulatoire</a:t>
            </a:r>
            <a:endParaRPr lang="fr-FR" b="1" dirty="0"/>
          </a:p>
        </p:txBody>
      </p:sp>
    </p:spTree>
    <p:extLst>
      <p:ext uri="{BB962C8B-B14F-4D97-AF65-F5344CB8AC3E}">
        <p14:creationId xmlns:p14="http://schemas.microsoft.com/office/powerpoint/2010/main" val="36724696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31A71C9-D499-40C3-A741-015952EF1C58}"/>
              </a:ext>
            </a:extLst>
          </p:cNvPr>
          <p:cNvSpPr>
            <a:spLocks noGrp="1"/>
          </p:cNvSpPr>
          <p:nvPr>
            <p:ph type="title"/>
          </p:nvPr>
        </p:nvSpPr>
        <p:spPr/>
        <p:txBody>
          <a:bodyPr/>
          <a:lstStyle/>
          <a:p>
            <a:r>
              <a:rPr lang="fr-FR" dirty="0">
                <a:latin typeface="Times New Roman" charset="0"/>
                <a:ea typeface="Times New Roman" charset="0"/>
                <a:cs typeface="Times New Roman" charset="0"/>
              </a:rPr>
              <a:t>OBJECTIFS</a:t>
            </a:r>
            <a:br>
              <a:rPr lang="fr-FR" dirty="0">
                <a:latin typeface="Times New Roman" charset="0"/>
                <a:ea typeface="Times New Roman" charset="0"/>
                <a:cs typeface="Times New Roman" charset="0"/>
              </a:rPr>
            </a:br>
            <a:endParaRPr lang="fr-FR" dirty="0"/>
          </a:p>
        </p:txBody>
      </p:sp>
      <p:sp>
        <p:nvSpPr>
          <p:cNvPr id="3" name="Espace réservé du contenu 2">
            <a:extLst>
              <a:ext uri="{FF2B5EF4-FFF2-40B4-BE49-F238E27FC236}">
                <a16:creationId xmlns:a16="http://schemas.microsoft.com/office/drawing/2014/main" id="{B540269B-526B-4261-A091-56AA99FBB05A}"/>
              </a:ext>
            </a:extLst>
          </p:cNvPr>
          <p:cNvSpPr>
            <a:spLocks noGrp="1"/>
          </p:cNvSpPr>
          <p:nvPr>
            <p:ph idx="1"/>
          </p:nvPr>
        </p:nvSpPr>
        <p:spPr>
          <a:xfrm>
            <a:off x="677334" y="2160589"/>
            <a:ext cx="10562752" cy="3880773"/>
          </a:xfrm>
        </p:spPr>
        <p:txBody>
          <a:bodyPr>
            <a:normAutofit/>
          </a:bodyPr>
          <a:lstStyle/>
          <a:p>
            <a:pPr algn="just"/>
            <a:r>
              <a:rPr lang="fr-FR" sz="2000" dirty="0">
                <a:latin typeface="Times New Roman" charset="0"/>
                <a:ea typeface="Times New Roman" charset="0"/>
                <a:cs typeface="Times New Roman" charset="0"/>
              </a:rPr>
              <a:t>Evaluer de façon prospective la faisabilité de la prise en charge de la Prostatectomie Radicale Robotique (PRR) en Unité de Chirurgie Ambulatoire (UCA)</a:t>
            </a:r>
          </a:p>
          <a:p>
            <a:pPr algn="just">
              <a:buNone/>
            </a:pPr>
            <a:endParaRPr lang="fr-FR" sz="2000" dirty="0">
              <a:latin typeface="Times New Roman" charset="0"/>
              <a:ea typeface="Times New Roman" charset="0"/>
              <a:cs typeface="Times New Roman" charset="0"/>
            </a:endParaRPr>
          </a:p>
          <a:p>
            <a:pPr algn="just"/>
            <a:r>
              <a:rPr lang="fr-FR" sz="2000" dirty="0">
                <a:latin typeface="Times New Roman" charset="0"/>
                <a:ea typeface="Times New Roman" charset="0"/>
                <a:cs typeface="Times New Roman" charset="0"/>
              </a:rPr>
              <a:t>Définir un protocole précis de Récupération Améliorée Après Chirurgie (RAAC) dans la chirurgie prostatique, rendant cette prise en charge reproductible en pratique courante</a:t>
            </a:r>
          </a:p>
          <a:p>
            <a:endParaRPr lang="fr-FR" sz="2000" dirty="0"/>
          </a:p>
        </p:txBody>
      </p:sp>
      <p:sp>
        <p:nvSpPr>
          <p:cNvPr id="4" name="Espace réservé du numéro de diapositive 3">
            <a:extLst>
              <a:ext uri="{FF2B5EF4-FFF2-40B4-BE49-F238E27FC236}">
                <a16:creationId xmlns:a16="http://schemas.microsoft.com/office/drawing/2014/main" id="{FBEC09FD-E942-4DA1-9CFB-AD12CD253A9E}"/>
              </a:ext>
            </a:extLst>
          </p:cNvPr>
          <p:cNvSpPr>
            <a:spLocks noGrp="1"/>
          </p:cNvSpPr>
          <p:nvPr>
            <p:ph type="sldNum" sz="quarter" idx="4"/>
          </p:nvPr>
        </p:nvSpPr>
        <p:spPr/>
        <p:txBody>
          <a:bodyPr/>
          <a:lstStyle/>
          <a:p>
            <a:fld id="{D57F1E4F-1CFF-5643-939E-217C01CDF565}" type="slidenum">
              <a:rPr lang="en-US" smtClean="0"/>
              <a:pPr/>
              <a:t>2</a:t>
            </a:fld>
            <a:endParaRPr lang="en-US" dirty="0"/>
          </a:p>
        </p:txBody>
      </p:sp>
      <p:sp>
        <p:nvSpPr>
          <p:cNvPr id="5" name="Espace réservé de la date 4">
            <a:extLst>
              <a:ext uri="{FF2B5EF4-FFF2-40B4-BE49-F238E27FC236}">
                <a16:creationId xmlns:a16="http://schemas.microsoft.com/office/drawing/2014/main" id="{D7A9C9EE-9DE1-4FEA-AED5-FC42F658E0BA}"/>
              </a:ext>
            </a:extLst>
          </p:cNvPr>
          <p:cNvSpPr>
            <a:spLocks noGrp="1"/>
          </p:cNvSpPr>
          <p:nvPr>
            <p:ph type="dt" sz="half" idx="2"/>
          </p:nvPr>
        </p:nvSpPr>
        <p:spPr/>
        <p:txBody>
          <a:bodyPr/>
          <a:lstStyle/>
          <a:p>
            <a:r>
              <a:rPr lang="fr-FR"/>
              <a:t>Webinaire – 21/01/2021 – 17h30 – 19h30</a:t>
            </a:r>
            <a:endParaRPr lang="en-US" dirty="0"/>
          </a:p>
        </p:txBody>
      </p:sp>
      <p:sp>
        <p:nvSpPr>
          <p:cNvPr id="6" name="Espace réservé du pied de page 5">
            <a:extLst>
              <a:ext uri="{FF2B5EF4-FFF2-40B4-BE49-F238E27FC236}">
                <a16:creationId xmlns:a16="http://schemas.microsoft.com/office/drawing/2014/main" id="{E97C2EB9-58D5-476B-84F9-0E386FA65E20}"/>
              </a:ext>
            </a:extLst>
          </p:cNvPr>
          <p:cNvSpPr>
            <a:spLocks noGrp="1"/>
          </p:cNvSpPr>
          <p:nvPr>
            <p:ph type="ftr" sz="quarter" idx="3"/>
          </p:nvPr>
        </p:nvSpPr>
        <p:spPr/>
        <p:txBody>
          <a:bodyPr/>
          <a:lstStyle/>
          <a:p>
            <a:r>
              <a:rPr lang="fr-FR" b="1"/>
              <a:t>Les chirurgies majeures en ambulatoire</a:t>
            </a:r>
            <a:endParaRPr lang="fr-FR" b="1" dirty="0"/>
          </a:p>
        </p:txBody>
      </p:sp>
    </p:spTree>
    <p:extLst>
      <p:ext uri="{BB962C8B-B14F-4D97-AF65-F5344CB8AC3E}">
        <p14:creationId xmlns:p14="http://schemas.microsoft.com/office/powerpoint/2010/main" val="30346439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EEFCA23-F0B1-214F-B42D-EF7901BBB208}"/>
              </a:ext>
            </a:extLst>
          </p:cNvPr>
          <p:cNvSpPr>
            <a:spLocks noGrp="1"/>
          </p:cNvSpPr>
          <p:nvPr>
            <p:ph type="title"/>
          </p:nvPr>
        </p:nvSpPr>
        <p:spPr/>
        <p:txBody>
          <a:bodyPr/>
          <a:lstStyle/>
          <a:p>
            <a:r>
              <a:rPr lang="fr-FR" dirty="0">
                <a:latin typeface="Times New Roman" charset="0"/>
                <a:ea typeface="Times New Roman" charset="0"/>
                <a:cs typeface="Times New Roman" charset="0"/>
              </a:rPr>
              <a:t>POURQUOI L’ AMBULATOIRE ?</a:t>
            </a:r>
            <a:br>
              <a:rPr lang="fr-FR" dirty="0">
                <a:latin typeface="Times New Roman" charset="0"/>
                <a:ea typeface="Times New Roman" charset="0"/>
                <a:cs typeface="Times New Roman" charset="0"/>
              </a:rPr>
            </a:br>
            <a:endParaRPr lang="fr-FR" dirty="0"/>
          </a:p>
        </p:txBody>
      </p:sp>
      <p:sp>
        <p:nvSpPr>
          <p:cNvPr id="3" name="Espace réservé du contenu 2">
            <a:extLst>
              <a:ext uri="{FF2B5EF4-FFF2-40B4-BE49-F238E27FC236}">
                <a16:creationId xmlns:a16="http://schemas.microsoft.com/office/drawing/2014/main" id="{E222D90D-0281-3848-A769-41460E581B90}"/>
              </a:ext>
            </a:extLst>
          </p:cNvPr>
          <p:cNvSpPr>
            <a:spLocks noGrp="1"/>
          </p:cNvSpPr>
          <p:nvPr>
            <p:ph idx="1"/>
          </p:nvPr>
        </p:nvSpPr>
        <p:spPr>
          <a:xfrm>
            <a:off x="677334" y="2160589"/>
            <a:ext cx="10408008" cy="3880773"/>
          </a:xfrm>
        </p:spPr>
        <p:txBody>
          <a:bodyPr>
            <a:normAutofit/>
          </a:bodyPr>
          <a:lstStyle/>
          <a:p>
            <a:pPr algn="just"/>
            <a:r>
              <a:rPr lang="fr-FR" sz="2000" dirty="0">
                <a:latin typeface="Times New Roman" charset="0"/>
                <a:ea typeface="Times New Roman" charset="0"/>
                <a:cs typeface="Times New Roman" charset="0"/>
              </a:rPr>
              <a:t>En 2015, en suivant un protocole de RAAC adapté à la PRR, 78% des patients opérés d’une PRR sont sortis à J1</a:t>
            </a:r>
          </a:p>
          <a:p>
            <a:pPr algn="just"/>
            <a:endParaRPr lang="fr-FR" sz="2000" dirty="0">
              <a:latin typeface="Times New Roman" charset="0"/>
              <a:ea typeface="Times New Roman" charset="0"/>
              <a:cs typeface="Times New Roman" charset="0"/>
            </a:endParaRPr>
          </a:p>
          <a:p>
            <a:pPr algn="just"/>
            <a:r>
              <a:rPr lang="fr-FR" sz="2000" dirty="0">
                <a:latin typeface="Times New Roman" charset="0"/>
                <a:ea typeface="Times New Roman" charset="0"/>
                <a:cs typeface="Times New Roman" charset="0"/>
              </a:rPr>
              <a:t>Quel est le « sur-risque » en cas de sortie à J0?</a:t>
            </a:r>
          </a:p>
          <a:p>
            <a:pPr algn="just"/>
            <a:endParaRPr lang="fr-FR" sz="2000" dirty="0">
              <a:latin typeface="Times New Roman" charset="0"/>
              <a:ea typeface="Times New Roman" charset="0"/>
              <a:cs typeface="Times New Roman" charset="0"/>
            </a:endParaRPr>
          </a:p>
          <a:p>
            <a:pPr algn="just"/>
            <a:r>
              <a:rPr lang="fr-FR" sz="2000" dirty="0">
                <a:latin typeface="Times New Roman" charset="0"/>
                <a:ea typeface="Times New Roman" charset="0"/>
                <a:cs typeface="Times New Roman" charset="0"/>
              </a:rPr>
              <a:t>Quel est le vécu du patient?</a:t>
            </a:r>
          </a:p>
          <a:p>
            <a:pPr algn="just"/>
            <a:endParaRPr lang="fr-FR" sz="2000" dirty="0">
              <a:latin typeface="Times New Roman" charset="0"/>
              <a:ea typeface="Times New Roman" charset="0"/>
              <a:cs typeface="Times New Roman" charset="0"/>
            </a:endParaRPr>
          </a:p>
          <a:p>
            <a:pPr algn="just"/>
            <a:r>
              <a:rPr lang="fr-FR" sz="2000" dirty="0">
                <a:latin typeface="Times New Roman" charset="0"/>
                <a:ea typeface="Times New Roman" charset="0"/>
                <a:cs typeface="Times New Roman" charset="0"/>
              </a:rPr>
              <a:t>Bonne communication et bonne dynamique Chirurgien-Anesthésiste, grâce notamment au fonctionnement en binôme</a:t>
            </a:r>
          </a:p>
          <a:p>
            <a:endParaRPr lang="fr-FR" sz="2000" dirty="0"/>
          </a:p>
        </p:txBody>
      </p:sp>
      <p:sp>
        <p:nvSpPr>
          <p:cNvPr id="4" name="Espace réservé du numéro de diapositive 3">
            <a:extLst>
              <a:ext uri="{FF2B5EF4-FFF2-40B4-BE49-F238E27FC236}">
                <a16:creationId xmlns:a16="http://schemas.microsoft.com/office/drawing/2014/main" id="{A6B9D6A1-BFC3-3149-A8B0-7259FB419180}"/>
              </a:ext>
            </a:extLst>
          </p:cNvPr>
          <p:cNvSpPr>
            <a:spLocks noGrp="1"/>
          </p:cNvSpPr>
          <p:nvPr>
            <p:ph type="sldNum" sz="quarter" idx="4"/>
          </p:nvPr>
        </p:nvSpPr>
        <p:spPr/>
        <p:txBody>
          <a:bodyPr/>
          <a:lstStyle/>
          <a:p>
            <a:fld id="{D57F1E4F-1CFF-5643-939E-217C01CDF565}" type="slidenum">
              <a:rPr lang="en-US" smtClean="0"/>
              <a:pPr/>
              <a:t>3</a:t>
            </a:fld>
            <a:endParaRPr lang="en-US" dirty="0"/>
          </a:p>
        </p:txBody>
      </p:sp>
      <p:sp>
        <p:nvSpPr>
          <p:cNvPr id="5" name="Espace réservé de la date 4">
            <a:extLst>
              <a:ext uri="{FF2B5EF4-FFF2-40B4-BE49-F238E27FC236}">
                <a16:creationId xmlns:a16="http://schemas.microsoft.com/office/drawing/2014/main" id="{8A87536D-9C45-384B-B33B-E28AD5D44D72}"/>
              </a:ext>
            </a:extLst>
          </p:cNvPr>
          <p:cNvSpPr>
            <a:spLocks noGrp="1"/>
          </p:cNvSpPr>
          <p:nvPr>
            <p:ph type="dt" sz="half" idx="2"/>
          </p:nvPr>
        </p:nvSpPr>
        <p:spPr/>
        <p:txBody>
          <a:bodyPr/>
          <a:lstStyle/>
          <a:p>
            <a:r>
              <a:rPr lang="fr-FR"/>
              <a:t>Webinaire – 21/01/2021 – 17h30 – 19h30</a:t>
            </a:r>
            <a:endParaRPr lang="en-US" dirty="0"/>
          </a:p>
        </p:txBody>
      </p:sp>
      <p:sp>
        <p:nvSpPr>
          <p:cNvPr id="6" name="Espace réservé du pied de page 5">
            <a:extLst>
              <a:ext uri="{FF2B5EF4-FFF2-40B4-BE49-F238E27FC236}">
                <a16:creationId xmlns:a16="http://schemas.microsoft.com/office/drawing/2014/main" id="{11DB3ABE-140A-BC47-B08F-E2A58D3A82BB}"/>
              </a:ext>
            </a:extLst>
          </p:cNvPr>
          <p:cNvSpPr>
            <a:spLocks noGrp="1"/>
          </p:cNvSpPr>
          <p:nvPr>
            <p:ph type="ftr" sz="quarter" idx="3"/>
          </p:nvPr>
        </p:nvSpPr>
        <p:spPr/>
        <p:txBody>
          <a:bodyPr/>
          <a:lstStyle/>
          <a:p>
            <a:r>
              <a:rPr lang="fr-FR" b="1"/>
              <a:t>Les chirurgies majeures en ambulatoire</a:t>
            </a:r>
            <a:endParaRPr lang="fr-FR" b="1" dirty="0"/>
          </a:p>
        </p:txBody>
      </p:sp>
    </p:spTree>
    <p:extLst>
      <p:ext uri="{BB962C8B-B14F-4D97-AF65-F5344CB8AC3E}">
        <p14:creationId xmlns:p14="http://schemas.microsoft.com/office/powerpoint/2010/main" val="21019949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50D51B6-E419-4C45-A2DE-B9B8D3BA1CE2}"/>
              </a:ext>
            </a:extLst>
          </p:cNvPr>
          <p:cNvSpPr>
            <a:spLocks noGrp="1"/>
          </p:cNvSpPr>
          <p:nvPr>
            <p:ph type="title"/>
          </p:nvPr>
        </p:nvSpPr>
        <p:spPr/>
        <p:txBody>
          <a:bodyPr/>
          <a:lstStyle/>
          <a:p>
            <a:r>
              <a:rPr lang="fr-FR" dirty="0">
                <a:latin typeface="Times New Roman" charset="0"/>
                <a:ea typeface="Times New Roman" charset="0"/>
                <a:cs typeface="Times New Roman" charset="0"/>
              </a:rPr>
              <a:t>PROTOCOLE</a:t>
            </a:r>
            <a:br>
              <a:rPr lang="fr-FR" dirty="0">
                <a:latin typeface="Times New Roman" charset="0"/>
                <a:ea typeface="Times New Roman" charset="0"/>
                <a:cs typeface="Times New Roman" charset="0"/>
              </a:rPr>
            </a:br>
            <a:endParaRPr lang="fr-FR" dirty="0"/>
          </a:p>
        </p:txBody>
      </p:sp>
      <p:sp>
        <p:nvSpPr>
          <p:cNvPr id="3" name="Espace réservé du contenu 2">
            <a:extLst>
              <a:ext uri="{FF2B5EF4-FFF2-40B4-BE49-F238E27FC236}">
                <a16:creationId xmlns:a16="http://schemas.microsoft.com/office/drawing/2014/main" id="{C75D50C9-1500-9A4B-8C5F-21826DD608DC}"/>
              </a:ext>
            </a:extLst>
          </p:cNvPr>
          <p:cNvSpPr>
            <a:spLocks noGrp="1"/>
          </p:cNvSpPr>
          <p:nvPr>
            <p:ph idx="1"/>
          </p:nvPr>
        </p:nvSpPr>
        <p:spPr>
          <a:xfrm>
            <a:off x="677333" y="1603717"/>
            <a:ext cx="10337669" cy="4437645"/>
          </a:xfrm>
        </p:spPr>
        <p:txBody>
          <a:bodyPr>
            <a:noAutofit/>
          </a:bodyPr>
          <a:lstStyle/>
          <a:p>
            <a:r>
              <a:rPr lang="fr-FR" sz="2000" dirty="0">
                <a:latin typeface="Times New Roman" charset="0"/>
                <a:ea typeface="Times New Roman" charset="0"/>
                <a:cs typeface="Times New Roman" charset="0"/>
              </a:rPr>
              <a:t>PROTOCOLE EN CONSULTATION:</a:t>
            </a:r>
          </a:p>
          <a:p>
            <a:pPr lvl="1"/>
            <a:r>
              <a:rPr lang="fr-FR" sz="2000" dirty="0">
                <a:latin typeface="Times New Roman" charset="0"/>
                <a:ea typeface="Times New Roman" charset="0"/>
                <a:cs typeface="Times New Roman" charset="0"/>
              </a:rPr>
              <a:t>Critères d’éligibilité à l’Ambulatoire:</a:t>
            </a:r>
          </a:p>
          <a:p>
            <a:pPr lvl="2"/>
            <a:r>
              <a:rPr lang="fr-FR" sz="2000" dirty="0">
                <a:latin typeface="Times New Roman" charset="0"/>
                <a:ea typeface="Times New Roman" charset="0"/>
                <a:cs typeface="Times New Roman" charset="0"/>
              </a:rPr>
              <a:t>ASA I, II ou III stable</a:t>
            </a:r>
          </a:p>
          <a:p>
            <a:pPr lvl="2"/>
            <a:r>
              <a:rPr lang="fr-FR" sz="2000" dirty="0">
                <a:latin typeface="Times New Roman" charset="0"/>
                <a:ea typeface="Times New Roman" charset="0"/>
                <a:cs typeface="Times New Roman" charset="0"/>
              </a:rPr>
              <a:t>Absence d’anticoagulation efficace</a:t>
            </a:r>
          </a:p>
          <a:p>
            <a:pPr lvl="2"/>
            <a:r>
              <a:rPr lang="fr-FR" sz="2000" dirty="0">
                <a:latin typeface="Times New Roman" charset="0"/>
                <a:ea typeface="Times New Roman" charset="0"/>
                <a:cs typeface="Times New Roman" charset="0"/>
              </a:rPr>
              <a:t>Distance domicile - clinique &lt; 1h</a:t>
            </a:r>
          </a:p>
          <a:p>
            <a:pPr lvl="2"/>
            <a:r>
              <a:rPr lang="fr-FR" sz="2000" dirty="0">
                <a:latin typeface="Times New Roman" charset="0"/>
                <a:ea typeface="Times New Roman" charset="0"/>
                <a:cs typeface="Times New Roman" charset="0"/>
              </a:rPr>
              <a:t>Retour et nuit à domicile accompagné</a:t>
            </a:r>
          </a:p>
          <a:p>
            <a:pPr lvl="2"/>
            <a:r>
              <a:rPr lang="fr-FR" sz="2000" dirty="0">
                <a:latin typeface="Times New Roman" charset="0"/>
                <a:ea typeface="Times New Roman" charset="0"/>
                <a:cs typeface="Times New Roman" charset="0"/>
              </a:rPr>
              <a:t>Patient apte à comprendre et à appliquer les consignes de soins</a:t>
            </a:r>
          </a:p>
          <a:p>
            <a:pPr lvl="1"/>
            <a:r>
              <a:rPr lang="fr-FR" sz="2000" dirty="0">
                <a:latin typeface="Times New Roman" charset="0"/>
                <a:ea typeface="Times New Roman" charset="0"/>
                <a:cs typeface="Times New Roman" charset="0"/>
              </a:rPr>
              <a:t>Information donnée au patient sur les avantages et les modalités de l’Ambulatoire</a:t>
            </a:r>
          </a:p>
          <a:p>
            <a:pPr lvl="1"/>
            <a:r>
              <a:rPr lang="fr-FR" sz="2000" dirty="0">
                <a:latin typeface="Times New Roman" charset="0"/>
                <a:ea typeface="Times New Roman" charset="0"/>
                <a:cs typeface="Times New Roman" charset="0"/>
              </a:rPr>
              <a:t>Ordonnances de sortie données et expliquées</a:t>
            </a:r>
          </a:p>
          <a:p>
            <a:endParaRPr lang="fr-FR" sz="2000" dirty="0"/>
          </a:p>
        </p:txBody>
      </p:sp>
      <p:sp>
        <p:nvSpPr>
          <p:cNvPr id="4" name="Espace réservé du numéro de diapositive 3">
            <a:extLst>
              <a:ext uri="{FF2B5EF4-FFF2-40B4-BE49-F238E27FC236}">
                <a16:creationId xmlns:a16="http://schemas.microsoft.com/office/drawing/2014/main" id="{DDF3D5CC-BF87-9C4D-A5A5-1ACCABFEC1AA}"/>
              </a:ext>
            </a:extLst>
          </p:cNvPr>
          <p:cNvSpPr>
            <a:spLocks noGrp="1"/>
          </p:cNvSpPr>
          <p:nvPr>
            <p:ph type="sldNum" sz="quarter" idx="4"/>
          </p:nvPr>
        </p:nvSpPr>
        <p:spPr/>
        <p:txBody>
          <a:bodyPr/>
          <a:lstStyle/>
          <a:p>
            <a:fld id="{D57F1E4F-1CFF-5643-939E-217C01CDF565}" type="slidenum">
              <a:rPr lang="en-US" smtClean="0"/>
              <a:pPr/>
              <a:t>4</a:t>
            </a:fld>
            <a:endParaRPr lang="en-US" dirty="0"/>
          </a:p>
        </p:txBody>
      </p:sp>
      <p:sp>
        <p:nvSpPr>
          <p:cNvPr id="5" name="Espace réservé de la date 4">
            <a:extLst>
              <a:ext uri="{FF2B5EF4-FFF2-40B4-BE49-F238E27FC236}">
                <a16:creationId xmlns:a16="http://schemas.microsoft.com/office/drawing/2014/main" id="{E7F7790C-E63C-8D41-99B3-F19A7CB900C4}"/>
              </a:ext>
            </a:extLst>
          </p:cNvPr>
          <p:cNvSpPr>
            <a:spLocks noGrp="1"/>
          </p:cNvSpPr>
          <p:nvPr>
            <p:ph type="dt" sz="half" idx="2"/>
          </p:nvPr>
        </p:nvSpPr>
        <p:spPr/>
        <p:txBody>
          <a:bodyPr/>
          <a:lstStyle/>
          <a:p>
            <a:r>
              <a:rPr lang="fr-FR"/>
              <a:t>Webinaire – 21/01/2021 – 17h30 – 19h30</a:t>
            </a:r>
            <a:endParaRPr lang="en-US" dirty="0"/>
          </a:p>
        </p:txBody>
      </p:sp>
      <p:sp>
        <p:nvSpPr>
          <p:cNvPr id="6" name="Espace réservé du pied de page 5">
            <a:extLst>
              <a:ext uri="{FF2B5EF4-FFF2-40B4-BE49-F238E27FC236}">
                <a16:creationId xmlns:a16="http://schemas.microsoft.com/office/drawing/2014/main" id="{6E0A3E26-5BF3-2E41-94A3-87DD86C150F4}"/>
              </a:ext>
            </a:extLst>
          </p:cNvPr>
          <p:cNvSpPr>
            <a:spLocks noGrp="1"/>
          </p:cNvSpPr>
          <p:nvPr>
            <p:ph type="ftr" sz="quarter" idx="3"/>
          </p:nvPr>
        </p:nvSpPr>
        <p:spPr/>
        <p:txBody>
          <a:bodyPr/>
          <a:lstStyle/>
          <a:p>
            <a:r>
              <a:rPr lang="fr-FR" b="1"/>
              <a:t>Les chirurgies majeures en ambulatoire</a:t>
            </a:r>
            <a:endParaRPr lang="fr-FR" b="1" dirty="0"/>
          </a:p>
        </p:txBody>
      </p:sp>
    </p:spTree>
    <p:extLst>
      <p:ext uri="{BB962C8B-B14F-4D97-AF65-F5344CB8AC3E}">
        <p14:creationId xmlns:p14="http://schemas.microsoft.com/office/powerpoint/2010/main" val="33191999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C7EAFE4-287C-D64F-940A-CE5E28E4A658}"/>
              </a:ext>
            </a:extLst>
          </p:cNvPr>
          <p:cNvSpPr>
            <a:spLocks noGrp="1"/>
          </p:cNvSpPr>
          <p:nvPr>
            <p:ph type="title"/>
          </p:nvPr>
        </p:nvSpPr>
        <p:spPr/>
        <p:txBody>
          <a:bodyPr/>
          <a:lstStyle/>
          <a:p>
            <a:r>
              <a:rPr lang="fr-FR" dirty="0">
                <a:latin typeface="Times New Roman" charset="0"/>
                <a:ea typeface="Times New Roman" charset="0"/>
                <a:cs typeface="Times New Roman" charset="0"/>
              </a:rPr>
              <a:t>PROTOCOLE</a:t>
            </a:r>
            <a:br>
              <a:rPr lang="fr-FR" dirty="0">
                <a:latin typeface="Times New Roman" charset="0"/>
                <a:ea typeface="Times New Roman" charset="0"/>
                <a:cs typeface="Times New Roman" charset="0"/>
              </a:rPr>
            </a:br>
            <a:endParaRPr lang="fr-FR" dirty="0"/>
          </a:p>
        </p:txBody>
      </p:sp>
      <p:sp>
        <p:nvSpPr>
          <p:cNvPr id="3" name="Espace réservé du contenu 2">
            <a:extLst>
              <a:ext uri="{FF2B5EF4-FFF2-40B4-BE49-F238E27FC236}">
                <a16:creationId xmlns:a16="http://schemas.microsoft.com/office/drawing/2014/main" id="{6E037A11-7665-CA45-B63A-BB2021B9DB9D}"/>
              </a:ext>
            </a:extLst>
          </p:cNvPr>
          <p:cNvSpPr>
            <a:spLocks noGrp="1"/>
          </p:cNvSpPr>
          <p:nvPr>
            <p:ph idx="1"/>
          </p:nvPr>
        </p:nvSpPr>
        <p:spPr>
          <a:xfrm>
            <a:off x="677334" y="1744394"/>
            <a:ext cx="10422075" cy="3052689"/>
          </a:xfrm>
        </p:spPr>
        <p:txBody>
          <a:bodyPr>
            <a:normAutofit/>
          </a:bodyPr>
          <a:lstStyle/>
          <a:p>
            <a:r>
              <a:rPr lang="fr-FR" sz="2000" dirty="0">
                <a:latin typeface="Times New Roman" charset="0"/>
                <a:ea typeface="Times New Roman" charset="0"/>
                <a:cs typeface="Times New Roman" charset="0"/>
              </a:rPr>
              <a:t>PROTOCOLE PERI-OPÉRATOIRE:</a:t>
            </a:r>
          </a:p>
          <a:p>
            <a:pPr lvl="1"/>
            <a:r>
              <a:rPr lang="fr-FR" sz="2000" dirty="0">
                <a:latin typeface="Times New Roman" charset="0"/>
                <a:ea typeface="Times New Roman" charset="0"/>
                <a:cs typeface="Times New Roman" charset="0"/>
              </a:rPr>
              <a:t>Aucune prémédication</a:t>
            </a:r>
          </a:p>
          <a:p>
            <a:pPr lvl="1"/>
            <a:r>
              <a:rPr lang="fr-FR" sz="2000" dirty="0">
                <a:latin typeface="Times New Roman" charset="0"/>
                <a:ea typeface="Times New Roman" charset="0"/>
                <a:cs typeface="Times New Roman" charset="0"/>
              </a:rPr>
              <a:t>Jeun relatif, limité au juste nécessaire:</a:t>
            </a:r>
          </a:p>
          <a:p>
            <a:pPr lvl="2"/>
            <a:r>
              <a:rPr lang="fr-FR" sz="2000" dirty="0">
                <a:latin typeface="Times New Roman" charset="0"/>
                <a:ea typeface="Times New Roman" charset="0"/>
                <a:cs typeface="Times New Roman" charset="0"/>
              </a:rPr>
              <a:t>6h pour les aliments solides</a:t>
            </a:r>
          </a:p>
          <a:p>
            <a:pPr lvl="2"/>
            <a:r>
              <a:rPr lang="fr-FR" sz="2000" dirty="0">
                <a:latin typeface="Times New Roman" charset="0"/>
                <a:ea typeface="Times New Roman" charset="0"/>
                <a:cs typeface="Times New Roman" charset="0"/>
              </a:rPr>
              <a:t>boissons claires (thé ou café sucrés) 2h avant l’intervention</a:t>
            </a:r>
          </a:p>
          <a:p>
            <a:pPr lvl="1"/>
            <a:r>
              <a:rPr lang="fr-FR" sz="2000" dirty="0">
                <a:latin typeface="Times New Roman" charset="0"/>
                <a:ea typeface="Times New Roman" charset="0"/>
                <a:cs typeface="Times New Roman" charset="0"/>
              </a:rPr>
              <a:t>Patient en 1ere position le matin, admis à 7h</a:t>
            </a:r>
          </a:p>
          <a:p>
            <a:endParaRPr lang="fr-FR" sz="2000" dirty="0"/>
          </a:p>
        </p:txBody>
      </p:sp>
      <p:sp>
        <p:nvSpPr>
          <p:cNvPr id="4" name="Espace réservé du numéro de diapositive 3">
            <a:extLst>
              <a:ext uri="{FF2B5EF4-FFF2-40B4-BE49-F238E27FC236}">
                <a16:creationId xmlns:a16="http://schemas.microsoft.com/office/drawing/2014/main" id="{3A6B289A-EA96-E24E-9860-5B71625D2603}"/>
              </a:ext>
            </a:extLst>
          </p:cNvPr>
          <p:cNvSpPr>
            <a:spLocks noGrp="1"/>
          </p:cNvSpPr>
          <p:nvPr>
            <p:ph type="sldNum" sz="quarter" idx="4"/>
          </p:nvPr>
        </p:nvSpPr>
        <p:spPr/>
        <p:txBody>
          <a:bodyPr/>
          <a:lstStyle/>
          <a:p>
            <a:fld id="{D57F1E4F-1CFF-5643-939E-217C01CDF565}" type="slidenum">
              <a:rPr lang="en-US" smtClean="0"/>
              <a:pPr/>
              <a:t>5</a:t>
            </a:fld>
            <a:endParaRPr lang="en-US" dirty="0"/>
          </a:p>
        </p:txBody>
      </p:sp>
      <p:sp>
        <p:nvSpPr>
          <p:cNvPr id="5" name="Espace réservé de la date 4">
            <a:extLst>
              <a:ext uri="{FF2B5EF4-FFF2-40B4-BE49-F238E27FC236}">
                <a16:creationId xmlns:a16="http://schemas.microsoft.com/office/drawing/2014/main" id="{C8D0D2ED-9D22-9B45-9502-45A3E8A00B43}"/>
              </a:ext>
            </a:extLst>
          </p:cNvPr>
          <p:cNvSpPr>
            <a:spLocks noGrp="1"/>
          </p:cNvSpPr>
          <p:nvPr>
            <p:ph type="dt" sz="half" idx="2"/>
          </p:nvPr>
        </p:nvSpPr>
        <p:spPr/>
        <p:txBody>
          <a:bodyPr/>
          <a:lstStyle/>
          <a:p>
            <a:r>
              <a:rPr lang="fr-FR"/>
              <a:t>Webinaire – 21/01/2021 – 17h30 – 19h30</a:t>
            </a:r>
            <a:endParaRPr lang="en-US" dirty="0"/>
          </a:p>
        </p:txBody>
      </p:sp>
      <p:sp>
        <p:nvSpPr>
          <p:cNvPr id="6" name="Espace réservé du pied de page 5">
            <a:extLst>
              <a:ext uri="{FF2B5EF4-FFF2-40B4-BE49-F238E27FC236}">
                <a16:creationId xmlns:a16="http://schemas.microsoft.com/office/drawing/2014/main" id="{CE54CC0D-DC8C-6047-A9E2-84DEEB755B82}"/>
              </a:ext>
            </a:extLst>
          </p:cNvPr>
          <p:cNvSpPr>
            <a:spLocks noGrp="1"/>
          </p:cNvSpPr>
          <p:nvPr>
            <p:ph type="ftr" sz="quarter" idx="3"/>
          </p:nvPr>
        </p:nvSpPr>
        <p:spPr/>
        <p:txBody>
          <a:bodyPr/>
          <a:lstStyle/>
          <a:p>
            <a:r>
              <a:rPr lang="fr-FR" b="1"/>
              <a:t>Les chirurgies majeures en ambulatoire</a:t>
            </a:r>
            <a:endParaRPr lang="fr-FR" b="1" dirty="0"/>
          </a:p>
        </p:txBody>
      </p:sp>
    </p:spTree>
    <p:extLst>
      <p:ext uri="{BB962C8B-B14F-4D97-AF65-F5344CB8AC3E}">
        <p14:creationId xmlns:p14="http://schemas.microsoft.com/office/powerpoint/2010/main" val="37209510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21A304A-61C3-414D-9EE4-5C4D7F25C9AF}"/>
              </a:ext>
            </a:extLst>
          </p:cNvPr>
          <p:cNvSpPr>
            <a:spLocks noGrp="1"/>
          </p:cNvSpPr>
          <p:nvPr>
            <p:ph type="title"/>
          </p:nvPr>
        </p:nvSpPr>
        <p:spPr/>
        <p:txBody>
          <a:bodyPr/>
          <a:lstStyle/>
          <a:p>
            <a:r>
              <a:rPr lang="fr-FR" dirty="0">
                <a:latin typeface="Times New Roman" charset="0"/>
                <a:ea typeface="Times New Roman" charset="0"/>
                <a:cs typeface="Times New Roman" charset="0"/>
              </a:rPr>
              <a:t>PROTOCOLE</a:t>
            </a:r>
            <a:br>
              <a:rPr lang="fr-FR" dirty="0">
                <a:latin typeface="Times New Roman" charset="0"/>
                <a:ea typeface="Times New Roman" charset="0"/>
                <a:cs typeface="Times New Roman" charset="0"/>
              </a:rPr>
            </a:br>
            <a:endParaRPr lang="fr-FR" dirty="0"/>
          </a:p>
        </p:txBody>
      </p:sp>
      <p:sp>
        <p:nvSpPr>
          <p:cNvPr id="3" name="Espace réservé du contenu 2">
            <a:extLst>
              <a:ext uri="{FF2B5EF4-FFF2-40B4-BE49-F238E27FC236}">
                <a16:creationId xmlns:a16="http://schemas.microsoft.com/office/drawing/2014/main" id="{34AF0179-B1E8-E94E-A2A4-84EE5492F430}"/>
              </a:ext>
            </a:extLst>
          </p:cNvPr>
          <p:cNvSpPr>
            <a:spLocks noGrp="1"/>
          </p:cNvSpPr>
          <p:nvPr>
            <p:ph idx="1"/>
          </p:nvPr>
        </p:nvSpPr>
        <p:spPr>
          <a:xfrm>
            <a:off x="677334" y="1434905"/>
            <a:ext cx="10858174" cy="4975423"/>
          </a:xfrm>
        </p:spPr>
        <p:txBody>
          <a:bodyPr>
            <a:noAutofit/>
          </a:bodyPr>
          <a:lstStyle/>
          <a:p>
            <a:r>
              <a:rPr lang="fr-FR" sz="1900" dirty="0">
                <a:latin typeface="Times New Roman" charset="0"/>
                <a:ea typeface="Times New Roman" charset="0"/>
                <a:cs typeface="Times New Roman" charset="0"/>
              </a:rPr>
              <a:t>PROTOCOLE PER-OPÉRATOIRE:</a:t>
            </a:r>
          </a:p>
          <a:p>
            <a:pPr lvl="1"/>
            <a:r>
              <a:rPr lang="fr-FR" sz="1900" dirty="0">
                <a:latin typeface="Times New Roman" charset="0"/>
                <a:ea typeface="Times New Roman" charset="0"/>
                <a:cs typeface="Times New Roman" charset="0"/>
              </a:rPr>
              <a:t>Anesthésie générale:</a:t>
            </a:r>
          </a:p>
          <a:p>
            <a:pPr lvl="2"/>
            <a:r>
              <a:rPr lang="fr-FR" sz="1900" dirty="0">
                <a:latin typeface="Times New Roman" charset="0"/>
                <a:ea typeface="Times New Roman" charset="0"/>
                <a:cs typeface="Times New Roman" charset="0"/>
              </a:rPr>
              <a:t>AIVOC: </a:t>
            </a:r>
            <a:r>
              <a:rPr lang="fr-FR" sz="1900" dirty="0" err="1">
                <a:latin typeface="Times New Roman" charset="0"/>
                <a:ea typeface="Times New Roman" charset="0"/>
                <a:cs typeface="Times New Roman" charset="0"/>
              </a:rPr>
              <a:t>Propofol</a:t>
            </a:r>
            <a:r>
              <a:rPr lang="fr-FR" sz="1900" dirty="0">
                <a:latin typeface="Times New Roman" charset="0"/>
                <a:ea typeface="Times New Roman" charset="0"/>
                <a:cs typeface="Times New Roman" charset="0"/>
              </a:rPr>
              <a:t> – </a:t>
            </a:r>
            <a:r>
              <a:rPr lang="fr-FR" sz="1900" dirty="0" err="1">
                <a:latin typeface="Times New Roman" charset="0"/>
                <a:ea typeface="Times New Roman" charset="0"/>
                <a:cs typeface="Times New Roman" charset="0"/>
              </a:rPr>
              <a:t>Remifentanyl</a:t>
            </a:r>
            <a:r>
              <a:rPr lang="fr-FR" sz="1900" dirty="0">
                <a:latin typeface="Times New Roman" charset="0"/>
                <a:ea typeface="Times New Roman" charset="0"/>
                <a:cs typeface="Times New Roman" charset="0"/>
              </a:rPr>
              <a:t> (élimination en 4 minutes)</a:t>
            </a:r>
          </a:p>
          <a:p>
            <a:pPr lvl="2"/>
            <a:r>
              <a:rPr lang="fr-FR" sz="1900" dirty="0">
                <a:latin typeface="Times New Roman" charset="0"/>
                <a:ea typeface="Times New Roman" charset="0"/>
                <a:cs typeface="Times New Roman" charset="0"/>
              </a:rPr>
              <a:t>Analgésie </a:t>
            </a:r>
            <a:r>
              <a:rPr lang="fr-FR" sz="1900" dirty="0" err="1">
                <a:latin typeface="Times New Roman" charset="0"/>
                <a:ea typeface="Times New Roman" charset="0"/>
                <a:cs typeface="Times New Roman" charset="0"/>
              </a:rPr>
              <a:t>multi-modale</a:t>
            </a:r>
            <a:r>
              <a:rPr lang="fr-FR" sz="1900" dirty="0">
                <a:latin typeface="Times New Roman" charset="0"/>
                <a:ea typeface="Times New Roman" charset="0"/>
                <a:cs typeface="Times New Roman" charset="0"/>
              </a:rPr>
              <a:t>:</a:t>
            </a:r>
          </a:p>
          <a:p>
            <a:pPr lvl="3"/>
            <a:r>
              <a:rPr lang="fr-FR" sz="1900" dirty="0">
                <a:latin typeface="Times New Roman" charset="0"/>
                <a:ea typeface="Times New Roman" charset="0"/>
                <a:cs typeface="Times New Roman" charset="0"/>
              </a:rPr>
              <a:t>Xylocaïne – Kétamine (IVSE)</a:t>
            </a:r>
          </a:p>
          <a:p>
            <a:pPr lvl="3"/>
            <a:r>
              <a:rPr lang="fr-FR" sz="1900" dirty="0">
                <a:latin typeface="Times New Roman" charset="0"/>
                <a:ea typeface="Times New Roman" charset="0"/>
                <a:cs typeface="Times New Roman" charset="0"/>
              </a:rPr>
              <a:t>Paracétamol, </a:t>
            </a:r>
            <a:r>
              <a:rPr lang="fr-FR" sz="1900" dirty="0" err="1">
                <a:latin typeface="Times New Roman" charset="0"/>
                <a:ea typeface="Times New Roman" charset="0"/>
                <a:cs typeface="Times New Roman" charset="0"/>
              </a:rPr>
              <a:t>Kétoprofène</a:t>
            </a:r>
            <a:r>
              <a:rPr lang="fr-FR" sz="1900" dirty="0">
                <a:latin typeface="Times New Roman" charset="0"/>
                <a:ea typeface="Times New Roman" charset="0"/>
                <a:cs typeface="Times New Roman" charset="0"/>
              </a:rPr>
              <a:t>, </a:t>
            </a:r>
            <a:r>
              <a:rPr lang="fr-FR" sz="1900" dirty="0" err="1">
                <a:latin typeface="Times New Roman" charset="0"/>
                <a:ea typeface="Times New Roman" charset="0"/>
                <a:cs typeface="Times New Roman" charset="0"/>
              </a:rPr>
              <a:t>Néfopam</a:t>
            </a:r>
            <a:r>
              <a:rPr lang="fr-FR" sz="1900" dirty="0">
                <a:latin typeface="Times New Roman" charset="0"/>
                <a:ea typeface="Times New Roman" charset="0"/>
                <a:cs typeface="Times New Roman" charset="0"/>
              </a:rPr>
              <a:t> (flash en fin d’intervention)</a:t>
            </a:r>
          </a:p>
          <a:p>
            <a:pPr lvl="3"/>
            <a:r>
              <a:rPr lang="fr-FR" sz="1900" dirty="0">
                <a:latin typeface="Times New Roman" charset="0"/>
                <a:ea typeface="Times New Roman" charset="0"/>
                <a:cs typeface="Times New Roman" charset="0"/>
              </a:rPr>
              <a:t>Infiltration des incisions cutanées à la </a:t>
            </a:r>
            <a:r>
              <a:rPr lang="fr-FR" sz="1900" dirty="0" err="1">
                <a:latin typeface="Times New Roman" charset="0"/>
                <a:ea typeface="Times New Roman" charset="0"/>
                <a:cs typeface="Times New Roman" charset="0"/>
              </a:rPr>
              <a:t>Chirocaïne</a:t>
            </a:r>
            <a:endParaRPr lang="fr-FR" sz="1900" dirty="0">
              <a:latin typeface="Times New Roman" charset="0"/>
              <a:ea typeface="Times New Roman" charset="0"/>
              <a:cs typeface="Times New Roman" charset="0"/>
            </a:endParaRPr>
          </a:p>
          <a:p>
            <a:pPr lvl="3"/>
            <a:r>
              <a:rPr lang="fr-FR" sz="1900" dirty="0">
                <a:latin typeface="Times New Roman" charset="0"/>
                <a:ea typeface="Times New Roman" charset="0"/>
                <a:cs typeface="Times New Roman" charset="0"/>
              </a:rPr>
              <a:t>PAS DE MORPHINIQUES</a:t>
            </a:r>
          </a:p>
          <a:p>
            <a:pPr lvl="2"/>
            <a:r>
              <a:rPr lang="fr-FR" sz="1900" dirty="0">
                <a:latin typeface="Times New Roman" charset="0"/>
                <a:ea typeface="Times New Roman" charset="0"/>
                <a:cs typeface="Times New Roman" charset="0"/>
              </a:rPr>
              <a:t>Prophylaxie systématique NVPO</a:t>
            </a:r>
          </a:p>
          <a:p>
            <a:pPr lvl="2"/>
            <a:r>
              <a:rPr lang="fr-FR" sz="1900" dirty="0">
                <a:latin typeface="Times New Roman" charset="0"/>
                <a:ea typeface="Times New Roman" charset="0"/>
                <a:cs typeface="Times New Roman" charset="0"/>
              </a:rPr>
              <a:t>Remplissage veineux à partir de l’anastomose UV (1,5 litres de Cristalloïdes en 1h, à adapter à l’état cardiaque)</a:t>
            </a:r>
          </a:p>
          <a:p>
            <a:pPr lvl="2"/>
            <a:r>
              <a:rPr lang="fr-FR" sz="1900" dirty="0" err="1">
                <a:latin typeface="Times New Roman" charset="0"/>
                <a:ea typeface="Times New Roman" charset="0"/>
                <a:cs typeface="Times New Roman" charset="0"/>
              </a:rPr>
              <a:t>Décurarisation</a:t>
            </a:r>
            <a:r>
              <a:rPr lang="fr-FR" sz="1900" dirty="0">
                <a:latin typeface="Times New Roman" charset="0"/>
                <a:ea typeface="Times New Roman" charset="0"/>
                <a:cs typeface="Times New Roman" charset="0"/>
              </a:rPr>
              <a:t> systématique</a:t>
            </a:r>
          </a:p>
          <a:p>
            <a:endParaRPr lang="fr-FR" sz="1900" dirty="0"/>
          </a:p>
        </p:txBody>
      </p:sp>
      <p:sp>
        <p:nvSpPr>
          <p:cNvPr id="4" name="Espace réservé du numéro de diapositive 3">
            <a:extLst>
              <a:ext uri="{FF2B5EF4-FFF2-40B4-BE49-F238E27FC236}">
                <a16:creationId xmlns:a16="http://schemas.microsoft.com/office/drawing/2014/main" id="{85BF3AD9-C396-6B4E-A3ED-B3132148D67F}"/>
              </a:ext>
            </a:extLst>
          </p:cNvPr>
          <p:cNvSpPr>
            <a:spLocks noGrp="1"/>
          </p:cNvSpPr>
          <p:nvPr>
            <p:ph type="sldNum" sz="quarter" idx="4"/>
          </p:nvPr>
        </p:nvSpPr>
        <p:spPr/>
        <p:txBody>
          <a:bodyPr/>
          <a:lstStyle/>
          <a:p>
            <a:fld id="{D57F1E4F-1CFF-5643-939E-217C01CDF565}" type="slidenum">
              <a:rPr lang="en-US" smtClean="0"/>
              <a:pPr/>
              <a:t>6</a:t>
            </a:fld>
            <a:endParaRPr lang="en-US" dirty="0"/>
          </a:p>
        </p:txBody>
      </p:sp>
      <p:sp>
        <p:nvSpPr>
          <p:cNvPr id="5" name="Espace réservé de la date 4">
            <a:extLst>
              <a:ext uri="{FF2B5EF4-FFF2-40B4-BE49-F238E27FC236}">
                <a16:creationId xmlns:a16="http://schemas.microsoft.com/office/drawing/2014/main" id="{6A58D981-D88D-7B4C-ADFF-8A30839BF6EE}"/>
              </a:ext>
            </a:extLst>
          </p:cNvPr>
          <p:cNvSpPr>
            <a:spLocks noGrp="1"/>
          </p:cNvSpPr>
          <p:nvPr>
            <p:ph type="dt" sz="half" idx="2"/>
          </p:nvPr>
        </p:nvSpPr>
        <p:spPr/>
        <p:txBody>
          <a:bodyPr/>
          <a:lstStyle/>
          <a:p>
            <a:r>
              <a:rPr lang="fr-FR"/>
              <a:t>Webinaire – 21/01/2021 – 17h30 – 19h30</a:t>
            </a:r>
            <a:endParaRPr lang="en-US" dirty="0"/>
          </a:p>
        </p:txBody>
      </p:sp>
      <p:sp>
        <p:nvSpPr>
          <p:cNvPr id="6" name="Espace réservé du pied de page 5">
            <a:extLst>
              <a:ext uri="{FF2B5EF4-FFF2-40B4-BE49-F238E27FC236}">
                <a16:creationId xmlns:a16="http://schemas.microsoft.com/office/drawing/2014/main" id="{671920B2-DC1E-FF48-943B-24077A2BD4BD}"/>
              </a:ext>
            </a:extLst>
          </p:cNvPr>
          <p:cNvSpPr>
            <a:spLocks noGrp="1"/>
          </p:cNvSpPr>
          <p:nvPr>
            <p:ph type="ftr" sz="quarter" idx="3"/>
          </p:nvPr>
        </p:nvSpPr>
        <p:spPr/>
        <p:txBody>
          <a:bodyPr/>
          <a:lstStyle/>
          <a:p>
            <a:r>
              <a:rPr lang="fr-FR" b="1"/>
              <a:t>Les chirurgies majeures en ambulatoire</a:t>
            </a:r>
            <a:endParaRPr lang="fr-FR" b="1" dirty="0"/>
          </a:p>
        </p:txBody>
      </p:sp>
    </p:spTree>
    <p:extLst>
      <p:ext uri="{BB962C8B-B14F-4D97-AF65-F5344CB8AC3E}">
        <p14:creationId xmlns:p14="http://schemas.microsoft.com/office/powerpoint/2010/main" val="33650358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5F07546-3F85-944F-A729-7F2F6C64E0E8}"/>
              </a:ext>
            </a:extLst>
          </p:cNvPr>
          <p:cNvSpPr>
            <a:spLocks noGrp="1"/>
          </p:cNvSpPr>
          <p:nvPr>
            <p:ph type="title"/>
          </p:nvPr>
        </p:nvSpPr>
        <p:spPr/>
        <p:txBody>
          <a:bodyPr/>
          <a:lstStyle/>
          <a:p>
            <a:r>
              <a:rPr lang="fr-FR" dirty="0">
                <a:latin typeface="Times New Roman" charset="0"/>
                <a:ea typeface="Times New Roman" charset="0"/>
                <a:cs typeface="Times New Roman" charset="0"/>
              </a:rPr>
              <a:t>PROTOCOLE</a:t>
            </a:r>
            <a:br>
              <a:rPr lang="fr-FR" dirty="0">
                <a:latin typeface="Times New Roman" charset="0"/>
                <a:ea typeface="Times New Roman" charset="0"/>
                <a:cs typeface="Times New Roman" charset="0"/>
              </a:rPr>
            </a:br>
            <a:endParaRPr lang="fr-FR" dirty="0"/>
          </a:p>
        </p:txBody>
      </p:sp>
      <p:sp>
        <p:nvSpPr>
          <p:cNvPr id="3" name="Espace réservé du contenu 2">
            <a:extLst>
              <a:ext uri="{FF2B5EF4-FFF2-40B4-BE49-F238E27FC236}">
                <a16:creationId xmlns:a16="http://schemas.microsoft.com/office/drawing/2014/main" id="{2FBD7203-1806-AB46-979D-99D43ABC5966}"/>
              </a:ext>
            </a:extLst>
          </p:cNvPr>
          <p:cNvSpPr>
            <a:spLocks noGrp="1"/>
          </p:cNvSpPr>
          <p:nvPr>
            <p:ph idx="1"/>
          </p:nvPr>
        </p:nvSpPr>
        <p:spPr>
          <a:xfrm>
            <a:off x="677334" y="1448973"/>
            <a:ext cx="10844106" cy="4592390"/>
          </a:xfrm>
        </p:spPr>
        <p:txBody>
          <a:bodyPr>
            <a:normAutofit/>
          </a:bodyPr>
          <a:lstStyle/>
          <a:p>
            <a:r>
              <a:rPr lang="fr-FR" sz="2000" dirty="0">
                <a:latin typeface="Times New Roman" charset="0"/>
                <a:ea typeface="Times New Roman" charset="0"/>
                <a:cs typeface="Times New Roman" charset="0"/>
              </a:rPr>
              <a:t>PROTOCOLE PER-OPERATOIRE:</a:t>
            </a:r>
          </a:p>
          <a:p>
            <a:pPr lvl="1"/>
            <a:r>
              <a:rPr lang="fr-FR" sz="2000" dirty="0">
                <a:latin typeface="Times New Roman" charset="0"/>
                <a:ea typeface="Times New Roman" charset="0"/>
                <a:cs typeface="Times New Roman" charset="0"/>
              </a:rPr>
              <a:t>Chirurgie:</a:t>
            </a:r>
          </a:p>
          <a:p>
            <a:pPr lvl="2"/>
            <a:r>
              <a:rPr lang="fr-FR" sz="2000" dirty="0">
                <a:latin typeface="Times New Roman" charset="0"/>
                <a:ea typeface="Times New Roman" charset="0"/>
                <a:cs typeface="Times New Roman" charset="0"/>
              </a:rPr>
              <a:t>PRR +/- curage IO +/- préservation nerveuse</a:t>
            </a:r>
          </a:p>
          <a:p>
            <a:pPr lvl="2"/>
            <a:r>
              <a:rPr lang="fr-FR" sz="2000" dirty="0">
                <a:latin typeface="Times New Roman" charset="0"/>
                <a:ea typeface="Times New Roman" charset="0"/>
                <a:cs typeface="Times New Roman" charset="0"/>
              </a:rPr>
              <a:t>Robot Da Vinci S puis Xi, 4 trocarts opérateurs + 1 trocart pour l’aide, position de </a:t>
            </a:r>
            <a:r>
              <a:rPr lang="fr-FR" sz="2000" dirty="0" err="1">
                <a:latin typeface="Times New Roman" charset="0"/>
                <a:ea typeface="Times New Roman" charset="0"/>
                <a:cs typeface="Times New Roman" charset="0"/>
              </a:rPr>
              <a:t>Tredelenbourg</a:t>
            </a:r>
            <a:endParaRPr lang="fr-FR" sz="2000" dirty="0">
              <a:latin typeface="Times New Roman" charset="0"/>
              <a:ea typeface="Times New Roman" charset="0"/>
              <a:cs typeface="Times New Roman" charset="0"/>
            </a:endParaRPr>
          </a:p>
          <a:p>
            <a:pPr lvl="2"/>
            <a:r>
              <a:rPr lang="fr-FR" sz="2000" dirty="0">
                <a:latin typeface="Times New Roman" charset="0"/>
                <a:ea typeface="Times New Roman" charset="0"/>
                <a:cs typeface="Times New Roman" charset="0"/>
              </a:rPr>
              <a:t>Drainage par </a:t>
            </a:r>
            <a:r>
              <a:rPr lang="fr-FR" sz="2000" dirty="0" err="1">
                <a:latin typeface="Times New Roman" charset="0"/>
                <a:ea typeface="Times New Roman" charset="0"/>
                <a:cs typeface="Times New Roman" charset="0"/>
              </a:rPr>
              <a:t>redon</a:t>
            </a:r>
            <a:r>
              <a:rPr lang="fr-FR" sz="2000" dirty="0">
                <a:latin typeface="Times New Roman" charset="0"/>
                <a:ea typeface="Times New Roman" charset="0"/>
                <a:cs typeface="Times New Roman" charset="0"/>
              </a:rPr>
              <a:t> jusqu’en 2017</a:t>
            </a:r>
          </a:p>
          <a:p>
            <a:pPr lvl="2"/>
            <a:r>
              <a:rPr lang="fr-FR" sz="2000" dirty="0">
                <a:latin typeface="Times New Roman" charset="0"/>
                <a:ea typeface="Times New Roman" charset="0"/>
                <a:cs typeface="Times New Roman" charset="0"/>
              </a:rPr>
              <a:t>Sonde vésicale avec lavages à la seringue en fin d’intervention</a:t>
            </a:r>
          </a:p>
          <a:p>
            <a:endParaRPr lang="fr-FR" sz="2000" dirty="0"/>
          </a:p>
        </p:txBody>
      </p:sp>
      <p:sp>
        <p:nvSpPr>
          <p:cNvPr id="4" name="Espace réservé du numéro de diapositive 3">
            <a:extLst>
              <a:ext uri="{FF2B5EF4-FFF2-40B4-BE49-F238E27FC236}">
                <a16:creationId xmlns:a16="http://schemas.microsoft.com/office/drawing/2014/main" id="{574AC14F-23C8-8040-BC9B-8F149FB3296C}"/>
              </a:ext>
            </a:extLst>
          </p:cNvPr>
          <p:cNvSpPr>
            <a:spLocks noGrp="1"/>
          </p:cNvSpPr>
          <p:nvPr>
            <p:ph type="sldNum" sz="quarter" idx="4"/>
          </p:nvPr>
        </p:nvSpPr>
        <p:spPr/>
        <p:txBody>
          <a:bodyPr/>
          <a:lstStyle/>
          <a:p>
            <a:fld id="{D57F1E4F-1CFF-5643-939E-217C01CDF565}" type="slidenum">
              <a:rPr lang="en-US" smtClean="0"/>
              <a:pPr/>
              <a:t>7</a:t>
            </a:fld>
            <a:endParaRPr lang="en-US" dirty="0"/>
          </a:p>
        </p:txBody>
      </p:sp>
      <p:sp>
        <p:nvSpPr>
          <p:cNvPr id="5" name="Espace réservé de la date 4">
            <a:extLst>
              <a:ext uri="{FF2B5EF4-FFF2-40B4-BE49-F238E27FC236}">
                <a16:creationId xmlns:a16="http://schemas.microsoft.com/office/drawing/2014/main" id="{9784650D-7035-2F41-A412-36D9214A82C3}"/>
              </a:ext>
            </a:extLst>
          </p:cNvPr>
          <p:cNvSpPr>
            <a:spLocks noGrp="1"/>
          </p:cNvSpPr>
          <p:nvPr>
            <p:ph type="dt" sz="half" idx="2"/>
          </p:nvPr>
        </p:nvSpPr>
        <p:spPr/>
        <p:txBody>
          <a:bodyPr/>
          <a:lstStyle/>
          <a:p>
            <a:r>
              <a:rPr lang="fr-FR"/>
              <a:t>Webinaire – 21/01/2021 – 17h30 – 19h30</a:t>
            </a:r>
            <a:endParaRPr lang="en-US" dirty="0"/>
          </a:p>
        </p:txBody>
      </p:sp>
      <p:sp>
        <p:nvSpPr>
          <p:cNvPr id="6" name="Espace réservé du pied de page 5">
            <a:extLst>
              <a:ext uri="{FF2B5EF4-FFF2-40B4-BE49-F238E27FC236}">
                <a16:creationId xmlns:a16="http://schemas.microsoft.com/office/drawing/2014/main" id="{2840F0E1-67E9-7B40-96D4-1754AB29B269}"/>
              </a:ext>
            </a:extLst>
          </p:cNvPr>
          <p:cNvSpPr>
            <a:spLocks noGrp="1"/>
          </p:cNvSpPr>
          <p:nvPr>
            <p:ph type="ftr" sz="quarter" idx="3"/>
          </p:nvPr>
        </p:nvSpPr>
        <p:spPr/>
        <p:txBody>
          <a:bodyPr/>
          <a:lstStyle/>
          <a:p>
            <a:r>
              <a:rPr lang="fr-FR" b="1"/>
              <a:t>Les chirurgies majeures en ambulatoire</a:t>
            </a:r>
            <a:endParaRPr lang="fr-FR" b="1" dirty="0"/>
          </a:p>
        </p:txBody>
      </p:sp>
    </p:spTree>
    <p:extLst>
      <p:ext uri="{BB962C8B-B14F-4D97-AF65-F5344CB8AC3E}">
        <p14:creationId xmlns:p14="http://schemas.microsoft.com/office/powerpoint/2010/main" val="8748281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1FE7D7D-B093-A147-9717-2FE22FB2BE58}"/>
              </a:ext>
            </a:extLst>
          </p:cNvPr>
          <p:cNvSpPr>
            <a:spLocks noGrp="1"/>
          </p:cNvSpPr>
          <p:nvPr>
            <p:ph type="title"/>
          </p:nvPr>
        </p:nvSpPr>
        <p:spPr/>
        <p:txBody>
          <a:bodyPr/>
          <a:lstStyle/>
          <a:p>
            <a:r>
              <a:rPr lang="fr-FR" dirty="0">
                <a:latin typeface="Times New Roman" charset="0"/>
                <a:ea typeface="Times New Roman" charset="0"/>
                <a:cs typeface="Times New Roman" charset="0"/>
              </a:rPr>
              <a:t>PROTOCOLE</a:t>
            </a:r>
            <a:br>
              <a:rPr lang="fr-FR" dirty="0">
                <a:latin typeface="Times New Roman" charset="0"/>
                <a:ea typeface="Times New Roman" charset="0"/>
                <a:cs typeface="Times New Roman" charset="0"/>
              </a:rPr>
            </a:br>
            <a:endParaRPr lang="fr-FR" dirty="0"/>
          </a:p>
        </p:txBody>
      </p:sp>
      <p:sp>
        <p:nvSpPr>
          <p:cNvPr id="3" name="Espace réservé du contenu 2">
            <a:extLst>
              <a:ext uri="{FF2B5EF4-FFF2-40B4-BE49-F238E27FC236}">
                <a16:creationId xmlns:a16="http://schemas.microsoft.com/office/drawing/2014/main" id="{394EC9B9-33A9-2D41-A301-87C3729CB19F}"/>
              </a:ext>
            </a:extLst>
          </p:cNvPr>
          <p:cNvSpPr>
            <a:spLocks noGrp="1"/>
          </p:cNvSpPr>
          <p:nvPr>
            <p:ph idx="1"/>
          </p:nvPr>
        </p:nvSpPr>
        <p:spPr>
          <a:xfrm>
            <a:off x="677334" y="1392703"/>
            <a:ext cx="10647158" cy="4648660"/>
          </a:xfrm>
        </p:spPr>
        <p:txBody>
          <a:bodyPr/>
          <a:lstStyle/>
          <a:p>
            <a:r>
              <a:rPr lang="fr-FR" dirty="0">
                <a:latin typeface="Times New Roman" charset="0"/>
                <a:ea typeface="Times New Roman" charset="0"/>
                <a:cs typeface="Times New Roman" charset="0"/>
              </a:rPr>
              <a:t>PROTOCOLE POST-OPERATOIRE:</a:t>
            </a:r>
          </a:p>
          <a:p>
            <a:pPr>
              <a:buNone/>
            </a:pPr>
            <a:endParaRPr lang="fr-FR" dirty="0">
              <a:latin typeface="Times New Roman" charset="0"/>
              <a:ea typeface="Times New Roman" charset="0"/>
              <a:cs typeface="Times New Roman" charset="0"/>
            </a:endParaRPr>
          </a:p>
          <a:p>
            <a:pPr lvl="1"/>
            <a:r>
              <a:rPr lang="fr-FR" sz="1800" dirty="0">
                <a:latin typeface="Times New Roman" charset="0"/>
                <a:ea typeface="Times New Roman" charset="0"/>
                <a:cs typeface="Times New Roman" charset="0"/>
              </a:rPr>
              <a:t>En SSPI: Furosémide 20mg IV si diurèse &lt; 500cc</a:t>
            </a:r>
          </a:p>
          <a:p>
            <a:pPr lvl="1"/>
            <a:r>
              <a:rPr lang="fr-FR" sz="1800" dirty="0">
                <a:latin typeface="Times New Roman" charset="0"/>
                <a:ea typeface="Times New Roman" charset="0"/>
                <a:cs typeface="Times New Roman" charset="0"/>
              </a:rPr>
              <a:t>Boissons dès la sortie de SSPI (KT veineux obturé)</a:t>
            </a:r>
          </a:p>
          <a:p>
            <a:pPr lvl="1"/>
            <a:r>
              <a:rPr lang="fr-FR" sz="1800" dirty="0">
                <a:latin typeface="Times New Roman" charset="0"/>
                <a:ea typeface="Times New Roman" charset="0"/>
                <a:cs typeface="Times New Roman" charset="0"/>
              </a:rPr>
              <a:t>Surveillance en UCA </a:t>
            </a:r>
          </a:p>
          <a:p>
            <a:pPr lvl="1"/>
            <a:r>
              <a:rPr lang="fr-FR" sz="1800" dirty="0">
                <a:latin typeface="Times New Roman" charset="0"/>
                <a:ea typeface="Times New Roman" charset="0"/>
                <a:cs typeface="Times New Roman" charset="0"/>
              </a:rPr>
              <a:t>Réalimentation à H3</a:t>
            </a:r>
          </a:p>
          <a:p>
            <a:pPr lvl="1"/>
            <a:r>
              <a:rPr lang="fr-FR" sz="1800" dirty="0">
                <a:latin typeface="Times New Roman" charset="0"/>
                <a:ea typeface="Times New Roman" charset="0"/>
                <a:cs typeface="Times New Roman" charset="0"/>
              </a:rPr>
              <a:t>Ablation </a:t>
            </a:r>
            <a:r>
              <a:rPr lang="fr-FR" sz="1800" dirty="0" err="1">
                <a:latin typeface="Times New Roman" charset="0"/>
                <a:ea typeface="Times New Roman" charset="0"/>
                <a:cs typeface="Times New Roman" charset="0"/>
              </a:rPr>
              <a:t>redon</a:t>
            </a:r>
            <a:r>
              <a:rPr lang="fr-FR" sz="1800" dirty="0">
                <a:latin typeface="Times New Roman" charset="0"/>
                <a:ea typeface="Times New Roman" charset="0"/>
                <a:cs typeface="Times New Roman" charset="0"/>
              </a:rPr>
              <a:t> à H6 (si &lt;100cc)</a:t>
            </a:r>
          </a:p>
          <a:p>
            <a:pPr lvl="1"/>
            <a:r>
              <a:rPr lang="fr-FR" sz="1800" dirty="0">
                <a:latin typeface="Times New Roman" charset="0"/>
                <a:ea typeface="Times New Roman" charset="0"/>
                <a:cs typeface="Times New Roman" charset="0"/>
              </a:rPr>
              <a:t>Mobilisation du patient dès l’ablation du </a:t>
            </a:r>
            <a:r>
              <a:rPr lang="fr-FR" sz="1800" dirty="0" err="1">
                <a:latin typeface="Times New Roman" charset="0"/>
                <a:ea typeface="Times New Roman" charset="0"/>
                <a:cs typeface="Times New Roman" charset="0"/>
              </a:rPr>
              <a:t>redon</a:t>
            </a:r>
            <a:r>
              <a:rPr lang="fr-FR" sz="1800" dirty="0">
                <a:latin typeface="Times New Roman" charset="0"/>
                <a:ea typeface="Times New Roman" charset="0"/>
                <a:cs typeface="Times New Roman" charset="0"/>
              </a:rPr>
              <a:t> (marche dans le couloir)</a:t>
            </a:r>
          </a:p>
          <a:p>
            <a:pPr lvl="1"/>
            <a:r>
              <a:rPr lang="fr-FR" sz="1800" dirty="0">
                <a:latin typeface="Times New Roman" charset="0"/>
                <a:ea typeface="Times New Roman" charset="0"/>
                <a:cs typeface="Times New Roman" charset="0"/>
              </a:rPr>
              <a:t>Education par IDE pour la gestion de la sonde vésicale à domicile</a:t>
            </a:r>
          </a:p>
          <a:p>
            <a:endParaRPr lang="fr-FR" dirty="0"/>
          </a:p>
        </p:txBody>
      </p:sp>
      <p:sp>
        <p:nvSpPr>
          <p:cNvPr id="4" name="Espace réservé du numéro de diapositive 3">
            <a:extLst>
              <a:ext uri="{FF2B5EF4-FFF2-40B4-BE49-F238E27FC236}">
                <a16:creationId xmlns:a16="http://schemas.microsoft.com/office/drawing/2014/main" id="{2BDE8C74-054F-3641-97B1-F32F01124A5E}"/>
              </a:ext>
            </a:extLst>
          </p:cNvPr>
          <p:cNvSpPr>
            <a:spLocks noGrp="1"/>
          </p:cNvSpPr>
          <p:nvPr>
            <p:ph type="sldNum" sz="quarter" idx="4"/>
          </p:nvPr>
        </p:nvSpPr>
        <p:spPr/>
        <p:txBody>
          <a:bodyPr/>
          <a:lstStyle/>
          <a:p>
            <a:fld id="{D57F1E4F-1CFF-5643-939E-217C01CDF565}" type="slidenum">
              <a:rPr lang="en-US" smtClean="0"/>
              <a:pPr/>
              <a:t>8</a:t>
            </a:fld>
            <a:endParaRPr lang="en-US" dirty="0"/>
          </a:p>
        </p:txBody>
      </p:sp>
      <p:sp>
        <p:nvSpPr>
          <p:cNvPr id="5" name="Espace réservé de la date 4">
            <a:extLst>
              <a:ext uri="{FF2B5EF4-FFF2-40B4-BE49-F238E27FC236}">
                <a16:creationId xmlns:a16="http://schemas.microsoft.com/office/drawing/2014/main" id="{D8BE7643-ED4A-584D-8979-A3C3D1CE1256}"/>
              </a:ext>
            </a:extLst>
          </p:cNvPr>
          <p:cNvSpPr>
            <a:spLocks noGrp="1"/>
          </p:cNvSpPr>
          <p:nvPr>
            <p:ph type="dt" sz="half" idx="2"/>
          </p:nvPr>
        </p:nvSpPr>
        <p:spPr/>
        <p:txBody>
          <a:bodyPr/>
          <a:lstStyle/>
          <a:p>
            <a:r>
              <a:rPr lang="fr-FR"/>
              <a:t>Webinaire – 21/01/2021 – 17h30 – 19h30</a:t>
            </a:r>
            <a:endParaRPr lang="en-US" dirty="0"/>
          </a:p>
        </p:txBody>
      </p:sp>
      <p:sp>
        <p:nvSpPr>
          <p:cNvPr id="6" name="Espace réservé du pied de page 5">
            <a:extLst>
              <a:ext uri="{FF2B5EF4-FFF2-40B4-BE49-F238E27FC236}">
                <a16:creationId xmlns:a16="http://schemas.microsoft.com/office/drawing/2014/main" id="{3871127D-2A8E-4440-81D9-87C6308250AD}"/>
              </a:ext>
            </a:extLst>
          </p:cNvPr>
          <p:cNvSpPr>
            <a:spLocks noGrp="1"/>
          </p:cNvSpPr>
          <p:nvPr>
            <p:ph type="ftr" sz="quarter" idx="3"/>
          </p:nvPr>
        </p:nvSpPr>
        <p:spPr/>
        <p:txBody>
          <a:bodyPr/>
          <a:lstStyle/>
          <a:p>
            <a:r>
              <a:rPr lang="fr-FR" b="1"/>
              <a:t>Les chirurgies majeures en ambulatoire</a:t>
            </a:r>
            <a:endParaRPr lang="fr-FR" b="1" dirty="0"/>
          </a:p>
        </p:txBody>
      </p:sp>
    </p:spTree>
    <p:extLst>
      <p:ext uri="{BB962C8B-B14F-4D97-AF65-F5344CB8AC3E}">
        <p14:creationId xmlns:p14="http://schemas.microsoft.com/office/powerpoint/2010/main" val="40962222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C784533-625A-814F-A934-F8B94552E417}"/>
              </a:ext>
            </a:extLst>
          </p:cNvPr>
          <p:cNvSpPr>
            <a:spLocks noGrp="1"/>
          </p:cNvSpPr>
          <p:nvPr>
            <p:ph type="title"/>
          </p:nvPr>
        </p:nvSpPr>
        <p:spPr/>
        <p:txBody>
          <a:bodyPr/>
          <a:lstStyle/>
          <a:p>
            <a:r>
              <a:rPr lang="fr-FR" dirty="0">
                <a:latin typeface="Times New Roman" charset="0"/>
                <a:ea typeface="Times New Roman" charset="0"/>
                <a:cs typeface="Times New Roman" charset="0"/>
              </a:rPr>
              <a:t>PROTOCOLE</a:t>
            </a:r>
            <a:br>
              <a:rPr lang="fr-FR" dirty="0">
                <a:latin typeface="Times New Roman" charset="0"/>
                <a:ea typeface="Times New Roman" charset="0"/>
                <a:cs typeface="Times New Roman" charset="0"/>
              </a:rPr>
            </a:br>
            <a:endParaRPr lang="fr-FR" dirty="0"/>
          </a:p>
        </p:txBody>
      </p:sp>
      <p:sp>
        <p:nvSpPr>
          <p:cNvPr id="3" name="Espace réservé du contenu 2">
            <a:extLst>
              <a:ext uri="{FF2B5EF4-FFF2-40B4-BE49-F238E27FC236}">
                <a16:creationId xmlns:a16="http://schemas.microsoft.com/office/drawing/2014/main" id="{51579DFB-3309-A140-A709-9D5211C9B8BF}"/>
              </a:ext>
            </a:extLst>
          </p:cNvPr>
          <p:cNvSpPr>
            <a:spLocks noGrp="1"/>
          </p:cNvSpPr>
          <p:nvPr>
            <p:ph idx="1"/>
          </p:nvPr>
        </p:nvSpPr>
        <p:spPr>
          <a:xfrm>
            <a:off x="677334" y="1448973"/>
            <a:ext cx="10731564" cy="4592390"/>
          </a:xfrm>
        </p:spPr>
        <p:txBody>
          <a:bodyPr>
            <a:noAutofit/>
          </a:bodyPr>
          <a:lstStyle/>
          <a:p>
            <a:r>
              <a:rPr lang="fr-FR" sz="2000" dirty="0">
                <a:latin typeface="Times New Roman" charset="0"/>
                <a:ea typeface="Times New Roman" charset="0"/>
                <a:cs typeface="Times New Roman" charset="0"/>
              </a:rPr>
              <a:t>VALIDATION DE LA SORTIE: visite du chirurgien et de l’anesthésiste</a:t>
            </a:r>
          </a:p>
          <a:p>
            <a:pPr lvl="1"/>
            <a:r>
              <a:rPr lang="fr-FR" sz="2000" dirty="0">
                <a:latin typeface="Times New Roman" charset="0"/>
                <a:ea typeface="Times New Roman" charset="0"/>
                <a:cs typeface="Times New Roman" charset="0"/>
              </a:rPr>
              <a:t>Validation des critères médicaux de sortie: Score de Chung &gt; 9</a:t>
            </a:r>
          </a:p>
          <a:p>
            <a:pPr lvl="2"/>
            <a:r>
              <a:rPr lang="fr-FR" sz="2000" dirty="0">
                <a:latin typeface="Times New Roman" charset="0"/>
                <a:ea typeface="Times New Roman" charset="0"/>
                <a:cs typeface="Times New Roman" charset="0"/>
              </a:rPr>
              <a:t>Constantes vitales</a:t>
            </a:r>
          </a:p>
          <a:p>
            <a:pPr lvl="2"/>
            <a:r>
              <a:rPr lang="fr-FR" sz="2000" dirty="0">
                <a:latin typeface="Times New Roman" charset="0"/>
                <a:ea typeface="Times New Roman" charset="0"/>
                <a:cs typeface="Times New Roman" charset="0"/>
              </a:rPr>
              <a:t>Démarche assurée sans vertiges</a:t>
            </a:r>
          </a:p>
          <a:p>
            <a:pPr lvl="2"/>
            <a:r>
              <a:rPr lang="fr-FR" sz="2000" dirty="0">
                <a:latin typeface="Times New Roman" charset="0"/>
                <a:ea typeface="Times New Roman" charset="0"/>
                <a:cs typeface="Times New Roman" charset="0"/>
              </a:rPr>
              <a:t>Nausées vomissements absents ou minimes</a:t>
            </a:r>
          </a:p>
          <a:p>
            <a:pPr lvl="2"/>
            <a:r>
              <a:rPr lang="fr-FR" sz="2000" dirty="0">
                <a:latin typeface="Times New Roman" charset="0"/>
                <a:ea typeface="Times New Roman" charset="0"/>
                <a:cs typeface="Times New Roman" charset="0"/>
              </a:rPr>
              <a:t>Douleurs absentes ou minimes (EVA &lt; 4)</a:t>
            </a:r>
          </a:p>
          <a:p>
            <a:pPr lvl="2"/>
            <a:r>
              <a:rPr lang="fr-FR" sz="2000" dirty="0">
                <a:latin typeface="Times New Roman" charset="0"/>
                <a:ea typeface="Times New Roman" charset="0"/>
                <a:cs typeface="Times New Roman" charset="0"/>
              </a:rPr>
              <a:t>Saignement chirurgical minime</a:t>
            </a:r>
          </a:p>
          <a:p>
            <a:pPr lvl="1"/>
            <a:r>
              <a:rPr lang="fr-FR" sz="2000" dirty="0">
                <a:latin typeface="Times New Roman" charset="0"/>
                <a:ea typeface="Times New Roman" charset="0"/>
                <a:cs typeface="Times New Roman" charset="0"/>
              </a:rPr>
              <a:t>Critère spécifique: Hématurie absente ou rosée</a:t>
            </a:r>
          </a:p>
          <a:p>
            <a:pPr lvl="1"/>
            <a:r>
              <a:rPr lang="fr-FR" sz="2000" dirty="0">
                <a:latin typeface="Times New Roman" charset="0"/>
                <a:ea typeface="Times New Roman" charset="0"/>
                <a:cs typeface="Times New Roman" charset="0"/>
              </a:rPr>
              <a:t>Accord du patient</a:t>
            </a:r>
          </a:p>
          <a:p>
            <a:pPr lvl="1"/>
            <a:r>
              <a:rPr lang="fr-FR" sz="2000" dirty="0">
                <a:latin typeface="Times New Roman" charset="0"/>
                <a:ea typeface="Times New Roman" charset="0"/>
                <a:cs typeface="Times New Roman" charset="0"/>
              </a:rPr>
              <a:t>Numéro d’appel en cas d’urgence, médecin de garde sur place prévenu</a:t>
            </a:r>
          </a:p>
          <a:p>
            <a:endParaRPr lang="fr-FR" sz="2000" dirty="0"/>
          </a:p>
        </p:txBody>
      </p:sp>
      <p:sp>
        <p:nvSpPr>
          <p:cNvPr id="4" name="Espace réservé du numéro de diapositive 3">
            <a:extLst>
              <a:ext uri="{FF2B5EF4-FFF2-40B4-BE49-F238E27FC236}">
                <a16:creationId xmlns:a16="http://schemas.microsoft.com/office/drawing/2014/main" id="{1EAE2E02-352E-C749-B8B3-4DEB4202371F}"/>
              </a:ext>
            </a:extLst>
          </p:cNvPr>
          <p:cNvSpPr>
            <a:spLocks noGrp="1"/>
          </p:cNvSpPr>
          <p:nvPr>
            <p:ph type="sldNum" sz="quarter" idx="4"/>
          </p:nvPr>
        </p:nvSpPr>
        <p:spPr/>
        <p:txBody>
          <a:bodyPr/>
          <a:lstStyle/>
          <a:p>
            <a:fld id="{D57F1E4F-1CFF-5643-939E-217C01CDF565}" type="slidenum">
              <a:rPr lang="en-US" smtClean="0"/>
              <a:pPr/>
              <a:t>9</a:t>
            </a:fld>
            <a:endParaRPr lang="en-US" dirty="0"/>
          </a:p>
        </p:txBody>
      </p:sp>
      <p:sp>
        <p:nvSpPr>
          <p:cNvPr id="5" name="Espace réservé de la date 4">
            <a:extLst>
              <a:ext uri="{FF2B5EF4-FFF2-40B4-BE49-F238E27FC236}">
                <a16:creationId xmlns:a16="http://schemas.microsoft.com/office/drawing/2014/main" id="{B775CF8E-1BB0-874B-9C21-BBA7BFFA3D87}"/>
              </a:ext>
            </a:extLst>
          </p:cNvPr>
          <p:cNvSpPr>
            <a:spLocks noGrp="1"/>
          </p:cNvSpPr>
          <p:nvPr>
            <p:ph type="dt" sz="half" idx="2"/>
          </p:nvPr>
        </p:nvSpPr>
        <p:spPr/>
        <p:txBody>
          <a:bodyPr/>
          <a:lstStyle/>
          <a:p>
            <a:r>
              <a:rPr lang="fr-FR"/>
              <a:t>Webinaire – 21/01/2021 – 17h30 – 19h30</a:t>
            </a:r>
            <a:endParaRPr lang="en-US" dirty="0"/>
          </a:p>
        </p:txBody>
      </p:sp>
      <p:sp>
        <p:nvSpPr>
          <p:cNvPr id="6" name="Espace réservé du pied de page 5">
            <a:extLst>
              <a:ext uri="{FF2B5EF4-FFF2-40B4-BE49-F238E27FC236}">
                <a16:creationId xmlns:a16="http://schemas.microsoft.com/office/drawing/2014/main" id="{6A7C05C7-C87E-834A-A0EA-B0D1644BC282}"/>
              </a:ext>
            </a:extLst>
          </p:cNvPr>
          <p:cNvSpPr>
            <a:spLocks noGrp="1"/>
          </p:cNvSpPr>
          <p:nvPr>
            <p:ph type="ftr" sz="quarter" idx="3"/>
          </p:nvPr>
        </p:nvSpPr>
        <p:spPr/>
        <p:txBody>
          <a:bodyPr/>
          <a:lstStyle/>
          <a:p>
            <a:r>
              <a:rPr lang="fr-FR" b="1"/>
              <a:t>Les chirurgies majeures en ambulatoire</a:t>
            </a:r>
            <a:endParaRPr lang="fr-FR" b="1" dirty="0"/>
          </a:p>
        </p:txBody>
      </p:sp>
    </p:spTree>
    <p:extLst>
      <p:ext uri="{BB962C8B-B14F-4D97-AF65-F5344CB8AC3E}">
        <p14:creationId xmlns:p14="http://schemas.microsoft.com/office/powerpoint/2010/main" val="512735592"/>
      </p:ext>
    </p:extLst>
  </p:cSld>
  <p:clrMapOvr>
    <a:masterClrMapping/>
  </p:clrMapOvr>
</p:sld>
</file>

<file path=ppt/theme/theme1.xml><?xml version="1.0" encoding="utf-8"?>
<a:theme xmlns:a="http://schemas.openxmlformats.org/drawingml/2006/main" name="Facette">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ModèlePrésentation_EGRhumato_2019" id="{2B39C09D-0B8F-4C22-8082-349799998875}" vid="{D2C7214D-D8D5-488D-A5F5-0F2FC272B864}"/>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522</TotalTime>
  <Words>1426</Words>
  <Application>Microsoft Office PowerPoint</Application>
  <PresentationFormat>Grand écran</PresentationFormat>
  <Paragraphs>176</Paragraphs>
  <Slides>16</Slides>
  <Notes>0</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16</vt:i4>
      </vt:variant>
    </vt:vector>
  </HeadingPairs>
  <TitlesOfParts>
    <vt:vector size="22" baseType="lpstr">
      <vt:lpstr>Arial</vt:lpstr>
      <vt:lpstr>Calibri</vt:lpstr>
      <vt:lpstr>Times New Roman</vt:lpstr>
      <vt:lpstr>Trebuchet MS</vt:lpstr>
      <vt:lpstr>Wingdings 3</vt:lpstr>
      <vt:lpstr>Facette</vt:lpstr>
      <vt:lpstr>EVALUATION PROSPECTIVE DE LA PROSTATECTOMIE RADICALE CŒLIOSCOPIQUE ROBOT-ASSISTEE EN UNITE DE CHIRURGIE AMBULATOIRE: RESULTATS A 42 MOIS</vt:lpstr>
      <vt:lpstr>OBJECTIFS </vt:lpstr>
      <vt:lpstr>POURQUOI L’ AMBULATOIRE ? </vt:lpstr>
      <vt:lpstr>PROTOCOLE </vt:lpstr>
      <vt:lpstr>PROTOCOLE </vt:lpstr>
      <vt:lpstr>PROTOCOLE </vt:lpstr>
      <vt:lpstr>PROTOCOLE </vt:lpstr>
      <vt:lpstr>PROTOCOLE </vt:lpstr>
      <vt:lpstr>PROTOCOLE </vt:lpstr>
      <vt:lpstr>RESULTATS </vt:lpstr>
      <vt:lpstr>RESULTATS </vt:lpstr>
      <vt:lpstr>RESULTATS </vt:lpstr>
      <vt:lpstr>DISCUSSION </vt:lpstr>
      <vt:lpstr>DISCUSSION </vt:lpstr>
      <vt:lpstr>DISCUSSION </vt:lpstr>
      <vt:lpstr>CONCLUSION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Fanny Devisme</dc:creator>
  <cp:lastModifiedBy>Fanny Devisme</cp:lastModifiedBy>
  <cp:revision>48</cp:revision>
  <dcterms:created xsi:type="dcterms:W3CDTF">2019-05-22T09:39:52Z</dcterms:created>
  <dcterms:modified xsi:type="dcterms:W3CDTF">2021-01-18T08:07:55Z</dcterms:modified>
</cp:coreProperties>
</file>