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59" r:id="rId4"/>
    <p:sldId id="261" r:id="rId5"/>
    <p:sldId id="262" r:id="rId6"/>
    <p:sldId id="264" r:id="rId7"/>
    <p:sldId id="263" r:id="rId8"/>
    <p:sldId id="258" r:id="rId9"/>
    <p:sldId id="266" r:id="rId10"/>
    <p:sldId id="267" r:id="rId11"/>
    <p:sldId id="265" r:id="rId12"/>
    <p:sldId id="269" r:id="rId13"/>
    <p:sldId id="270" r:id="rId14"/>
    <p:sldId id="272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49A32-D53F-4820-9548-074B3C113C1C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3D7AE2B-2BEF-4C83-B463-CC671A834C6B}">
      <dgm:prSet phldrT="[Texte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fr-FR" dirty="0"/>
            <a:t>patient</a:t>
          </a:r>
        </a:p>
      </dgm:t>
    </dgm:pt>
    <dgm:pt modelId="{DF2224DE-C7F5-46B4-ADA8-4B4469F97CED}" type="parTrans" cxnId="{2C57FF53-97ED-4FBF-9648-786CDEA3A59E}">
      <dgm:prSet/>
      <dgm:spPr/>
      <dgm:t>
        <a:bodyPr/>
        <a:lstStyle/>
        <a:p>
          <a:endParaRPr lang="fr-FR"/>
        </a:p>
      </dgm:t>
    </dgm:pt>
    <dgm:pt modelId="{C83DFFD2-2E56-4C9C-AD80-82855A567715}" type="sibTrans" cxnId="{2C57FF53-97ED-4FBF-9648-786CDEA3A59E}">
      <dgm:prSet/>
      <dgm:spPr/>
      <dgm:t>
        <a:bodyPr/>
        <a:lstStyle/>
        <a:p>
          <a:endParaRPr lang="fr-FR"/>
        </a:p>
      </dgm:t>
    </dgm:pt>
    <dgm:pt modelId="{12307E12-805E-41EB-94C7-E5575AA02190}">
      <dgm:prSet phldrT="[Texte]"/>
      <dgm:spPr>
        <a:solidFill>
          <a:srgbClr val="9900CC">
            <a:alpha val="50000"/>
          </a:srgbClr>
        </a:solidFill>
      </dgm:spPr>
      <dgm:t>
        <a:bodyPr/>
        <a:lstStyle/>
        <a:p>
          <a:r>
            <a:rPr lang="fr-FR" dirty="0"/>
            <a:t>Médecin coordinateur : anesthésiste</a:t>
          </a:r>
        </a:p>
      </dgm:t>
    </dgm:pt>
    <dgm:pt modelId="{2291A86F-62C7-4A51-B34D-2BF9A434AB74}" type="parTrans" cxnId="{D547A900-DB7D-411B-844D-9D7ABDB2F244}">
      <dgm:prSet/>
      <dgm:spPr/>
      <dgm:t>
        <a:bodyPr/>
        <a:lstStyle/>
        <a:p>
          <a:endParaRPr lang="fr-FR"/>
        </a:p>
      </dgm:t>
    </dgm:pt>
    <dgm:pt modelId="{8215D38D-D554-4CFE-B4B3-DD14151E96A3}" type="sibTrans" cxnId="{D547A900-DB7D-411B-844D-9D7ABDB2F244}">
      <dgm:prSet/>
      <dgm:spPr/>
      <dgm:t>
        <a:bodyPr/>
        <a:lstStyle/>
        <a:p>
          <a:endParaRPr lang="fr-FR"/>
        </a:p>
      </dgm:t>
    </dgm:pt>
    <dgm:pt modelId="{692D9E43-DF03-4F3F-86A9-73361C30F0CC}">
      <dgm:prSet phldrT="[Texte]"/>
      <dgm:spPr>
        <a:solidFill>
          <a:srgbClr val="9900CC">
            <a:alpha val="50000"/>
          </a:srgbClr>
        </a:solidFill>
      </dgm:spPr>
      <dgm:t>
        <a:bodyPr/>
        <a:lstStyle/>
        <a:p>
          <a:r>
            <a:rPr lang="fr-FR" dirty="0"/>
            <a:t>Chirurgiens </a:t>
          </a:r>
        </a:p>
      </dgm:t>
    </dgm:pt>
    <dgm:pt modelId="{A1CCC8A3-EAE1-4AC8-A3F4-F4B116B19E92}" type="parTrans" cxnId="{F6FBB7CF-8A00-4ED3-B7DC-75E96C290A5E}">
      <dgm:prSet/>
      <dgm:spPr/>
      <dgm:t>
        <a:bodyPr/>
        <a:lstStyle/>
        <a:p>
          <a:endParaRPr lang="fr-FR"/>
        </a:p>
      </dgm:t>
    </dgm:pt>
    <dgm:pt modelId="{7DDB6115-2366-4894-A4D6-AED210463333}" type="sibTrans" cxnId="{F6FBB7CF-8A00-4ED3-B7DC-75E96C290A5E}">
      <dgm:prSet/>
      <dgm:spPr/>
      <dgm:t>
        <a:bodyPr/>
        <a:lstStyle/>
        <a:p>
          <a:endParaRPr lang="fr-FR"/>
        </a:p>
      </dgm:t>
    </dgm:pt>
    <dgm:pt modelId="{FCC45474-669E-4FD8-B4F3-3971A8D1AB3F}">
      <dgm:prSet phldrT="[Texte]"/>
      <dgm:spPr>
        <a:solidFill>
          <a:srgbClr val="9900CC">
            <a:alpha val="50000"/>
          </a:srgbClr>
        </a:solidFill>
      </dgm:spPr>
      <dgm:t>
        <a:bodyPr/>
        <a:lstStyle/>
        <a:p>
          <a:r>
            <a:rPr lang="fr-FR" dirty="0"/>
            <a:t>Gériatres </a:t>
          </a:r>
        </a:p>
      </dgm:t>
    </dgm:pt>
    <dgm:pt modelId="{2A06EBDF-F602-49A3-AE40-C83F6DDA52F2}" type="parTrans" cxnId="{501E9DBA-C0DD-433F-912B-C8830D2FAAE6}">
      <dgm:prSet/>
      <dgm:spPr/>
      <dgm:t>
        <a:bodyPr/>
        <a:lstStyle/>
        <a:p>
          <a:endParaRPr lang="fr-FR"/>
        </a:p>
      </dgm:t>
    </dgm:pt>
    <dgm:pt modelId="{8AAF5059-668A-4AA6-857D-39D103FC9126}" type="sibTrans" cxnId="{501E9DBA-C0DD-433F-912B-C8830D2FAAE6}">
      <dgm:prSet/>
      <dgm:spPr/>
      <dgm:t>
        <a:bodyPr/>
        <a:lstStyle/>
        <a:p>
          <a:endParaRPr lang="fr-FR"/>
        </a:p>
      </dgm:t>
    </dgm:pt>
    <dgm:pt modelId="{186FE3A1-CE17-4BBD-AC71-E836B3560E2D}">
      <dgm:prSet phldrT="[Texte]"/>
      <dgm:spPr>
        <a:solidFill>
          <a:schemeClr val="accent2">
            <a:alpha val="49804"/>
          </a:schemeClr>
        </a:solidFill>
      </dgm:spPr>
      <dgm:t>
        <a:bodyPr/>
        <a:lstStyle/>
        <a:p>
          <a:r>
            <a:rPr lang="fr-FR" dirty="0"/>
            <a:t>Coordinatrice paramédicale : cadre supérieure de santé</a:t>
          </a:r>
        </a:p>
      </dgm:t>
    </dgm:pt>
    <dgm:pt modelId="{5A5B6420-1236-47E0-8A02-D8E12E11F0A0}" type="parTrans" cxnId="{68616ED4-1035-49A4-BF0D-B57BCC0E498C}">
      <dgm:prSet/>
      <dgm:spPr/>
      <dgm:t>
        <a:bodyPr/>
        <a:lstStyle/>
        <a:p>
          <a:endParaRPr lang="fr-FR"/>
        </a:p>
      </dgm:t>
    </dgm:pt>
    <dgm:pt modelId="{2285B203-25F0-46B8-8EBD-D403D0457D85}" type="sibTrans" cxnId="{68616ED4-1035-49A4-BF0D-B57BCC0E498C}">
      <dgm:prSet/>
      <dgm:spPr/>
      <dgm:t>
        <a:bodyPr/>
        <a:lstStyle/>
        <a:p>
          <a:endParaRPr lang="fr-FR"/>
        </a:p>
      </dgm:t>
    </dgm:pt>
    <dgm:pt modelId="{112AC1DD-2AD6-4D59-8FA7-C42A357575FC}">
      <dgm:prSet phldrT="[Texte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fr-FR" dirty="0"/>
            <a:t>Cadre de santé</a:t>
          </a:r>
        </a:p>
      </dgm:t>
    </dgm:pt>
    <dgm:pt modelId="{78564A8C-274A-4D45-AE37-A033DC09BE7A}" type="parTrans" cxnId="{0B13E186-4B90-48CE-96BF-2ECB08E24ED2}">
      <dgm:prSet/>
      <dgm:spPr/>
      <dgm:t>
        <a:bodyPr/>
        <a:lstStyle/>
        <a:p>
          <a:endParaRPr lang="fr-FR"/>
        </a:p>
      </dgm:t>
    </dgm:pt>
    <dgm:pt modelId="{7FE3B83F-971A-4DFE-ABC3-5B363386CA6C}" type="sibTrans" cxnId="{0B13E186-4B90-48CE-96BF-2ECB08E24ED2}">
      <dgm:prSet/>
      <dgm:spPr/>
      <dgm:t>
        <a:bodyPr/>
        <a:lstStyle/>
        <a:p>
          <a:endParaRPr lang="fr-FR"/>
        </a:p>
      </dgm:t>
    </dgm:pt>
    <dgm:pt modelId="{2C5279EB-20D8-4757-8049-F6732C25032F}">
      <dgm:prSet phldrT="[Texte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fr-FR" dirty="0"/>
            <a:t>IDE RAAC</a:t>
          </a:r>
        </a:p>
      </dgm:t>
    </dgm:pt>
    <dgm:pt modelId="{7CFF8591-2470-450E-8071-FF4DBBE7076B}" type="parTrans" cxnId="{64CFAD7A-D992-4A04-B0A5-3CA764123006}">
      <dgm:prSet/>
      <dgm:spPr/>
      <dgm:t>
        <a:bodyPr/>
        <a:lstStyle/>
        <a:p>
          <a:endParaRPr lang="fr-FR"/>
        </a:p>
      </dgm:t>
    </dgm:pt>
    <dgm:pt modelId="{622B1949-1A0A-4DAC-A611-00DBF0F1992B}" type="sibTrans" cxnId="{64CFAD7A-D992-4A04-B0A5-3CA764123006}">
      <dgm:prSet/>
      <dgm:spPr/>
      <dgm:t>
        <a:bodyPr/>
        <a:lstStyle/>
        <a:p>
          <a:endParaRPr lang="fr-FR"/>
        </a:p>
      </dgm:t>
    </dgm:pt>
    <dgm:pt modelId="{C4357A37-4AD9-441C-ABF9-7EE022907AD0}">
      <dgm:prSet phldrT="[Texte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fr-FR" dirty="0"/>
            <a:t>IDE et AS des services de soins</a:t>
          </a:r>
        </a:p>
      </dgm:t>
    </dgm:pt>
    <dgm:pt modelId="{E11A12C4-1016-4A84-B930-A5316B96D140}" type="parTrans" cxnId="{1A1FBFFF-A887-4332-B146-88B50C6AE73F}">
      <dgm:prSet/>
      <dgm:spPr/>
      <dgm:t>
        <a:bodyPr/>
        <a:lstStyle/>
        <a:p>
          <a:endParaRPr lang="fr-FR"/>
        </a:p>
      </dgm:t>
    </dgm:pt>
    <dgm:pt modelId="{D92C9ECC-6EBE-41D7-9F92-AAB0697A4652}" type="sibTrans" cxnId="{1A1FBFFF-A887-4332-B146-88B50C6AE73F}">
      <dgm:prSet/>
      <dgm:spPr/>
      <dgm:t>
        <a:bodyPr/>
        <a:lstStyle/>
        <a:p>
          <a:endParaRPr lang="fr-FR"/>
        </a:p>
      </dgm:t>
    </dgm:pt>
    <dgm:pt modelId="{0D437790-4B6F-4999-AD07-DCD2250B3474}">
      <dgm:prSet phldrT="[Texte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fr-FR" dirty="0"/>
            <a:t>Diététicienne </a:t>
          </a:r>
        </a:p>
      </dgm:t>
    </dgm:pt>
    <dgm:pt modelId="{625A147B-7A0F-48BC-AD25-F8DCE0F332B7}" type="parTrans" cxnId="{860DF1EF-5755-4E6C-9CC6-78304C86EEAE}">
      <dgm:prSet/>
      <dgm:spPr/>
      <dgm:t>
        <a:bodyPr/>
        <a:lstStyle/>
        <a:p>
          <a:endParaRPr lang="fr-FR"/>
        </a:p>
      </dgm:t>
    </dgm:pt>
    <dgm:pt modelId="{59E576D7-D1E1-4F35-9176-13AB2D549AA4}" type="sibTrans" cxnId="{860DF1EF-5755-4E6C-9CC6-78304C86EEAE}">
      <dgm:prSet/>
      <dgm:spPr/>
      <dgm:t>
        <a:bodyPr/>
        <a:lstStyle/>
        <a:p>
          <a:endParaRPr lang="fr-FR"/>
        </a:p>
      </dgm:t>
    </dgm:pt>
    <dgm:pt modelId="{7494EE5C-DC5B-43C9-A5B2-195B3A367229}" type="pres">
      <dgm:prSet presAssocID="{C8E49A32-D53F-4820-9548-074B3C113C1C}" presName="composite" presStyleCnt="0">
        <dgm:presLayoutVars>
          <dgm:chMax val="1"/>
          <dgm:dir/>
          <dgm:resizeHandles val="exact"/>
        </dgm:presLayoutVars>
      </dgm:prSet>
      <dgm:spPr/>
    </dgm:pt>
    <dgm:pt modelId="{7F934663-F4E7-4FC8-85E4-3145CB6560FE}" type="pres">
      <dgm:prSet presAssocID="{C8E49A32-D53F-4820-9548-074B3C113C1C}" presName="radial" presStyleCnt="0">
        <dgm:presLayoutVars>
          <dgm:animLvl val="ctr"/>
        </dgm:presLayoutVars>
      </dgm:prSet>
      <dgm:spPr/>
    </dgm:pt>
    <dgm:pt modelId="{06B67BA4-6EC1-40CE-862A-BF72C9D59A81}" type="pres">
      <dgm:prSet presAssocID="{93D7AE2B-2BEF-4C83-B463-CC671A834C6B}" presName="centerShape" presStyleLbl="vennNode1" presStyleIdx="0" presStyleCnt="9"/>
      <dgm:spPr/>
    </dgm:pt>
    <dgm:pt modelId="{478CC100-9D3C-4914-97C9-9DF1E84D98DE}" type="pres">
      <dgm:prSet presAssocID="{12307E12-805E-41EB-94C7-E5575AA02190}" presName="node" presStyleLbl="vennNode1" presStyleIdx="1" presStyleCnt="9">
        <dgm:presLayoutVars>
          <dgm:bulletEnabled val="1"/>
        </dgm:presLayoutVars>
      </dgm:prSet>
      <dgm:spPr/>
    </dgm:pt>
    <dgm:pt modelId="{DAD7FF51-83A1-4C70-A823-0CA8ECC14B1B}" type="pres">
      <dgm:prSet presAssocID="{692D9E43-DF03-4F3F-86A9-73361C30F0CC}" presName="node" presStyleLbl="vennNode1" presStyleIdx="2" presStyleCnt="9" custRadScaleRad="104636" custRadScaleInc="1221">
        <dgm:presLayoutVars>
          <dgm:bulletEnabled val="1"/>
        </dgm:presLayoutVars>
      </dgm:prSet>
      <dgm:spPr/>
    </dgm:pt>
    <dgm:pt modelId="{3660CDF2-15C4-44E1-B569-8DC05B434B1A}" type="pres">
      <dgm:prSet presAssocID="{FCC45474-669E-4FD8-B4F3-3971A8D1AB3F}" presName="node" presStyleLbl="vennNode1" presStyleIdx="3" presStyleCnt="9">
        <dgm:presLayoutVars>
          <dgm:bulletEnabled val="1"/>
        </dgm:presLayoutVars>
      </dgm:prSet>
      <dgm:spPr/>
    </dgm:pt>
    <dgm:pt modelId="{1E852F45-83A8-47EA-A8CD-6E5AD7B53897}" type="pres">
      <dgm:prSet presAssocID="{186FE3A1-CE17-4BBD-AC71-E836B3560E2D}" presName="node" presStyleLbl="vennNode1" presStyleIdx="4" presStyleCnt="9">
        <dgm:presLayoutVars>
          <dgm:bulletEnabled val="1"/>
        </dgm:presLayoutVars>
      </dgm:prSet>
      <dgm:spPr/>
    </dgm:pt>
    <dgm:pt modelId="{E91D6BA9-CFDE-4107-BFC0-C232FBBD2FDE}" type="pres">
      <dgm:prSet presAssocID="{112AC1DD-2AD6-4D59-8FA7-C42A357575FC}" presName="node" presStyleLbl="vennNode1" presStyleIdx="5" presStyleCnt="9">
        <dgm:presLayoutVars>
          <dgm:bulletEnabled val="1"/>
        </dgm:presLayoutVars>
      </dgm:prSet>
      <dgm:spPr/>
    </dgm:pt>
    <dgm:pt modelId="{4E3E6D3F-6D12-4793-9519-47421BCB7240}" type="pres">
      <dgm:prSet presAssocID="{2C5279EB-20D8-4757-8049-F6732C25032F}" presName="node" presStyleLbl="vennNode1" presStyleIdx="6" presStyleCnt="9">
        <dgm:presLayoutVars>
          <dgm:bulletEnabled val="1"/>
        </dgm:presLayoutVars>
      </dgm:prSet>
      <dgm:spPr/>
    </dgm:pt>
    <dgm:pt modelId="{E8247AF1-F94D-44C0-BBBF-8C0D8D42FAD2}" type="pres">
      <dgm:prSet presAssocID="{C4357A37-4AD9-441C-ABF9-7EE022907AD0}" presName="node" presStyleLbl="vennNode1" presStyleIdx="7" presStyleCnt="9">
        <dgm:presLayoutVars>
          <dgm:bulletEnabled val="1"/>
        </dgm:presLayoutVars>
      </dgm:prSet>
      <dgm:spPr/>
    </dgm:pt>
    <dgm:pt modelId="{792E2C7C-8047-4CBD-A153-B4C2941E97A8}" type="pres">
      <dgm:prSet presAssocID="{0D437790-4B6F-4999-AD07-DCD2250B3474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D547A900-DB7D-411B-844D-9D7ABDB2F244}" srcId="{93D7AE2B-2BEF-4C83-B463-CC671A834C6B}" destId="{12307E12-805E-41EB-94C7-E5575AA02190}" srcOrd="0" destOrd="0" parTransId="{2291A86F-62C7-4A51-B34D-2BF9A434AB74}" sibTransId="{8215D38D-D554-4CFE-B4B3-DD14151E96A3}"/>
    <dgm:cxn modelId="{22354416-25DB-4E07-AB84-860417553D98}" type="presOf" srcId="{93D7AE2B-2BEF-4C83-B463-CC671A834C6B}" destId="{06B67BA4-6EC1-40CE-862A-BF72C9D59A81}" srcOrd="0" destOrd="0" presId="urn:microsoft.com/office/officeart/2005/8/layout/radial3"/>
    <dgm:cxn modelId="{3C436132-CD1F-43C5-BB7B-89456DCA580A}" type="presOf" srcId="{FCC45474-669E-4FD8-B4F3-3971A8D1AB3F}" destId="{3660CDF2-15C4-44E1-B569-8DC05B434B1A}" srcOrd="0" destOrd="0" presId="urn:microsoft.com/office/officeart/2005/8/layout/radial3"/>
    <dgm:cxn modelId="{EF96E336-DC14-4B96-9A3E-314149637145}" type="presOf" srcId="{692D9E43-DF03-4F3F-86A9-73361C30F0CC}" destId="{DAD7FF51-83A1-4C70-A823-0CA8ECC14B1B}" srcOrd="0" destOrd="0" presId="urn:microsoft.com/office/officeart/2005/8/layout/radial3"/>
    <dgm:cxn modelId="{2F45A564-5E68-406E-BAB2-0E888A6FC204}" type="presOf" srcId="{186FE3A1-CE17-4BBD-AC71-E836B3560E2D}" destId="{1E852F45-83A8-47EA-A8CD-6E5AD7B53897}" srcOrd="0" destOrd="0" presId="urn:microsoft.com/office/officeart/2005/8/layout/radial3"/>
    <dgm:cxn modelId="{2C57FF53-97ED-4FBF-9648-786CDEA3A59E}" srcId="{C8E49A32-D53F-4820-9548-074B3C113C1C}" destId="{93D7AE2B-2BEF-4C83-B463-CC671A834C6B}" srcOrd="0" destOrd="0" parTransId="{DF2224DE-C7F5-46B4-ADA8-4B4469F97CED}" sibTransId="{C83DFFD2-2E56-4C9C-AD80-82855A567715}"/>
    <dgm:cxn modelId="{DDE59E75-87EF-4A6E-A806-0E9E6511E56A}" type="presOf" srcId="{0D437790-4B6F-4999-AD07-DCD2250B3474}" destId="{792E2C7C-8047-4CBD-A153-B4C2941E97A8}" srcOrd="0" destOrd="0" presId="urn:microsoft.com/office/officeart/2005/8/layout/radial3"/>
    <dgm:cxn modelId="{64CFAD7A-D992-4A04-B0A5-3CA764123006}" srcId="{93D7AE2B-2BEF-4C83-B463-CC671A834C6B}" destId="{2C5279EB-20D8-4757-8049-F6732C25032F}" srcOrd="5" destOrd="0" parTransId="{7CFF8591-2470-450E-8071-FF4DBBE7076B}" sibTransId="{622B1949-1A0A-4DAC-A611-00DBF0F1992B}"/>
    <dgm:cxn modelId="{0B13E186-4B90-48CE-96BF-2ECB08E24ED2}" srcId="{93D7AE2B-2BEF-4C83-B463-CC671A834C6B}" destId="{112AC1DD-2AD6-4D59-8FA7-C42A357575FC}" srcOrd="4" destOrd="0" parTransId="{78564A8C-274A-4D45-AE37-A033DC09BE7A}" sibTransId="{7FE3B83F-971A-4DFE-ABC3-5B363386CA6C}"/>
    <dgm:cxn modelId="{BB8E7BAC-73D6-4AA7-905A-458A3475C66E}" type="presOf" srcId="{12307E12-805E-41EB-94C7-E5575AA02190}" destId="{478CC100-9D3C-4914-97C9-9DF1E84D98DE}" srcOrd="0" destOrd="0" presId="urn:microsoft.com/office/officeart/2005/8/layout/radial3"/>
    <dgm:cxn modelId="{501E9DBA-C0DD-433F-912B-C8830D2FAAE6}" srcId="{93D7AE2B-2BEF-4C83-B463-CC671A834C6B}" destId="{FCC45474-669E-4FD8-B4F3-3971A8D1AB3F}" srcOrd="2" destOrd="0" parTransId="{2A06EBDF-F602-49A3-AE40-C83F6DDA52F2}" sibTransId="{8AAF5059-668A-4AA6-857D-39D103FC9126}"/>
    <dgm:cxn modelId="{64B86DBB-3C0D-43B6-AE16-B02409311571}" type="presOf" srcId="{112AC1DD-2AD6-4D59-8FA7-C42A357575FC}" destId="{E91D6BA9-CFDE-4107-BFC0-C232FBBD2FDE}" srcOrd="0" destOrd="0" presId="urn:microsoft.com/office/officeart/2005/8/layout/radial3"/>
    <dgm:cxn modelId="{9B5159C9-4270-4166-BEBB-6CF696FA410D}" type="presOf" srcId="{C8E49A32-D53F-4820-9548-074B3C113C1C}" destId="{7494EE5C-DC5B-43C9-A5B2-195B3A367229}" srcOrd="0" destOrd="0" presId="urn:microsoft.com/office/officeart/2005/8/layout/radial3"/>
    <dgm:cxn modelId="{F6FBB7CF-8A00-4ED3-B7DC-75E96C290A5E}" srcId="{93D7AE2B-2BEF-4C83-B463-CC671A834C6B}" destId="{692D9E43-DF03-4F3F-86A9-73361C30F0CC}" srcOrd="1" destOrd="0" parTransId="{A1CCC8A3-EAE1-4AC8-A3F4-F4B116B19E92}" sibTransId="{7DDB6115-2366-4894-A4D6-AED210463333}"/>
    <dgm:cxn modelId="{7201A8D3-65A4-4B33-AC50-C1649959B1F8}" type="presOf" srcId="{C4357A37-4AD9-441C-ABF9-7EE022907AD0}" destId="{E8247AF1-F94D-44C0-BBBF-8C0D8D42FAD2}" srcOrd="0" destOrd="0" presId="urn:microsoft.com/office/officeart/2005/8/layout/radial3"/>
    <dgm:cxn modelId="{68616ED4-1035-49A4-BF0D-B57BCC0E498C}" srcId="{93D7AE2B-2BEF-4C83-B463-CC671A834C6B}" destId="{186FE3A1-CE17-4BBD-AC71-E836B3560E2D}" srcOrd="3" destOrd="0" parTransId="{5A5B6420-1236-47E0-8A02-D8E12E11F0A0}" sibTransId="{2285B203-25F0-46B8-8EBD-D403D0457D85}"/>
    <dgm:cxn modelId="{2CCB37EB-104D-4206-BFCA-C1582DB3C0A6}" type="presOf" srcId="{2C5279EB-20D8-4757-8049-F6732C25032F}" destId="{4E3E6D3F-6D12-4793-9519-47421BCB7240}" srcOrd="0" destOrd="0" presId="urn:microsoft.com/office/officeart/2005/8/layout/radial3"/>
    <dgm:cxn modelId="{860DF1EF-5755-4E6C-9CC6-78304C86EEAE}" srcId="{93D7AE2B-2BEF-4C83-B463-CC671A834C6B}" destId="{0D437790-4B6F-4999-AD07-DCD2250B3474}" srcOrd="7" destOrd="0" parTransId="{625A147B-7A0F-48BC-AD25-F8DCE0F332B7}" sibTransId="{59E576D7-D1E1-4F35-9176-13AB2D549AA4}"/>
    <dgm:cxn modelId="{1A1FBFFF-A887-4332-B146-88B50C6AE73F}" srcId="{93D7AE2B-2BEF-4C83-B463-CC671A834C6B}" destId="{C4357A37-4AD9-441C-ABF9-7EE022907AD0}" srcOrd="6" destOrd="0" parTransId="{E11A12C4-1016-4A84-B930-A5316B96D140}" sibTransId="{D92C9ECC-6EBE-41D7-9F92-AAB0697A4652}"/>
    <dgm:cxn modelId="{E52982F9-F210-48AF-B8F8-B07FA0BD69EF}" type="presParOf" srcId="{7494EE5C-DC5B-43C9-A5B2-195B3A367229}" destId="{7F934663-F4E7-4FC8-85E4-3145CB6560FE}" srcOrd="0" destOrd="0" presId="urn:microsoft.com/office/officeart/2005/8/layout/radial3"/>
    <dgm:cxn modelId="{68D6525F-D3A0-4584-A218-8271BBE57131}" type="presParOf" srcId="{7F934663-F4E7-4FC8-85E4-3145CB6560FE}" destId="{06B67BA4-6EC1-40CE-862A-BF72C9D59A81}" srcOrd="0" destOrd="0" presId="urn:microsoft.com/office/officeart/2005/8/layout/radial3"/>
    <dgm:cxn modelId="{AB71A43F-F0B4-4CBF-BBBF-D9AA491F33EB}" type="presParOf" srcId="{7F934663-F4E7-4FC8-85E4-3145CB6560FE}" destId="{478CC100-9D3C-4914-97C9-9DF1E84D98DE}" srcOrd="1" destOrd="0" presId="urn:microsoft.com/office/officeart/2005/8/layout/radial3"/>
    <dgm:cxn modelId="{908FB930-1CAE-480D-9604-CBA8F8AFD399}" type="presParOf" srcId="{7F934663-F4E7-4FC8-85E4-3145CB6560FE}" destId="{DAD7FF51-83A1-4C70-A823-0CA8ECC14B1B}" srcOrd="2" destOrd="0" presId="urn:microsoft.com/office/officeart/2005/8/layout/radial3"/>
    <dgm:cxn modelId="{A93CCD16-857B-4228-A5B3-268490D46F56}" type="presParOf" srcId="{7F934663-F4E7-4FC8-85E4-3145CB6560FE}" destId="{3660CDF2-15C4-44E1-B569-8DC05B434B1A}" srcOrd="3" destOrd="0" presId="urn:microsoft.com/office/officeart/2005/8/layout/radial3"/>
    <dgm:cxn modelId="{D99219EF-3D38-48CC-8717-1EDB1DFA1C6E}" type="presParOf" srcId="{7F934663-F4E7-4FC8-85E4-3145CB6560FE}" destId="{1E852F45-83A8-47EA-A8CD-6E5AD7B53897}" srcOrd="4" destOrd="0" presId="urn:microsoft.com/office/officeart/2005/8/layout/radial3"/>
    <dgm:cxn modelId="{97FFDAFF-A754-478D-99E5-98C855D1C27B}" type="presParOf" srcId="{7F934663-F4E7-4FC8-85E4-3145CB6560FE}" destId="{E91D6BA9-CFDE-4107-BFC0-C232FBBD2FDE}" srcOrd="5" destOrd="0" presId="urn:microsoft.com/office/officeart/2005/8/layout/radial3"/>
    <dgm:cxn modelId="{0D5D0B64-1B96-4181-9A26-7AD7C7D3915D}" type="presParOf" srcId="{7F934663-F4E7-4FC8-85E4-3145CB6560FE}" destId="{4E3E6D3F-6D12-4793-9519-47421BCB7240}" srcOrd="6" destOrd="0" presId="urn:microsoft.com/office/officeart/2005/8/layout/radial3"/>
    <dgm:cxn modelId="{288D8FDF-E98D-44FB-AD89-F3BD30797066}" type="presParOf" srcId="{7F934663-F4E7-4FC8-85E4-3145CB6560FE}" destId="{E8247AF1-F94D-44C0-BBBF-8C0D8D42FAD2}" srcOrd="7" destOrd="0" presId="urn:microsoft.com/office/officeart/2005/8/layout/radial3"/>
    <dgm:cxn modelId="{32AE9753-4266-4268-BB94-9AAE5205776C}" type="presParOf" srcId="{7F934663-F4E7-4FC8-85E4-3145CB6560FE}" destId="{792E2C7C-8047-4CBD-A153-B4C2941E97A8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7BA4-6EC1-40CE-862A-BF72C9D59A81}">
      <dsp:nvSpPr>
        <dsp:cNvPr id="0" name=""/>
        <dsp:cNvSpPr/>
      </dsp:nvSpPr>
      <dsp:spPr>
        <a:xfrm>
          <a:off x="3390192" y="1039899"/>
          <a:ext cx="2590626" cy="2590626"/>
        </a:xfrm>
        <a:prstGeom prst="ellipse">
          <a:avLst/>
        </a:prstGeom>
        <a:solidFill>
          <a:srgbClr val="FFC00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patient</a:t>
          </a:r>
        </a:p>
      </dsp:txBody>
      <dsp:txXfrm>
        <a:off x="3769580" y="1419287"/>
        <a:ext cx="1831850" cy="1831850"/>
      </dsp:txXfrm>
    </dsp:sp>
    <dsp:sp modelId="{478CC100-9D3C-4914-97C9-9DF1E84D98DE}">
      <dsp:nvSpPr>
        <dsp:cNvPr id="0" name=""/>
        <dsp:cNvSpPr/>
      </dsp:nvSpPr>
      <dsp:spPr>
        <a:xfrm>
          <a:off x="4037849" y="462"/>
          <a:ext cx="1295313" cy="1295313"/>
        </a:xfrm>
        <a:prstGeom prst="ellipse">
          <a:avLst/>
        </a:prstGeom>
        <a:solidFill>
          <a:srgbClr val="9900CC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Médecin coordinateur : anesthésiste</a:t>
          </a:r>
        </a:p>
      </dsp:txBody>
      <dsp:txXfrm>
        <a:off x="4227543" y="190156"/>
        <a:ext cx="915925" cy="915925"/>
      </dsp:txXfrm>
    </dsp:sp>
    <dsp:sp modelId="{DAD7FF51-83A1-4C70-A823-0CA8ECC14B1B}">
      <dsp:nvSpPr>
        <dsp:cNvPr id="0" name=""/>
        <dsp:cNvSpPr/>
      </dsp:nvSpPr>
      <dsp:spPr>
        <a:xfrm>
          <a:off x="5298022" y="451322"/>
          <a:ext cx="1295313" cy="1295313"/>
        </a:xfrm>
        <a:prstGeom prst="ellipse">
          <a:avLst/>
        </a:prstGeom>
        <a:solidFill>
          <a:srgbClr val="9900CC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Chirurgiens </a:t>
          </a:r>
        </a:p>
      </dsp:txBody>
      <dsp:txXfrm>
        <a:off x="5487716" y="641016"/>
        <a:ext cx="915925" cy="915925"/>
      </dsp:txXfrm>
    </dsp:sp>
    <dsp:sp modelId="{3660CDF2-15C4-44E1-B569-8DC05B434B1A}">
      <dsp:nvSpPr>
        <dsp:cNvPr id="0" name=""/>
        <dsp:cNvSpPr/>
      </dsp:nvSpPr>
      <dsp:spPr>
        <a:xfrm>
          <a:off x="5724942" y="1687555"/>
          <a:ext cx="1295313" cy="1295313"/>
        </a:xfrm>
        <a:prstGeom prst="ellipse">
          <a:avLst/>
        </a:prstGeom>
        <a:solidFill>
          <a:srgbClr val="9900CC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Gériatres </a:t>
          </a:r>
        </a:p>
      </dsp:txBody>
      <dsp:txXfrm>
        <a:off x="5914636" y="1877249"/>
        <a:ext cx="915925" cy="915925"/>
      </dsp:txXfrm>
    </dsp:sp>
    <dsp:sp modelId="{1E852F45-83A8-47EA-A8CD-6E5AD7B53897}">
      <dsp:nvSpPr>
        <dsp:cNvPr id="0" name=""/>
        <dsp:cNvSpPr/>
      </dsp:nvSpPr>
      <dsp:spPr>
        <a:xfrm>
          <a:off x="5230804" y="2880511"/>
          <a:ext cx="1295313" cy="1295313"/>
        </a:xfrm>
        <a:prstGeom prst="ellipse">
          <a:avLst/>
        </a:prstGeom>
        <a:solidFill>
          <a:schemeClr val="accent2">
            <a:alpha val="49804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Coordinatrice paramédicale : cadre supérieure de santé</a:t>
          </a:r>
        </a:p>
      </dsp:txBody>
      <dsp:txXfrm>
        <a:off x="5420498" y="3070205"/>
        <a:ext cx="915925" cy="915925"/>
      </dsp:txXfrm>
    </dsp:sp>
    <dsp:sp modelId="{E91D6BA9-CFDE-4107-BFC0-C232FBBD2FDE}">
      <dsp:nvSpPr>
        <dsp:cNvPr id="0" name=""/>
        <dsp:cNvSpPr/>
      </dsp:nvSpPr>
      <dsp:spPr>
        <a:xfrm>
          <a:off x="4037849" y="3374649"/>
          <a:ext cx="1295313" cy="1295313"/>
        </a:xfrm>
        <a:prstGeom prst="ellipse">
          <a:avLst/>
        </a:prstGeom>
        <a:solidFill>
          <a:schemeClr val="accent2">
            <a:alpha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Cadre de santé</a:t>
          </a:r>
        </a:p>
      </dsp:txBody>
      <dsp:txXfrm>
        <a:off x="4227543" y="3564343"/>
        <a:ext cx="915925" cy="915925"/>
      </dsp:txXfrm>
    </dsp:sp>
    <dsp:sp modelId="{4E3E6D3F-6D12-4793-9519-47421BCB7240}">
      <dsp:nvSpPr>
        <dsp:cNvPr id="0" name=""/>
        <dsp:cNvSpPr/>
      </dsp:nvSpPr>
      <dsp:spPr>
        <a:xfrm>
          <a:off x="2844894" y="2880511"/>
          <a:ext cx="1295313" cy="1295313"/>
        </a:xfrm>
        <a:prstGeom prst="ellipse">
          <a:avLst/>
        </a:prstGeom>
        <a:solidFill>
          <a:srgbClr val="0070C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IDE RAAC</a:t>
          </a:r>
        </a:p>
      </dsp:txBody>
      <dsp:txXfrm>
        <a:off x="3034588" y="3070205"/>
        <a:ext cx="915925" cy="915925"/>
      </dsp:txXfrm>
    </dsp:sp>
    <dsp:sp modelId="{E8247AF1-F94D-44C0-BBBF-8C0D8D42FAD2}">
      <dsp:nvSpPr>
        <dsp:cNvPr id="0" name=""/>
        <dsp:cNvSpPr/>
      </dsp:nvSpPr>
      <dsp:spPr>
        <a:xfrm>
          <a:off x="2350755" y="1687555"/>
          <a:ext cx="1295313" cy="1295313"/>
        </a:xfrm>
        <a:prstGeom prst="ellipse">
          <a:avLst/>
        </a:prstGeom>
        <a:solidFill>
          <a:srgbClr val="0070C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IDE et AS des services de soins</a:t>
          </a:r>
        </a:p>
      </dsp:txBody>
      <dsp:txXfrm>
        <a:off x="2540449" y="1877249"/>
        <a:ext cx="915925" cy="915925"/>
      </dsp:txXfrm>
    </dsp:sp>
    <dsp:sp modelId="{792E2C7C-8047-4CBD-A153-B4C2941E97A8}">
      <dsp:nvSpPr>
        <dsp:cNvPr id="0" name=""/>
        <dsp:cNvSpPr/>
      </dsp:nvSpPr>
      <dsp:spPr>
        <a:xfrm>
          <a:off x="2844894" y="494600"/>
          <a:ext cx="1295313" cy="1295313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kern="1200" dirty="0"/>
            <a:t>Diététicienne </a:t>
          </a:r>
        </a:p>
      </dsp:txBody>
      <dsp:txXfrm>
        <a:off x="3034588" y="684294"/>
        <a:ext cx="915925" cy="91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23/10/2020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3E2D81-D50C-464A-A30A-6847FC711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815DD84-B758-44BD-BDB8-DA06C3D91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0BE56D1-620E-44B1-AC6D-D7A6CC063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FA2F8DB-54D0-4EAC-A79E-786BF9774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4919EA-C0B0-4B63-AA9C-3A73F3661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929" b="-1"/>
          <a:stretch/>
        </p:blipFill>
        <p:spPr>
          <a:xfrm>
            <a:off x="3256554" y="138542"/>
            <a:ext cx="5401792" cy="30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64FD23A-2241-449D-B802-EA6555937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CE8F78-FE0E-4664-AE4A-63909219F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A2707DB-DB7D-4262-B609-00CEB0D5B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1AA7EC0-B863-4383-9B20-D55973F1D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194BA9-3192-4405-B5C8-9C2DBA19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074088-9CE4-4E44-A770-43625CA4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16539E9-9994-4713-A192-AAC180D8F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C2B3FD8A-0C27-4309-84EA-88C81D8FE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61C2422-2C72-4A15-BDCB-6A439B61F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F7FC90-09DF-4195-A6F7-BF17C5331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80C4155-B303-4F75-858A-8CA614BC8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8F42C12-B747-45ED-8798-6BF1508BC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895AC39E-6E74-4927-8F33-983EEFD73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A8B95F6-56B4-450F-B93D-D5FD0068D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A8631D3-D3E3-45FF-9D7C-1A669BBD9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9282147-E1E0-49CD-BF47-77D9D433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ED4D375-AEE6-4F16-8AF2-DF128CDBE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E03FBB-E4C0-4575-B1E2-0203C99AD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DB80F06-F467-4CC0-B5DD-B2568FF7A3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3AD31283-2A1B-40B5-928B-260DC1AC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4B1EE9-0020-4C4E-B786-0BC4F7F8F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FB5B656-611C-4F4A-B325-55BE5D9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5E8D5246-B836-4751-9525-009DAB7AB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85878C4-9A6B-46D2-A3F7-F29B4D76D4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1331E34-84D4-40CC-AC52-3B15E0D92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D85BEC-E33F-45EB-A68A-2BE75A2A1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69B0C89-4AF2-45BB-BB0E-A216AE79F8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07AE751-D098-415F-9D60-2D48D36799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B97272E1-E607-4F06-805E-F7936F2939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79FE2DDB-4222-4A15-BA6B-81D1DD64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9E4FBB4-0BEE-4D09-A0D3-678B81782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7F8670D-EF3F-4932-9148-072FFC1C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774907A-F9CE-4B3C-8CDD-6B0BFC796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AA6E601-8006-4C2A-8898-4DD17C2FF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A421867-6BE7-4786-A8FB-EC10970D90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37188" y="6290569"/>
            <a:ext cx="772142" cy="534379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D0CE96-8CB6-4A72-B23C-443CF9B17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49030" y="6410328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Webinaire – 05/11/2020 – 18h00 – 20h00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90D5483-A804-454D-8366-2A24EDF3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5253" y="6410328"/>
            <a:ext cx="4892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r-FR" sz="1400" i="1" smtClean="0">
                <a:effectLst/>
              </a:defRPr>
            </a:lvl1pPr>
          </a:lstStyle>
          <a:p>
            <a:r>
              <a:rPr lang="fr-FR" b="1" dirty="0"/>
              <a:t>Récupération améliorée après chirurgie (RAC)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75E97BB-523B-475C-B2DF-9C1258CF8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9531" y="641032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65" r:id="rId3"/>
    <p:sldLayoutId id="2147483651" r:id="rId4"/>
    <p:sldLayoutId id="2147483666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2" r:id="rId11"/>
    <p:sldLayoutId id="2147483663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B96CD-EC14-4422-A8FD-E25320C6A7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Pré-habilitation nutritionnelle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FA4ED46-1D95-40C7-B6F0-5E50630034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Anne-Laure </a:t>
            </a:r>
            <a:r>
              <a:rPr lang="fr-FR" dirty="0" err="1"/>
              <a:t>Sénécat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43AC4-C0FF-4807-9DD2-448412FA1C2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6857A5-1CF0-4D92-9E81-2313ED250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DD7ED8-8A6B-4113-B4B8-4A8CF9710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74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Pré-opératoire</a:t>
            </a:r>
            <a:r>
              <a:rPr lang="fr-FR" dirty="0"/>
              <a:t> immédiat h - 2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400175"/>
            <a:ext cx="8596668" cy="464118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2 </a:t>
            </a:r>
            <a:r>
              <a:rPr lang="fr-FR" u="sng" dirty="0"/>
              <a:t>options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Liquides clairs</a:t>
            </a:r>
          </a:p>
          <a:p>
            <a:pPr lvl="1"/>
            <a:r>
              <a:rPr lang="fr-FR" dirty="0"/>
              <a:t>Solution glucidique (sauf si diabète)</a:t>
            </a:r>
          </a:p>
          <a:p>
            <a:r>
              <a:rPr lang="fr-FR" u="sng" dirty="0"/>
              <a:t>Objectifs</a:t>
            </a:r>
            <a:r>
              <a:rPr lang="fr-FR" dirty="0"/>
              <a:t> : limiter le jeûne (épuisement des réserves glucidiques, inconfort et déshydratation)</a:t>
            </a:r>
          </a:p>
          <a:p>
            <a:r>
              <a:rPr lang="fr-FR" u="sng" dirty="0"/>
              <a:t>Particularités</a:t>
            </a:r>
            <a:r>
              <a:rPr lang="fr-FR" dirty="0"/>
              <a:t> du pré-Op® Nutricia :</a:t>
            </a:r>
          </a:p>
          <a:p>
            <a:pPr lvl="1"/>
            <a:r>
              <a:rPr lang="fr-FR" dirty="0"/>
              <a:t>Vidange gastrique complète 90 min après ingestion</a:t>
            </a:r>
          </a:p>
          <a:p>
            <a:pPr lvl="1"/>
            <a:r>
              <a:rPr lang="fr-FR" dirty="0"/>
              <a:t>Prêt à l’emploi, bouteille de 200 ml, arôme citron</a:t>
            </a:r>
          </a:p>
          <a:p>
            <a:pPr lvl="1"/>
            <a:r>
              <a:rPr lang="fr-FR" dirty="0"/>
              <a:t>Iso-</a:t>
            </a:r>
            <a:r>
              <a:rPr lang="fr-FR" dirty="0" err="1"/>
              <a:t>osmolaire</a:t>
            </a:r>
            <a:r>
              <a:rPr lang="fr-FR" dirty="0"/>
              <a:t>, riche en électrolytes, sans protéines, sans lipides, sans lactose, sans gluten, sans fibres</a:t>
            </a:r>
          </a:p>
          <a:p>
            <a:pPr lvl="1"/>
            <a:r>
              <a:rPr lang="fr-FR" dirty="0"/>
              <a:t>Composition : 100 kcal, 12,6 g / 100 ml</a:t>
            </a:r>
          </a:p>
          <a:p>
            <a:pPr lvl="1"/>
            <a:r>
              <a:rPr lang="fr-FR" dirty="0"/>
              <a:t>Index glycémique faible (fructose et dextrine-maltose)</a:t>
            </a:r>
          </a:p>
          <a:p>
            <a:pPr lvl="1"/>
            <a:r>
              <a:rPr lang="fr-FR" dirty="0"/>
              <a:t>Posologie : 4 x 200 ml la veille + 2 x 200 ml 2 h avant l’intervention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47" y="1432968"/>
            <a:ext cx="848678" cy="69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fficher l’image sour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460" y="1432967"/>
            <a:ext cx="473963" cy="69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49268" r="42015" b="38913"/>
          <a:stretch/>
        </p:blipFill>
        <p:spPr bwMode="auto">
          <a:xfrm>
            <a:off x="4910136" y="1780478"/>
            <a:ext cx="395663" cy="69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17879" r="29276" b="35622"/>
          <a:stretch>
            <a:fillRect/>
          </a:stretch>
        </p:blipFill>
        <p:spPr bwMode="auto">
          <a:xfrm>
            <a:off x="8037934" y="3201938"/>
            <a:ext cx="284321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Circuit long si comorbidités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Évaluation nutritionnelle par l’IDE coordinatrice RAAC :</a:t>
            </a:r>
          </a:p>
          <a:p>
            <a:pPr lvl="1"/>
            <a:r>
              <a:rPr lang="fr-FR" dirty="0"/>
              <a:t>Poids actuel</a:t>
            </a:r>
          </a:p>
          <a:p>
            <a:pPr lvl="1"/>
            <a:r>
              <a:rPr lang="fr-FR" dirty="0"/>
              <a:t>Poids habituel </a:t>
            </a:r>
            <a:r>
              <a:rPr lang="fr-FR" dirty="0">
                <a:sym typeface="Wingdings" panose="05000000000000000000" pitchFamily="2" charset="2"/>
              </a:rPr>
              <a:t> estimation de la perte de poids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Calcul de l’IMC  </a:t>
            </a:r>
            <a:r>
              <a:rPr lang="fr-FR" sz="2400" dirty="0">
                <a:sym typeface="Wingdings"/>
              </a:rPr>
              <a:t></a:t>
            </a:r>
            <a:r>
              <a:rPr lang="fr-FR" dirty="0">
                <a:sym typeface="Wingdings" panose="05000000000000000000" pitchFamily="2" charset="2"/>
              </a:rPr>
              <a:t>&gt; 21 kg / m²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Dans certains cas : albuminémie</a:t>
            </a:r>
          </a:p>
          <a:p>
            <a:r>
              <a:rPr lang="fr-FR" dirty="0">
                <a:sym typeface="Wingdings" panose="05000000000000000000" pitchFamily="2" charset="2"/>
              </a:rPr>
              <a:t>Évaluation cognitive en HDJ Gériatrie (m – 2) :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Critères : patients fragiles âgés &gt; 75 ans, dénutrition ou facteurs de risque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Consultation de gériatrie et autres intervenants</a:t>
            </a:r>
          </a:p>
          <a:p>
            <a:pPr lvl="1"/>
            <a:r>
              <a:rPr lang="fr-FR" dirty="0">
                <a:sym typeface="Wingdings" panose="05000000000000000000" pitchFamily="2" charset="2"/>
              </a:rPr>
              <a:t>Consultation diététique : objectifs diététiques fixés (limiter la perte de poids), selon </a:t>
            </a:r>
            <a:r>
              <a:rPr lang="fr-FR" dirty="0" err="1">
                <a:sym typeface="Wingdings" panose="05000000000000000000" pitchFamily="2" charset="2"/>
              </a:rPr>
              <a:t>ingesta</a:t>
            </a:r>
            <a:r>
              <a:rPr lang="fr-FR" dirty="0">
                <a:sym typeface="Wingdings" panose="05000000000000000000" pitchFamily="2" charset="2"/>
              </a:rPr>
              <a:t> : conseils diététiques d’enrichissement, ordonnance CNO, mise en place d’une nutrition entérale à domicile suivi par un prestataire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9907" r="72726" b="3890"/>
          <a:stretch/>
        </p:blipFill>
        <p:spPr bwMode="auto">
          <a:xfrm>
            <a:off x="6372225" y="209550"/>
            <a:ext cx="5048250" cy="615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lipse 7"/>
          <p:cNvSpPr/>
          <p:nvPr/>
        </p:nvSpPr>
        <p:spPr>
          <a:xfrm>
            <a:off x="6372225" y="2095500"/>
            <a:ext cx="340995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6" t="83552" r="89916" b="15437"/>
          <a:stretch/>
        </p:blipFill>
        <p:spPr bwMode="auto">
          <a:xfrm>
            <a:off x="9124950" y="2592541"/>
            <a:ext cx="2286000" cy="2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2" t="83552" r="85834" b="15437"/>
          <a:stretch/>
        </p:blipFill>
        <p:spPr bwMode="auto">
          <a:xfrm>
            <a:off x="9353550" y="2862778"/>
            <a:ext cx="1266825" cy="2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 t="83423" r="81230" b="15437"/>
          <a:stretch/>
        </p:blipFill>
        <p:spPr bwMode="auto">
          <a:xfrm>
            <a:off x="9353550" y="3133015"/>
            <a:ext cx="1523999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90650" r="65782" b="4257"/>
          <a:stretch/>
        </p:blipFill>
        <p:spPr bwMode="auto">
          <a:xfrm>
            <a:off x="9296399" y="3437815"/>
            <a:ext cx="16383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2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de réalimentation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J 0 :</a:t>
            </a:r>
          </a:p>
          <a:p>
            <a:r>
              <a:rPr lang="fr-FR" dirty="0"/>
              <a:t>Jeûne strict h – 6 à h – 2 :</a:t>
            </a:r>
          </a:p>
          <a:p>
            <a:pPr lvl="1"/>
            <a:r>
              <a:rPr lang="fr-FR" dirty="0"/>
              <a:t>2 heures pour les liquides clairs ou solution glucidique </a:t>
            </a:r>
          </a:p>
          <a:p>
            <a:pPr lvl="1"/>
            <a:r>
              <a:rPr lang="fr-FR" dirty="0"/>
              <a:t>6 heures pour un repas léger</a:t>
            </a:r>
          </a:p>
          <a:p>
            <a:r>
              <a:rPr lang="fr-FR" dirty="0"/>
              <a:t>Post-opératoire : </a:t>
            </a:r>
          </a:p>
          <a:p>
            <a:pPr lvl="1"/>
            <a:r>
              <a:rPr lang="fr-FR" dirty="0"/>
              <a:t>1 L d’eau à h + 6</a:t>
            </a:r>
          </a:p>
          <a:p>
            <a:pPr lvl="1"/>
            <a:r>
              <a:rPr lang="fr-FR" dirty="0"/>
              <a:t>Dîner : 2 CNO parfum neutre ou PYC enrichi</a:t>
            </a:r>
          </a:p>
          <a:p>
            <a:pPr lvl="1"/>
            <a:r>
              <a:rPr lang="fr-FR" dirty="0"/>
              <a:t>Chewing-gum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J 1 :</a:t>
            </a:r>
          </a:p>
          <a:p>
            <a:r>
              <a:rPr lang="fr-FR" dirty="0"/>
              <a:t>Alimentation solide selon tolérance :</a:t>
            </a:r>
          </a:p>
          <a:p>
            <a:pPr lvl="1"/>
            <a:r>
              <a:rPr lang="fr-FR" dirty="0"/>
              <a:t>Potage enrichi + repas léger</a:t>
            </a:r>
          </a:p>
          <a:p>
            <a:r>
              <a:rPr lang="fr-FR" dirty="0"/>
              <a:t>Assistance nutritionnelle selon stratification du Grade Nutritionnel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89682"/>
              </p:ext>
            </p:extLst>
          </p:nvPr>
        </p:nvGraphicFramePr>
        <p:xfrm>
          <a:off x="5013484" y="3991579"/>
          <a:ext cx="5606892" cy="22959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6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Stratification du risque nutritionnel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GRADE NUTRITIONNEL 1 (GN 1)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Patient non dénutri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ET pas de facteur de risque de dénutrition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ET chirurgie sans risque élevé de morbidité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GRADE NUTRITIONNEL 2 (GN 2)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 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Patient non dénutri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ET présence d’au moins un facteur de risque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de dénutrition OU chirurgie à risque élevé de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morbidité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GRADE NUTRITIONNEL 3 (GN 3)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Patient dénutri</a:t>
                      </a:r>
                      <a:endParaRPr lang="fr-FR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</a:rPr>
                        <a:t>- ET chirurgie sans risque élevé de morbidité</a:t>
                      </a:r>
                      <a:endParaRPr lang="fr-F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GRADE NUTRITIONNEL 4 (GN 4)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 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 Patient dénutri</a:t>
                      </a:r>
                      <a:endParaRPr lang="fr-FR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- ET chirurgie à risque élevé de morbidité</a:t>
                      </a:r>
                      <a:endParaRPr lang="fr-F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8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465138"/>
            <a:ext cx="230346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2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de réalimentation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J 2 :</a:t>
            </a:r>
          </a:p>
          <a:p>
            <a:r>
              <a:rPr lang="fr-FR" dirty="0"/>
              <a:t>Alimentation orale normale selon tolérance</a:t>
            </a:r>
          </a:p>
          <a:p>
            <a:r>
              <a:rPr lang="fr-FR" dirty="0"/>
              <a:t>Certains aliments ralentissant la vidange gastrique et/ou le transit sont à éviter </a:t>
            </a:r>
          </a:p>
          <a:p>
            <a:r>
              <a:rPr lang="fr-FR" dirty="0"/>
              <a:t>Pas de régime en particulier</a:t>
            </a:r>
          </a:p>
          <a:p>
            <a:r>
              <a:rPr lang="fr-FR" dirty="0"/>
              <a:t>Privilégier les préférences alimentaires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 3 – J 4 :</a:t>
            </a:r>
          </a:p>
          <a:p>
            <a:r>
              <a:rPr lang="fr-FR" dirty="0"/>
              <a:t>Alimentation solide</a:t>
            </a:r>
          </a:p>
          <a:p>
            <a:r>
              <a:rPr lang="fr-FR" dirty="0"/>
              <a:t>Transit rétabli (gaz)</a:t>
            </a:r>
          </a:p>
          <a:p>
            <a:r>
              <a:rPr lang="fr-FR" dirty="0"/>
              <a:t>Patient acceptant la sortie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4" r="86276" b="44351"/>
          <a:stretch/>
        </p:blipFill>
        <p:spPr bwMode="auto">
          <a:xfrm>
            <a:off x="8591551" y="285750"/>
            <a:ext cx="2251544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7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Synthèse : la nutrition </a:t>
            </a:r>
            <a:r>
              <a:rPr lang="fr-FR" dirty="0" err="1"/>
              <a:t>périopératoire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8904816" cy="3880772"/>
          </a:xfrm>
        </p:spPr>
        <p:txBody>
          <a:bodyPr/>
          <a:lstStyle/>
          <a:p>
            <a:r>
              <a:rPr lang="fr-FR" dirty="0">
                <a:solidFill>
                  <a:srgbClr val="FFC000"/>
                </a:solidFill>
              </a:rPr>
              <a:t>Alimentation et nutrition </a:t>
            </a:r>
            <a:r>
              <a:rPr lang="fr-FR" dirty="0"/>
              <a:t>= partie </a:t>
            </a:r>
            <a:r>
              <a:rPr lang="fr-FR" dirty="0" err="1"/>
              <a:t>inétégrante</a:t>
            </a:r>
            <a:r>
              <a:rPr lang="fr-FR" dirty="0"/>
              <a:t> des soins </a:t>
            </a:r>
            <a:r>
              <a:rPr lang="fr-FR" dirty="0" err="1"/>
              <a:t>périopératoires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 réduction des complications et convalescence</a:t>
            </a:r>
          </a:p>
          <a:p>
            <a:r>
              <a:rPr lang="fr-FR" dirty="0">
                <a:sym typeface="Wingdings" panose="05000000000000000000" pitchFamily="2" charset="2"/>
              </a:rPr>
              <a:t>Réduction du </a:t>
            </a:r>
            <a:r>
              <a:rPr lang="fr-FR" dirty="0">
                <a:solidFill>
                  <a:srgbClr val="FFC000"/>
                </a:solidFill>
                <a:sym typeface="Wingdings" panose="05000000000000000000" pitchFamily="2" charset="2"/>
              </a:rPr>
              <a:t>jeûne</a:t>
            </a:r>
            <a:r>
              <a:rPr lang="fr-FR" dirty="0">
                <a:sym typeface="Wingdings" panose="05000000000000000000" pitchFamily="2" charset="2"/>
              </a:rPr>
              <a:t> au maximum </a:t>
            </a:r>
          </a:p>
          <a:p>
            <a:r>
              <a:rPr lang="fr-FR" dirty="0">
                <a:solidFill>
                  <a:srgbClr val="FFC000"/>
                </a:solidFill>
                <a:sym typeface="Wingdings" panose="05000000000000000000" pitchFamily="2" charset="2"/>
              </a:rPr>
              <a:t>Reprise</a:t>
            </a:r>
            <a:r>
              <a:rPr lang="fr-FR" dirty="0">
                <a:sym typeface="Wingdings" panose="05000000000000000000" pitchFamily="2" charset="2"/>
              </a:rPr>
              <a:t> de l’alimentation en post-opératoire</a:t>
            </a:r>
            <a:endParaRPr lang="fr-FR" dirty="0"/>
          </a:p>
          <a:p>
            <a:r>
              <a:rPr lang="fr-FR" dirty="0" err="1">
                <a:solidFill>
                  <a:srgbClr val="FFC000"/>
                </a:solidFill>
              </a:rPr>
              <a:t>Immunonutrition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(cancers digestifs) en pré et post-opératoire selon l’état nutritionnel</a:t>
            </a:r>
          </a:p>
          <a:p>
            <a:r>
              <a:rPr lang="fr-FR" dirty="0">
                <a:solidFill>
                  <a:srgbClr val="FFC000"/>
                </a:solidFill>
              </a:rPr>
              <a:t>Assistance nutritionnelle </a:t>
            </a:r>
            <a:r>
              <a:rPr lang="fr-FR" dirty="0"/>
              <a:t>selon </a:t>
            </a:r>
            <a:r>
              <a:rPr lang="fr-FR" dirty="0" err="1"/>
              <a:t>ingesta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5" descr="Afficher l’image sou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350838"/>
            <a:ext cx="18526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348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5909" y="1831975"/>
            <a:ext cx="8596668" cy="3880773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>
                <a:solidFill>
                  <a:srgbClr val="FFC000"/>
                </a:solidFill>
              </a:rPr>
              <a:t>Formation</a:t>
            </a:r>
            <a:r>
              <a:rPr lang="fr-FR" dirty="0"/>
              <a:t> du personnel : dépistage de la dénutrition (diminution de la mortalité et morbidité)</a:t>
            </a:r>
          </a:p>
          <a:p>
            <a:r>
              <a:rPr lang="fr-FR" dirty="0">
                <a:solidFill>
                  <a:srgbClr val="FFC000"/>
                </a:solidFill>
              </a:rPr>
              <a:t>Adhésion</a:t>
            </a:r>
            <a:r>
              <a:rPr lang="fr-FR" dirty="0"/>
              <a:t> des patients</a:t>
            </a:r>
          </a:p>
          <a:p>
            <a:r>
              <a:rPr lang="fr-FR" dirty="0"/>
              <a:t>Travail en </a:t>
            </a:r>
            <a:r>
              <a:rPr lang="fr-FR" dirty="0">
                <a:solidFill>
                  <a:srgbClr val="FFC000"/>
                </a:solidFill>
              </a:rPr>
              <a:t>équipe</a:t>
            </a:r>
            <a:r>
              <a:rPr lang="fr-FR" dirty="0"/>
              <a:t> autour d’un </a:t>
            </a:r>
            <a:r>
              <a:rPr lang="fr-FR" dirty="0">
                <a:solidFill>
                  <a:srgbClr val="FFC000"/>
                </a:solidFill>
              </a:rPr>
              <a:t>coordinateur</a:t>
            </a:r>
          </a:p>
          <a:p>
            <a:r>
              <a:rPr lang="fr-FR" dirty="0"/>
              <a:t>Être </a:t>
            </a:r>
            <a:r>
              <a:rPr lang="fr-FR" dirty="0">
                <a:solidFill>
                  <a:srgbClr val="FFC000"/>
                </a:solidFill>
              </a:rPr>
              <a:t>convaincu</a:t>
            </a:r>
            <a:r>
              <a:rPr lang="fr-FR" dirty="0"/>
              <a:t> du service rendu au patient</a:t>
            </a:r>
          </a:p>
          <a:p>
            <a:r>
              <a:rPr lang="fr-FR" dirty="0"/>
              <a:t>Changement important des pratiques professionnelles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C000"/>
                </a:solidFill>
                <a:sym typeface="Wingdings" panose="05000000000000000000" pitchFamily="2" charset="2"/>
              </a:rPr>
              <a:t>protocole</a:t>
            </a:r>
          </a:p>
          <a:p>
            <a:r>
              <a:rPr lang="fr-FR" dirty="0"/>
              <a:t>S’armer de </a:t>
            </a:r>
            <a:r>
              <a:rPr lang="fr-FR" dirty="0">
                <a:solidFill>
                  <a:srgbClr val="FFC000"/>
                </a:solidFill>
              </a:rPr>
              <a:t>patience</a:t>
            </a:r>
          </a:p>
          <a:p>
            <a:r>
              <a:rPr lang="fr-FR" dirty="0">
                <a:solidFill>
                  <a:srgbClr val="FFC000"/>
                </a:solidFill>
              </a:rPr>
              <a:t>Projet</a:t>
            </a:r>
            <a:r>
              <a:rPr lang="fr-FR" dirty="0"/>
              <a:t> : étendre aux autres spécialités</a:t>
            </a:r>
          </a:p>
          <a:p>
            <a:r>
              <a:rPr lang="fr-FR" dirty="0"/>
              <a:t>Critères à </a:t>
            </a:r>
            <a:r>
              <a:rPr lang="fr-FR" dirty="0">
                <a:solidFill>
                  <a:srgbClr val="FFC000"/>
                </a:solidFill>
              </a:rPr>
              <a:t>évaluer</a:t>
            </a:r>
            <a:r>
              <a:rPr lang="fr-FR" dirty="0"/>
              <a:t> : taux de ré-hospitalisation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21943" r="73175" b="30557"/>
          <a:stretch/>
        </p:blipFill>
        <p:spPr bwMode="auto">
          <a:xfrm>
            <a:off x="8715374" y="2790825"/>
            <a:ext cx="2584393" cy="237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1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anne-laure.senecat@ch-simoneveil.fr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69" y="2291556"/>
            <a:ext cx="6286500" cy="3619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13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: 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Objectif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Principal : dépistage de l’état nutritionnel en </a:t>
            </a:r>
            <a:r>
              <a:rPr lang="fr-FR" dirty="0" err="1"/>
              <a:t>pré-opératoire</a:t>
            </a:r>
            <a:endParaRPr lang="fr-FR" dirty="0"/>
          </a:p>
          <a:p>
            <a:pPr lvl="1"/>
            <a:r>
              <a:rPr lang="fr-FR" dirty="0"/>
              <a:t>Secondaires :</a:t>
            </a:r>
          </a:p>
          <a:p>
            <a:pPr lvl="2"/>
            <a:r>
              <a:rPr lang="fr-FR" dirty="0"/>
              <a:t>Limiter les complications post-opératoires (retard de cicatrisation, ré-intervention)</a:t>
            </a:r>
          </a:p>
          <a:p>
            <a:pPr lvl="2"/>
            <a:r>
              <a:rPr lang="fr-FR" dirty="0"/>
              <a:t>Limiter la durée de séjour</a:t>
            </a:r>
          </a:p>
          <a:p>
            <a:r>
              <a:rPr lang="fr-FR" u="sng" dirty="0"/>
              <a:t>Recommandations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Société Francophone de Nutrition Clinique et Métabolisme (SFNCM)</a:t>
            </a:r>
          </a:p>
          <a:p>
            <a:pPr lvl="1"/>
            <a:r>
              <a:rPr lang="fr-FR" dirty="0"/>
              <a:t>Société Française d’Anesthésie et Réanimation (SFAR)</a:t>
            </a:r>
          </a:p>
          <a:p>
            <a:pPr lvl="1"/>
            <a:r>
              <a:rPr lang="fr-FR" dirty="0" err="1"/>
              <a:t>European</a:t>
            </a:r>
            <a:r>
              <a:rPr lang="fr-FR" dirty="0"/>
              <a:t> Society of </a:t>
            </a:r>
            <a:r>
              <a:rPr lang="fr-FR" dirty="0" err="1"/>
              <a:t>Parenteral</a:t>
            </a:r>
            <a:r>
              <a:rPr lang="fr-FR" dirty="0"/>
              <a:t> and </a:t>
            </a:r>
            <a:r>
              <a:rPr lang="fr-FR" dirty="0" err="1"/>
              <a:t>Enteral</a:t>
            </a:r>
            <a:r>
              <a:rPr lang="fr-FR" dirty="0"/>
              <a:t> Nutrition (ESPEN)</a:t>
            </a:r>
          </a:p>
          <a:p>
            <a:pPr lvl="1"/>
            <a:r>
              <a:rPr lang="fr-FR" dirty="0" err="1"/>
              <a:t>Enhanced</a:t>
            </a:r>
            <a:r>
              <a:rPr lang="fr-FR" dirty="0"/>
              <a:t> </a:t>
            </a:r>
            <a:r>
              <a:rPr lang="fr-FR" dirty="0" err="1"/>
              <a:t>Recovery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</a:t>
            </a:r>
            <a:r>
              <a:rPr lang="fr-FR" dirty="0" err="1"/>
              <a:t>Surgery</a:t>
            </a:r>
            <a:r>
              <a:rPr lang="fr-FR" dirty="0"/>
              <a:t> (ERAS)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14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Services concernés au GHEM</a:t>
            </a:r>
          </a:p>
          <a:p>
            <a:r>
              <a:rPr lang="fr-FR" dirty="0"/>
              <a:t>Bilan depuis 2017 </a:t>
            </a:r>
          </a:p>
          <a:p>
            <a:r>
              <a:rPr lang="fr-FR" dirty="0"/>
              <a:t>Projet de pré-habilitation</a:t>
            </a:r>
          </a:p>
          <a:p>
            <a:r>
              <a:rPr lang="fr-FR" dirty="0"/>
              <a:t>Equipe</a:t>
            </a:r>
          </a:p>
          <a:p>
            <a:r>
              <a:rPr lang="fr-FR" dirty="0"/>
              <a:t>PEC </a:t>
            </a:r>
            <a:r>
              <a:rPr lang="fr-FR" dirty="0" err="1"/>
              <a:t>pré-opératoire</a:t>
            </a:r>
            <a:endParaRPr lang="fr-FR" dirty="0"/>
          </a:p>
          <a:p>
            <a:r>
              <a:rPr lang="fr-FR" dirty="0"/>
              <a:t>Réalimentation post-opératoire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413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Services concernés au sein du GHEM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DEPUIS 2017</a:t>
            </a:r>
          </a:p>
          <a:p>
            <a:pPr lvl="1"/>
            <a:r>
              <a:rPr lang="fr-FR" dirty="0"/>
              <a:t>Orthopédie :</a:t>
            </a:r>
          </a:p>
          <a:p>
            <a:pPr lvl="2"/>
            <a:r>
              <a:rPr lang="fr-FR" dirty="0"/>
              <a:t>PTH</a:t>
            </a:r>
          </a:p>
          <a:p>
            <a:pPr lvl="2"/>
            <a:r>
              <a:rPr lang="fr-FR" dirty="0"/>
              <a:t>PTG</a:t>
            </a:r>
          </a:p>
          <a:p>
            <a:pPr lvl="1"/>
            <a:r>
              <a:rPr lang="fr-FR" dirty="0"/>
              <a:t>Gynécologie :</a:t>
            </a:r>
          </a:p>
          <a:p>
            <a:pPr lvl="2"/>
            <a:r>
              <a:rPr lang="fr-FR" dirty="0"/>
              <a:t>Césarienne</a:t>
            </a:r>
          </a:p>
          <a:p>
            <a:pPr lvl="2"/>
            <a:r>
              <a:rPr lang="fr-FR" dirty="0"/>
              <a:t>Hystérectomie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PROJET 2020 : pré-habilitation </a:t>
            </a:r>
          </a:p>
          <a:p>
            <a:pPr lvl="1"/>
            <a:r>
              <a:rPr lang="fr-FR" dirty="0"/>
              <a:t>Chirurgie générale :</a:t>
            </a:r>
          </a:p>
          <a:p>
            <a:pPr lvl="2"/>
            <a:r>
              <a:rPr lang="fr-FR" dirty="0"/>
              <a:t>Chirurgie colo rectale programmée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7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00216" cy="1320800"/>
          </a:xfrm>
        </p:spPr>
        <p:txBody>
          <a:bodyPr/>
          <a:lstStyle/>
          <a:p>
            <a:r>
              <a:rPr lang="fr-FR" dirty="0"/>
              <a:t>Retour d’expérience en orthopédie depuis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Pré-opératoire</a:t>
            </a:r>
            <a:r>
              <a:rPr lang="fr-FR" dirty="0"/>
              <a:t> : </a:t>
            </a:r>
          </a:p>
          <a:p>
            <a:pPr lvl="1"/>
            <a:r>
              <a:rPr lang="fr-FR" dirty="0"/>
              <a:t>Jus de pomme sans pulpe</a:t>
            </a:r>
          </a:p>
          <a:p>
            <a:r>
              <a:rPr lang="fr-FR" dirty="0"/>
              <a:t>Post-opératoire :</a:t>
            </a:r>
          </a:p>
          <a:p>
            <a:pPr lvl="1"/>
            <a:r>
              <a:rPr lang="fr-FR" dirty="0"/>
              <a:t>Goûter amélioré (boisson chaude + desserts avec laitage et fruit)</a:t>
            </a:r>
          </a:p>
          <a:p>
            <a:r>
              <a:rPr lang="fr-FR" dirty="0"/>
              <a:t>Accompagnement de la diététicienne :</a:t>
            </a:r>
          </a:p>
          <a:p>
            <a:pPr lvl="1"/>
            <a:r>
              <a:rPr lang="fr-FR" dirty="0"/>
              <a:t>Réadaptation et information (disparition, commande, stockage, distribution, indication)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8" descr="Afficher l’image sour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85" y="2130134"/>
            <a:ext cx="473963" cy="69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77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de pré-habilitation en chirurgie </a:t>
            </a:r>
            <a:r>
              <a:rPr lang="fr-FR" dirty="0" err="1"/>
              <a:t>colo-rectale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i="1" dirty="0"/>
              <a:t>Phase </a:t>
            </a:r>
            <a:r>
              <a:rPr lang="fr-FR" i="1" dirty="0" err="1"/>
              <a:t>pré-opératoire</a:t>
            </a:r>
            <a:r>
              <a:rPr lang="fr-FR" i="1" dirty="0"/>
              <a:t> </a:t>
            </a:r>
            <a:r>
              <a:rPr lang="fr-FR" dirty="0"/>
              <a:t>: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 consultation (m - 1) :</a:t>
            </a:r>
          </a:p>
          <a:p>
            <a:pPr lvl="1"/>
            <a:r>
              <a:rPr lang="fr-FR" dirty="0"/>
              <a:t>Livret patient</a:t>
            </a:r>
          </a:p>
          <a:p>
            <a:pPr lvl="1"/>
            <a:r>
              <a:rPr lang="fr-FR" dirty="0"/>
              <a:t>Évaluation nutritionnelle (IMC, perte de poids, SEFI) et recherche de comorbidités </a:t>
            </a:r>
          </a:p>
          <a:p>
            <a:pPr lvl="1"/>
            <a:r>
              <a:rPr lang="fr-FR" dirty="0"/>
              <a:t>En cas de cancer PM : </a:t>
            </a:r>
            <a:r>
              <a:rPr lang="fr-FR" dirty="0" err="1"/>
              <a:t>immunonutrition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Immédiate :</a:t>
            </a:r>
          </a:p>
          <a:p>
            <a:pPr lvl="1"/>
            <a:r>
              <a:rPr lang="fr-FR" dirty="0"/>
              <a:t>Réduction du jeûne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i="1" dirty="0"/>
              <a:t>Phase post-opératoire </a:t>
            </a:r>
            <a:r>
              <a:rPr lang="fr-FR" dirty="0"/>
              <a:t>:</a:t>
            </a:r>
          </a:p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Réalimentation orale précoce</a:t>
            </a:r>
          </a:p>
          <a:p>
            <a:pPr lvl="1"/>
            <a:r>
              <a:rPr lang="fr-FR" dirty="0"/>
              <a:t>Assistance nutritionnelle si :</a:t>
            </a:r>
          </a:p>
          <a:p>
            <a:pPr lvl="2"/>
            <a:r>
              <a:rPr lang="fr-FR" dirty="0" err="1"/>
              <a:t>ingesta</a:t>
            </a:r>
            <a:r>
              <a:rPr lang="fr-FR" dirty="0"/>
              <a:t> &lt; 60 % des besoins quotidiens</a:t>
            </a:r>
          </a:p>
          <a:p>
            <a:pPr lvl="2"/>
            <a:r>
              <a:rPr lang="fr-FR" dirty="0"/>
              <a:t>dénutrition </a:t>
            </a:r>
          </a:p>
          <a:p>
            <a:pPr lvl="1"/>
            <a:r>
              <a:rPr lang="fr-FR" dirty="0"/>
              <a:t>Sortie à J3 – J4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Equipe multidisciplinaire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618086"/>
              </p:ext>
            </p:extLst>
          </p:nvPr>
        </p:nvGraphicFramePr>
        <p:xfrm>
          <a:off x="677863" y="1371600"/>
          <a:ext cx="9371012" cy="467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075" y="210344"/>
            <a:ext cx="1730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18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B67BA4-6EC1-40CE-862A-BF72C9D59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8CC100-9D3C-4914-97C9-9DF1E84D9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D7FF51-83A1-4C70-A823-0CA8ECC14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CDF2-15C4-44E1-B569-8DC05B434B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52F45-83A8-47EA-A8CD-6E5AD7B53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1D6BA9-CFDE-4107-BFC0-C232FBBD2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3E6D3F-6D12-4793-9519-47421BCB72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47AF1-F94D-44C0-BBBF-8C0D8D42F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2E2C7C-8047-4CBD-A153-B4C2941E9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96CA3D-B031-43BE-81E7-C666C67F5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Livret patient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BEBAD7-FE07-43F7-AD1D-979934DDB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Chapitre « nutrition » avec :</a:t>
            </a:r>
          </a:p>
          <a:p>
            <a:pPr lvl="1"/>
            <a:r>
              <a:rPr lang="fr-FR" dirty="0"/>
              <a:t>Conseils nutritionnels (optimiser l’état nutritionnel en </a:t>
            </a:r>
            <a:r>
              <a:rPr lang="fr-FR" dirty="0" err="1"/>
              <a:t>pré-opératoire</a:t>
            </a:r>
            <a:r>
              <a:rPr lang="fr-FR" dirty="0"/>
              <a:t>) : alimentation équilibrée, enrichissement </a:t>
            </a:r>
            <a:r>
              <a:rPr lang="fr-FR" dirty="0" err="1"/>
              <a:t>protéino</a:t>
            </a:r>
            <a:r>
              <a:rPr lang="fr-FR" dirty="0"/>
              <a:t>-énergétique, fractionnement</a:t>
            </a:r>
          </a:p>
          <a:p>
            <a:pPr lvl="1"/>
            <a:r>
              <a:rPr lang="fr-FR" dirty="0"/>
              <a:t>Absence de préparation colique sauf pour le rectum</a:t>
            </a:r>
          </a:p>
          <a:p>
            <a:pPr lvl="1"/>
            <a:r>
              <a:rPr lang="fr-FR" dirty="0"/>
              <a:t>Réalimentation précoce : boisson puis aliments solides</a:t>
            </a:r>
          </a:p>
          <a:p>
            <a:pPr lvl="1"/>
            <a:r>
              <a:rPr lang="fr-FR" dirty="0"/>
              <a:t>Absence d’alimentation thérapeutique restrictive en post-opératoire et à domicile</a:t>
            </a:r>
          </a:p>
          <a:p>
            <a:r>
              <a:rPr lang="fr-FR" dirty="0"/>
              <a:t>Objectif :</a:t>
            </a:r>
          </a:p>
          <a:p>
            <a:pPr lvl="1"/>
            <a:r>
              <a:rPr lang="fr-FR" dirty="0"/>
              <a:t>Obtenir l’adhésion du patient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C3A5CC-649F-4D45-9B47-0833CEAA539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40DA3-DAEC-4BB7-BA0B-61D1E9531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9E0468-1818-4129-ABAB-E66F9089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5" r="80286" b="3521"/>
          <a:stretch/>
        </p:blipFill>
        <p:spPr bwMode="auto">
          <a:xfrm>
            <a:off x="9077323" y="209505"/>
            <a:ext cx="2016000" cy="25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Protocole d’</a:t>
            </a:r>
            <a:r>
              <a:rPr lang="fr-FR" dirty="0" err="1"/>
              <a:t>immunonutrition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7809" y="1780713"/>
            <a:ext cx="8596668" cy="3880773"/>
          </a:xfrm>
        </p:spPr>
        <p:txBody>
          <a:bodyPr/>
          <a:lstStyle/>
          <a:p>
            <a:r>
              <a:rPr lang="fr-FR" dirty="0"/>
              <a:t>En place depuis de nombreuses années sur le GHEM : extrait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Webinaire – 05/11/2020 – 18h00 – 20h00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Récupération améliorée après chirurgie (RAC)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20090" r="25952" b="67735"/>
          <a:stretch>
            <a:fillRect/>
          </a:stretch>
        </p:blipFill>
        <p:spPr bwMode="auto">
          <a:xfrm>
            <a:off x="646113" y="2251075"/>
            <a:ext cx="60388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t="60268" r="25952" b="8780"/>
          <a:stretch>
            <a:fillRect/>
          </a:stretch>
        </p:blipFill>
        <p:spPr bwMode="auto">
          <a:xfrm>
            <a:off x="820738" y="3482975"/>
            <a:ext cx="56896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8" t="14814" r="74192" b="19006"/>
          <a:stretch/>
        </p:blipFill>
        <p:spPr bwMode="auto">
          <a:xfrm>
            <a:off x="9210805" y="1028699"/>
            <a:ext cx="1407292" cy="20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1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</TotalTime>
  <Words>1113</Words>
  <Application>Microsoft Office PowerPoint</Application>
  <PresentationFormat>Grand écran</PresentationFormat>
  <Paragraphs>204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Facette</vt:lpstr>
      <vt:lpstr>Pré-habilitation nutritionnelle</vt:lpstr>
      <vt:lpstr>Introduction : contexte</vt:lpstr>
      <vt:lpstr>PLAN</vt:lpstr>
      <vt:lpstr>Services concernés au sein du GHEM</vt:lpstr>
      <vt:lpstr>Retour d’expérience en orthopédie depuis 2017</vt:lpstr>
      <vt:lpstr>Projet de pré-habilitation en chirurgie colo-rectale</vt:lpstr>
      <vt:lpstr>Equipe multidisciplinaire </vt:lpstr>
      <vt:lpstr>Livret patient </vt:lpstr>
      <vt:lpstr>Protocole d’immunonutrition </vt:lpstr>
      <vt:lpstr>Pré-opératoire immédiat h - 2</vt:lpstr>
      <vt:lpstr>Circuit long si comorbidités </vt:lpstr>
      <vt:lpstr>Protocole de réalimentation</vt:lpstr>
      <vt:lpstr>Protocole de réalimentation</vt:lpstr>
      <vt:lpstr>Synthèse : la nutrition périopératoire</vt:lpstr>
      <vt:lpstr>Conclusion :</vt:lpstr>
      <vt:lpstr>anne-laure.senecat@ch-simoneveil.fr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Fanny Devisme</cp:lastModifiedBy>
  <cp:revision>103</cp:revision>
  <dcterms:created xsi:type="dcterms:W3CDTF">2019-05-22T09:39:52Z</dcterms:created>
  <dcterms:modified xsi:type="dcterms:W3CDTF">2020-10-23T12:38:36Z</dcterms:modified>
</cp:coreProperties>
</file>