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93" r:id="rId3"/>
    <p:sldId id="295" r:id="rId4"/>
    <p:sldId id="268" r:id="rId5"/>
    <p:sldId id="297" r:id="rId6"/>
    <p:sldId id="296" r:id="rId7"/>
    <p:sldId id="284" r:id="rId8"/>
    <p:sldId id="299" r:id="rId9"/>
    <p:sldId id="298" r:id="rId10"/>
    <p:sldId id="259" r:id="rId11"/>
    <p:sldId id="267" r:id="rId12"/>
    <p:sldId id="261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73"/>
  </p:normalViewPr>
  <p:slideViewPr>
    <p:cSldViewPr snapToGrid="0" snapToObjects="1">
      <p:cViewPr varScale="1">
        <p:scale>
          <a:sx n="64" d="100"/>
          <a:sy n="64" d="100"/>
        </p:scale>
        <p:origin x="13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09754-E4BC-044C-8C0F-3988E2F89F0E}" type="datetimeFigureOut">
              <a:rPr lang="fr-FR" smtClean="0"/>
              <a:t>13/10/2020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43079-DA08-7B43-8EBC-1987553022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028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43079-DA08-7B43-8EBC-1987553022B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640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43079-DA08-7B43-8EBC-1987553022B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800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43079-DA08-7B43-8EBC-1987553022B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84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2045-A591-8648-8160-B539BF8F945F}" type="datetimeFigureOut">
              <a:rPr lang="fr-FR" smtClean="0"/>
              <a:t>13/10/2020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1F2-80D8-B44B-A93E-1CF0464D4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42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2045-A591-8648-8160-B539BF8F945F}" type="datetimeFigureOut">
              <a:rPr lang="fr-FR" smtClean="0"/>
              <a:t>13/10/2020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1F2-80D8-B44B-A93E-1CF0464D4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95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2045-A591-8648-8160-B539BF8F945F}" type="datetimeFigureOut">
              <a:rPr lang="fr-FR" smtClean="0"/>
              <a:t>13/10/2020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1F2-80D8-B44B-A93E-1CF0464D4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73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2045-A591-8648-8160-B539BF8F945F}" type="datetimeFigureOut">
              <a:rPr lang="fr-FR" smtClean="0"/>
              <a:t>13/10/2020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1F2-80D8-B44B-A93E-1CF0464D4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2045-A591-8648-8160-B539BF8F945F}" type="datetimeFigureOut">
              <a:rPr lang="fr-FR" smtClean="0"/>
              <a:t>13/10/2020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1F2-80D8-B44B-A93E-1CF0464D4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2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2045-A591-8648-8160-B539BF8F945F}" type="datetimeFigureOut">
              <a:rPr lang="fr-FR" smtClean="0"/>
              <a:t>13/10/2020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1F2-80D8-B44B-A93E-1CF0464D4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62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2045-A591-8648-8160-B539BF8F945F}" type="datetimeFigureOut">
              <a:rPr lang="fr-FR" smtClean="0"/>
              <a:t>13/10/2020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1F2-80D8-B44B-A93E-1CF0464D4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81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2045-A591-8648-8160-B539BF8F945F}" type="datetimeFigureOut">
              <a:rPr lang="fr-FR" smtClean="0"/>
              <a:t>13/10/2020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1F2-80D8-B44B-A93E-1CF0464D4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15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2045-A591-8648-8160-B539BF8F945F}" type="datetimeFigureOut">
              <a:rPr lang="fr-FR" smtClean="0"/>
              <a:t>13/10/2020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1F2-80D8-B44B-A93E-1CF0464D4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73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2045-A591-8648-8160-B539BF8F945F}" type="datetimeFigureOut">
              <a:rPr lang="fr-FR" smtClean="0"/>
              <a:t>13/10/2020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1F2-80D8-B44B-A93E-1CF0464D4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46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2045-A591-8648-8160-B539BF8F945F}" type="datetimeFigureOut">
              <a:rPr lang="fr-FR" smtClean="0"/>
              <a:t>13/10/2020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F1F2-80D8-B44B-A93E-1CF0464D4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77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62045-A591-8648-8160-B539BF8F945F}" type="datetimeFigureOut">
              <a:rPr lang="fr-FR" smtClean="0"/>
              <a:t>13/10/2020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8F1F2-80D8-B44B-A93E-1CF0464D4A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02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701" y="5870940"/>
            <a:ext cx="947478" cy="9474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219" y="5676101"/>
            <a:ext cx="8963563" cy="9761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30215" y="1523857"/>
            <a:ext cx="9144000" cy="723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fr-FR" sz="1600" dirty="0">
                <a:ea typeface="ＭＳ Ｐゴシック" charset="0"/>
                <a:cs typeface="ＭＳ Ｐゴシック" charset="0"/>
              </a:rPr>
              <a:t> </a:t>
            </a:r>
            <a:br>
              <a:rPr lang="fr-FR" sz="1600" dirty="0">
                <a:ea typeface="ＭＳ Ｐゴシック" charset="0"/>
                <a:cs typeface="ＭＳ Ｐゴシック" charset="0"/>
              </a:rPr>
            </a:br>
            <a:r>
              <a:rPr lang="fr-FR" sz="1600" dirty="0">
                <a:ea typeface="ＭＳ Ｐゴシック" charset="0"/>
                <a:cs typeface="ＭＳ Ｐゴシック" charset="0"/>
              </a:rPr>
              <a:t> </a:t>
            </a:r>
            <a:br>
              <a:rPr lang="fr-FR" sz="1200" dirty="0">
                <a:solidFill>
                  <a:srgbClr val="932378"/>
                </a:solidFill>
                <a:ea typeface="ＭＳ Ｐゴシック" charset="0"/>
                <a:cs typeface="ＭＳ Ｐゴシック" charset="0"/>
              </a:rPr>
            </a:br>
            <a:r>
              <a:rPr lang="fr-FR" sz="2000" b="1" dirty="0">
                <a:solidFill>
                  <a:srgbClr val="000090"/>
                </a:solidFill>
                <a:ea typeface="ＭＳ Ｐゴシック" charset="0"/>
                <a:cs typeface="Times New Roman" charset="0"/>
              </a:rPr>
              <a:t>Dr Frédéric LE SACHE</a:t>
            </a:r>
          </a:p>
          <a:p>
            <a:pPr>
              <a:lnSpc>
                <a:spcPct val="150000"/>
              </a:lnSpc>
            </a:pPr>
            <a:br>
              <a:rPr lang="fr-FR" sz="1050" b="1" dirty="0">
                <a:solidFill>
                  <a:srgbClr val="000090"/>
                </a:solidFill>
                <a:ea typeface="ＭＳ Ｐゴシック" charset="0"/>
                <a:cs typeface="Times New Roman" charset="0"/>
              </a:rPr>
            </a:br>
            <a:br>
              <a:rPr lang="fr-FR" sz="1100" b="1" dirty="0">
                <a:solidFill>
                  <a:srgbClr val="6B6BCF"/>
                </a:solidFill>
                <a:ea typeface="ＭＳ Ｐゴシック" charset="0"/>
                <a:cs typeface="Times New Roman" charset="0"/>
              </a:rPr>
            </a:br>
            <a:br>
              <a:rPr lang="fr-FR" sz="1000" b="1" dirty="0">
                <a:ea typeface="ＭＳ Ｐゴシック" charset="0"/>
                <a:cs typeface="Times New Roman" charset="0"/>
              </a:rPr>
            </a:br>
            <a:endParaRPr lang="fr-FR" sz="1000" b="1" dirty="0">
              <a:ea typeface="ＭＳ Ｐゴシック" charset="0"/>
              <a:cs typeface="Times New Roman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A031EAD-6D9B-6E47-A04B-A321B9896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68" y="5991197"/>
            <a:ext cx="2549853" cy="54751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E2A3E09-AAE3-0249-9F4C-29FCC91C1BB2}"/>
              </a:ext>
            </a:extLst>
          </p:cNvPr>
          <p:cNvPicPr/>
          <p:nvPr/>
        </p:nvPicPr>
        <p:blipFill rotWithShape="1">
          <a:blip r:embed="rId4"/>
          <a:srcRect l="5576" t="7016" r="72121" b="79451"/>
          <a:stretch/>
        </p:blipFill>
        <p:spPr>
          <a:xfrm>
            <a:off x="3623495" y="5799212"/>
            <a:ext cx="1126636" cy="7984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6771" y="5930251"/>
            <a:ext cx="2086866" cy="60846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783851" y="4964811"/>
            <a:ext cx="497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Comité Optimisation Parcours Patients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-30215" y="205787"/>
            <a:ext cx="9023078" cy="441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16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endParaRPr lang="fr-FR" sz="3600" b="1" dirty="0">
              <a:solidFill>
                <a:srgbClr val="000090"/>
              </a:solidFill>
              <a:latin typeface="+mj-lt"/>
              <a:cs typeface="Times New Roman" charset="0"/>
            </a:endParaRPr>
          </a:p>
          <a:p>
            <a:r>
              <a:rPr lang="fr-FR" sz="3600" b="1" dirty="0" err="1">
                <a:solidFill>
                  <a:srgbClr val="000090"/>
                </a:solidFill>
                <a:latin typeface="+mj-lt"/>
                <a:cs typeface="Times New Roman" charset="0"/>
              </a:rPr>
              <a:t>Télé-consultation</a:t>
            </a:r>
            <a:r>
              <a:rPr lang="fr-FR" sz="3600" b="1" dirty="0">
                <a:solidFill>
                  <a:srgbClr val="000090"/>
                </a:solidFill>
                <a:latin typeface="+mj-lt"/>
                <a:cs typeface="Times New Roman" charset="0"/>
              </a:rPr>
              <a:t> en anesthésie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ED4AC2D-A87F-9349-9572-18DB76EB0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85" y="2494151"/>
            <a:ext cx="37846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ociété Française d’Anesthésie et de Réanimation Logo">
            <a:extLst>
              <a:ext uri="{FF2B5EF4-FFF2-40B4-BE49-F238E27FC236}">
                <a16:creationId xmlns:a16="http://schemas.microsoft.com/office/drawing/2014/main" id="{2B6784BB-1A76-9744-9443-824D7F348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52" y="4780488"/>
            <a:ext cx="807520" cy="80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364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D14CECC-9F00-FC44-BD3A-89BD10237239}"/>
              </a:ext>
            </a:extLst>
          </p:cNvPr>
          <p:cNvSpPr txBox="1"/>
          <p:nvPr/>
        </p:nvSpPr>
        <p:spPr>
          <a:xfrm>
            <a:off x="1123391" y="1080650"/>
            <a:ext cx="231471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Proposition téléconsultation </a:t>
            </a:r>
          </a:p>
          <a:p>
            <a:pPr algn="ctr"/>
            <a:r>
              <a:rPr lang="fr-FR" sz="1400" dirty="0"/>
              <a:t>n=267 ( 100%)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36DD4FB-17FD-474F-8847-702808E000F6}"/>
              </a:ext>
            </a:extLst>
          </p:cNvPr>
          <p:cNvSpPr txBox="1"/>
          <p:nvPr/>
        </p:nvSpPr>
        <p:spPr>
          <a:xfrm>
            <a:off x="1123391" y="2528136"/>
            <a:ext cx="231471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Téléconsultation  </a:t>
            </a:r>
          </a:p>
          <a:p>
            <a:pPr algn="ctr"/>
            <a:r>
              <a:rPr lang="fr-FR" sz="1400" dirty="0"/>
              <a:t>n=241( 90 % 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524C213-9DD5-3C46-B45C-E145B6E698BE}"/>
              </a:ext>
            </a:extLst>
          </p:cNvPr>
          <p:cNvSpPr txBox="1"/>
          <p:nvPr/>
        </p:nvSpPr>
        <p:spPr>
          <a:xfrm>
            <a:off x="4146639" y="1169188"/>
            <a:ext cx="410688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Consultation présentielle = 26 ( 10%)</a:t>
            </a:r>
          </a:p>
          <a:p>
            <a:pPr algn="ctr"/>
            <a:endParaRPr lang="fr-FR" sz="1400" b="1" dirty="0"/>
          </a:p>
          <a:p>
            <a:pPr algn="ctr"/>
            <a:r>
              <a:rPr lang="fr-FR" sz="1400" i="1" dirty="0"/>
              <a:t>Pas de connexion internet n=9</a:t>
            </a:r>
          </a:p>
          <a:p>
            <a:pPr algn="ctr"/>
            <a:r>
              <a:rPr lang="fr-FR" sz="1400" i="1" dirty="0"/>
              <a:t>Pas de smartphone n=5</a:t>
            </a:r>
          </a:p>
          <a:p>
            <a:pPr algn="ctr"/>
            <a:r>
              <a:rPr lang="fr-FR" sz="1400" i="1" dirty="0"/>
              <a:t>Echec d’inscription avec l’application n=6</a:t>
            </a:r>
          </a:p>
          <a:p>
            <a:pPr algn="ctr"/>
            <a:r>
              <a:rPr lang="fr-FR" sz="1400" i="1" dirty="0"/>
              <a:t>Préférence présentielle  n=3</a:t>
            </a:r>
          </a:p>
          <a:p>
            <a:pPr algn="ctr"/>
            <a:r>
              <a:rPr lang="fr-FR" sz="1400" i="1" dirty="0"/>
              <a:t>TCS non proposée n=2</a:t>
            </a:r>
          </a:p>
          <a:p>
            <a:pPr algn="ctr"/>
            <a:r>
              <a:rPr lang="fr-FR" sz="1400" i="1" dirty="0"/>
              <a:t>Dossier médical complexe n=1</a:t>
            </a:r>
          </a:p>
          <a:p>
            <a:pPr algn="ctr"/>
            <a:endParaRPr lang="fr-FR" sz="1400" i="1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03BAB12-879F-E441-9850-24C5602795BB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2280749" y="1603870"/>
            <a:ext cx="0" cy="924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317B43F-45D3-9946-9A81-BA7B3C4C5CDD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280749" y="2184851"/>
            <a:ext cx="186589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1CB0073D-0871-3747-80A6-5DBF1E63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2" y="6204401"/>
            <a:ext cx="1460665" cy="617974"/>
          </a:xfrm>
          <a:prstGeom prst="rect">
            <a:avLst/>
          </a:prstGeom>
        </p:spPr>
      </p:pic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E9ED2517-EE51-9D4A-AE77-B5E2C026A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934109"/>
              </p:ext>
            </p:extLst>
          </p:nvPr>
        </p:nvGraphicFramePr>
        <p:xfrm>
          <a:off x="1123391" y="3487376"/>
          <a:ext cx="6897218" cy="2610328"/>
        </p:xfrm>
        <a:graphic>
          <a:graphicData uri="http://schemas.openxmlformats.org/drawingml/2006/table">
            <a:tbl>
              <a:tblPr/>
              <a:tblGrid>
                <a:gridCol w="5566176">
                  <a:extLst>
                    <a:ext uri="{9D8B030D-6E8A-4147-A177-3AD203B41FA5}">
                      <a16:colId xmlns:a16="http://schemas.microsoft.com/office/drawing/2014/main" val="430557738"/>
                    </a:ext>
                  </a:extLst>
                </a:gridCol>
                <a:gridCol w="1331042">
                  <a:extLst>
                    <a:ext uri="{9D8B030D-6E8A-4147-A177-3AD203B41FA5}">
                      <a16:colId xmlns:a16="http://schemas.microsoft.com/office/drawing/2014/main" val="2787567309"/>
                    </a:ext>
                  </a:extLst>
                </a:gridCol>
              </a:tblGrid>
              <a:tr h="18892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 de la téléconsultation (n=241)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349190"/>
                  </a:ext>
                </a:extLst>
              </a:tr>
              <a:tr h="17223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Durée(min)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[12-17]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13987"/>
                  </a:ext>
                </a:extLst>
              </a:tr>
              <a:tr h="17223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Délai entre TCS et intervention (jours)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[5-14]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272428"/>
                  </a:ext>
                </a:extLst>
              </a:tr>
              <a:tr h="17223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Ponctualité du patient( %) 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92 %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564828"/>
                  </a:ext>
                </a:extLst>
              </a:tr>
              <a:tr h="84366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Environnement</a:t>
                      </a:r>
                    </a:p>
                    <a:p>
                      <a:pPr marL="0" algn="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Très adapté ( pièce isolée, pas de bruit environnant)</a:t>
                      </a:r>
                    </a:p>
                    <a:p>
                      <a:pPr marL="0" algn="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Adapté ( lieu isolé, bruit environnant)</a:t>
                      </a:r>
                    </a:p>
                    <a:p>
                      <a:pPr marL="0" algn="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Peu adapté(Espace extérieur, bruit environnant) </a:t>
                      </a:r>
                    </a:p>
                    <a:p>
                      <a:pPr marL="0" algn="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Inadapté(lieu ne permettant pas la confidentialité des échanges)   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8376"/>
                  </a:ext>
                </a:extLst>
              </a:tr>
              <a:tr h="340091">
                <a:tc>
                  <a:txBody>
                    <a:bodyPr/>
                    <a:lstStyle/>
                    <a:p>
                      <a:pPr algn="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Présence d’un tiers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739311"/>
                  </a:ext>
                </a:extLst>
              </a:tr>
              <a:tr h="172231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Convocation en consultation présentielle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61356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BFA1677C-E618-274F-98F7-985E74BCA5FF}"/>
              </a:ext>
            </a:extLst>
          </p:cNvPr>
          <p:cNvSpPr/>
          <p:nvPr/>
        </p:nvSpPr>
        <p:spPr>
          <a:xfrm>
            <a:off x="0" y="0"/>
            <a:ext cx="9144000" cy="7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dirty="0">
                <a:solidFill>
                  <a:srgbClr val="000090"/>
                </a:solidFill>
                <a:cs typeface="Times New Roman" charset="0"/>
              </a:rPr>
              <a:t>Téléconsultation  en anesthésie – Expérience 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30E5496-623A-1D4A-AA47-D8C9BD109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46" y="1876037"/>
            <a:ext cx="1677490" cy="32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0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dirty="0">
                <a:solidFill>
                  <a:srgbClr val="000090"/>
                </a:solidFill>
                <a:cs typeface="Times New Roman" charset="0"/>
              </a:rPr>
              <a:t>Téléconsultation en anesthésie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51203" y="1133866"/>
            <a:ext cx="2080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SATISFAISANT?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72" y="1723676"/>
            <a:ext cx="1153106" cy="15073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45880" y="19958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/>
              <a:t>Enfants</a:t>
            </a:r>
            <a:r>
              <a:rPr lang="en-US" sz="2400" dirty="0"/>
              <a:t>  et parents 	 	4,63 / 5 </a:t>
            </a:r>
          </a:p>
          <a:p>
            <a:r>
              <a:rPr lang="en-US" sz="2400" dirty="0" err="1"/>
              <a:t>Soignants</a:t>
            </a:r>
            <a:r>
              <a:rPr lang="en-US" sz="2400" dirty="0"/>
              <a:t> 					4,67 / 5</a:t>
            </a:r>
          </a:p>
        </p:txBody>
      </p:sp>
      <p:sp>
        <p:nvSpPr>
          <p:cNvPr id="8" name="Rectangle 7"/>
          <p:cNvSpPr/>
          <p:nvPr/>
        </p:nvSpPr>
        <p:spPr>
          <a:xfrm>
            <a:off x="1" y="350313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Using Telemedicine for Pediatric </a:t>
            </a:r>
            <a:r>
              <a:rPr lang="en-US" sz="1400" dirty="0" err="1"/>
              <a:t>Preanesthesia</a:t>
            </a:r>
            <a:r>
              <a:rPr lang="en-US" sz="1400" dirty="0"/>
              <a:t> Evaluation: A Pilot Project. Rogers et al. J </a:t>
            </a:r>
            <a:r>
              <a:rPr lang="en-US" sz="1400" dirty="0" err="1"/>
              <a:t>Perianesth</a:t>
            </a:r>
            <a:r>
              <a:rPr lang="en-US" sz="1400" dirty="0"/>
              <a:t> </a:t>
            </a:r>
            <a:r>
              <a:rPr lang="en-US" sz="1400" dirty="0" err="1"/>
              <a:t>Nurs</a:t>
            </a:r>
            <a:r>
              <a:rPr lang="en-US" sz="1400" dirty="0"/>
              <a:t>. 2019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281972" y="4233100"/>
            <a:ext cx="210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r>
              <a:rPr lang="fr-FR" dirty="0"/>
              <a:t>ANNULATION 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1203" y="6365380"/>
            <a:ext cx="899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Mullen-</a:t>
            </a:r>
            <a:r>
              <a:rPr lang="en-US" sz="1400" dirty="0" err="1"/>
              <a:t>Fortino</a:t>
            </a:r>
            <a:r>
              <a:rPr lang="en-US" sz="1400" dirty="0"/>
              <a:t> et al. </a:t>
            </a:r>
            <a:r>
              <a:rPr lang="en-US" sz="1400" dirty="0" err="1"/>
              <a:t>Presurgical</a:t>
            </a:r>
            <a:r>
              <a:rPr lang="en-US" sz="1400" dirty="0"/>
              <a:t> Assessment Using Telemedicine Technology: Impact on Efficiency, Effectiveness, and Patient Experience of Care. Telemedicine and e-Health. 2019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728133" y="4953000"/>
          <a:ext cx="8195733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1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1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i="1" dirty="0"/>
                        <a:t>7803 patients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Télé 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Pas de Cs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</a:t>
                      </a:r>
                    </a:p>
                    <a:p>
                      <a:pPr algn="ctr"/>
                      <a:r>
                        <a:rPr lang="fr-FR" dirty="0"/>
                        <a:t>Taux annulation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361</a:t>
                      </a:r>
                    </a:p>
                    <a:p>
                      <a:pPr algn="ctr"/>
                      <a:r>
                        <a:rPr lang="fr-FR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7442</a:t>
                      </a:r>
                    </a:p>
                    <a:p>
                      <a:pPr algn="ctr"/>
                      <a:r>
                        <a:rPr lang="fr-FR" dirty="0"/>
                        <a:t>1,1%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590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07602"/>
            <a:ext cx="9144000" cy="6050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 ✓  Autorisée et remboursée en anesthésie</a:t>
            </a:r>
          </a:p>
          <a:p>
            <a:pPr marL="0" indent="0">
              <a:buNone/>
            </a:pPr>
            <a:endParaRPr lang="fr-FR" sz="1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</a:rPr>
              <a:t>✓ Simplification du parcours pour les patients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		Limitation du transport </a:t>
            </a:r>
          </a:p>
          <a:p>
            <a:pPr marL="0" indent="0">
              <a:buNone/>
            </a:pPr>
            <a:r>
              <a:rPr lang="fr-FR" dirty="0"/>
              <a:t>		Limitation du temps consacré</a:t>
            </a:r>
          </a:p>
          <a:p>
            <a:pPr marL="0" indent="0">
              <a:buNone/>
            </a:pPr>
            <a:endParaRPr lang="fr-FR" sz="1200" dirty="0"/>
          </a:p>
          <a:p>
            <a:pPr marL="57150" indent="0">
              <a:buNone/>
            </a:pP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>
                <a:solidFill>
                  <a:srgbClr val="002060"/>
                </a:solidFill>
              </a:rPr>
              <a:t>✓Sécurisation des échanges  ( prestataires TC ) </a:t>
            </a:r>
          </a:p>
          <a:p>
            <a:pPr marL="57150" indent="0">
              <a:buNone/>
            </a:pPr>
            <a:endParaRPr lang="fr-FR" sz="1200" dirty="0">
              <a:solidFill>
                <a:srgbClr val="002060"/>
              </a:solidFill>
            </a:endParaRPr>
          </a:p>
          <a:p>
            <a:pPr marL="57150" indent="0">
              <a:buNone/>
            </a:pPr>
            <a:r>
              <a:rPr lang="fr-FR" dirty="0">
                <a:solidFill>
                  <a:srgbClr val="002060"/>
                </a:solidFill>
              </a:rPr>
              <a:t>✓ Formalisation des échanges</a:t>
            </a:r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r>
              <a:rPr lang="fr-FR" dirty="0"/>
              <a:t>→ Proposition alternative </a:t>
            </a:r>
            <a:r>
              <a:rPr lang="fr-FR" b="1" i="1" dirty="0">
                <a:solidFill>
                  <a:srgbClr val="002060"/>
                </a:solidFill>
              </a:rPr>
              <a:t>non obligatoire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398" y="2172841"/>
            <a:ext cx="1827372" cy="6122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509DC6-8DE3-3B4D-8BA6-03423C45871E}"/>
              </a:ext>
            </a:extLst>
          </p:cNvPr>
          <p:cNvSpPr/>
          <p:nvPr/>
        </p:nvSpPr>
        <p:spPr>
          <a:xfrm>
            <a:off x="0" y="0"/>
            <a:ext cx="9144000" cy="7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dirty="0">
                <a:solidFill>
                  <a:srgbClr val="000090"/>
                </a:solidFill>
                <a:cs typeface="Times New Roman" charset="0"/>
              </a:rPr>
              <a:t>Téléconsultation  en anesthésie </a:t>
            </a:r>
          </a:p>
        </p:txBody>
      </p:sp>
    </p:spTree>
    <p:extLst>
      <p:ext uri="{BB962C8B-B14F-4D97-AF65-F5344CB8AC3E}">
        <p14:creationId xmlns:p14="http://schemas.microsoft.com/office/powerpoint/2010/main" val="180924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006911-DFD0-1A49-9152-9B3E9540DAF8}"/>
              </a:ext>
            </a:extLst>
          </p:cNvPr>
          <p:cNvSpPr/>
          <p:nvPr/>
        </p:nvSpPr>
        <p:spPr>
          <a:xfrm>
            <a:off x="0" y="2291944"/>
            <a:ext cx="9879628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solidFill>
                  <a:srgbClr val="00B050"/>
                </a:solidFill>
              </a:rPr>
              <a:t> ✓ </a:t>
            </a:r>
            <a:r>
              <a:rPr lang="fr-FR" sz="2800" dirty="0"/>
              <a:t>Société Française d’anesthésie-Réanimation</a:t>
            </a:r>
          </a:p>
          <a:p>
            <a:r>
              <a:rPr lang="fr-FR" sz="2800" dirty="0"/>
              <a:t> 				</a:t>
            </a:r>
            <a:r>
              <a:rPr lang="fr-FR" sz="2400" dirty="0"/>
              <a:t>	Chirurgie à risque faible ou intermédiaire	      				</a:t>
            </a:r>
            <a:endParaRPr lang="fr-FR" sz="2800" dirty="0"/>
          </a:p>
          <a:p>
            <a:r>
              <a:rPr lang="fr-FR" sz="4000" dirty="0"/>
              <a:t> </a:t>
            </a:r>
            <a:r>
              <a:rPr lang="fr-FR" sz="4400" dirty="0">
                <a:solidFill>
                  <a:srgbClr val="00B050"/>
                </a:solidFill>
              </a:rPr>
              <a:t>✓</a:t>
            </a:r>
          </a:p>
          <a:p>
            <a:r>
              <a:rPr lang="fr-FR" sz="4400" dirty="0">
                <a:solidFill>
                  <a:srgbClr val="00B050"/>
                </a:solidFill>
              </a:rPr>
              <a:t> </a:t>
            </a:r>
          </a:p>
          <a:p>
            <a:r>
              <a:rPr lang="fr-FR" sz="4400" dirty="0">
                <a:solidFill>
                  <a:srgbClr val="00B050"/>
                </a:solidFill>
              </a:rPr>
              <a:t>✓  </a:t>
            </a:r>
          </a:p>
          <a:p>
            <a:endParaRPr lang="fr-FR" sz="4400" dirty="0">
              <a:solidFill>
                <a:srgbClr val="00B050"/>
              </a:solidFill>
            </a:endParaRPr>
          </a:p>
          <a:p>
            <a:r>
              <a:rPr lang="fr-FR" sz="4400" dirty="0">
                <a:solidFill>
                  <a:srgbClr val="FF0000"/>
                </a:solidFill>
              </a:rPr>
              <a:t>✗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dirty="0">
                <a:solidFill>
                  <a:srgbClr val="000090"/>
                </a:solidFill>
                <a:cs typeface="Times New Roman" charset="0"/>
              </a:rPr>
              <a:t>Téléconsultation  en anesthésie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D585248-8B41-4341-8FA5-0FD87521D0DE}"/>
              </a:ext>
            </a:extLst>
          </p:cNvPr>
          <p:cNvSpPr txBox="1"/>
          <p:nvPr/>
        </p:nvSpPr>
        <p:spPr>
          <a:xfrm>
            <a:off x="428426" y="995706"/>
            <a:ext cx="360918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i="1" dirty="0"/>
              <a:t>Cs d’anesthésie obligatoire </a:t>
            </a:r>
          </a:p>
          <a:p>
            <a:r>
              <a:rPr lang="fr-FR" sz="2400" i="1" dirty="0"/>
              <a:t>Décret 1994</a:t>
            </a:r>
          </a:p>
          <a:p>
            <a:r>
              <a:rPr lang="fr-FR" sz="2400" i="1" dirty="0"/>
              <a:t>&gt; 48 H00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03B627-B11F-9D4C-BBB7-BBCB0F84D5B2}"/>
              </a:ext>
            </a:extLst>
          </p:cNvPr>
          <p:cNvSpPr/>
          <p:nvPr/>
        </p:nvSpPr>
        <p:spPr>
          <a:xfrm>
            <a:off x="4540738" y="1360160"/>
            <a:ext cx="40575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solidFill>
                  <a:srgbClr val="000090"/>
                </a:solidFill>
                <a:cs typeface="Times New Roman" charset="0"/>
              </a:rPr>
              <a:t>Téléconsultation ? </a:t>
            </a:r>
            <a:endParaRPr lang="fr-FR" sz="4000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DF7BE78B-F6CA-A243-9E45-0F0722C81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53" y="5736077"/>
            <a:ext cx="2172632" cy="121667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78CA224-6003-9A44-8FFD-EECD5472A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20" y="4798055"/>
            <a:ext cx="2969596" cy="536523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C16DA2F0-F995-F443-9FB3-328354854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79" y="3392885"/>
            <a:ext cx="1593248" cy="889255"/>
          </a:xfrm>
          <a:prstGeom prst="rect">
            <a:avLst/>
          </a:prstGeom>
        </p:spPr>
      </p:pic>
      <p:pic>
        <p:nvPicPr>
          <p:cNvPr id="2050" name="Picture 2" descr="Société Française d’Anesthésie et de Réanimation Logo">
            <a:extLst>
              <a:ext uri="{FF2B5EF4-FFF2-40B4-BE49-F238E27FC236}">
                <a16:creationId xmlns:a16="http://schemas.microsoft.com/office/drawing/2014/main" id="{CB0D3620-CC47-874D-B752-652540136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730" y="2278584"/>
            <a:ext cx="807520" cy="80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0D9135-FF52-2342-AC1C-9E436BCE03F3}"/>
              </a:ext>
            </a:extLst>
          </p:cNvPr>
          <p:cNvSpPr/>
          <p:nvPr/>
        </p:nvSpPr>
        <p:spPr>
          <a:xfrm>
            <a:off x="2309751" y="3525155"/>
            <a:ext cx="6774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La primo consultation ne constitue pas un motif d’exclusion de la téléconsultation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4DAD74B-290F-5544-ADF6-EDFE6C92E8C4}"/>
              </a:ext>
            </a:extLst>
          </p:cNvPr>
          <p:cNvSpPr txBox="1"/>
          <p:nvPr/>
        </p:nvSpPr>
        <p:spPr>
          <a:xfrm>
            <a:off x="1644919" y="2994959"/>
            <a:ext cx="65274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2017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70DC9C-5C6B-DE46-BA17-A4DFA8D89DFD}"/>
              </a:ext>
            </a:extLst>
          </p:cNvPr>
          <p:cNvSpPr/>
          <p:nvPr/>
        </p:nvSpPr>
        <p:spPr>
          <a:xfrm>
            <a:off x="2297662" y="5928915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Patient vu dans l’année</a:t>
            </a:r>
          </a:p>
          <a:p>
            <a:pPr algn="ctr"/>
            <a:r>
              <a:rPr lang="fr-FR" sz="2400" dirty="0"/>
              <a:t> Sinon PAIEMENT=0 </a:t>
            </a:r>
          </a:p>
        </p:txBody>
      </p:sp>
      <p:pic>
        <p:nvPicPr>
          <p:cNvPr id="1026" name="Picture 2" descr="Pourquoi les français veulent-ils se tirer une balle dans le pied ? -  Regards">
            <a:extLst>
              <a:ext uri="{FF2B5EF4-FFF2-40B4-BE49-F238E27FC236}">
                <a16:creationId xmlns:a16="http://schemas.microsoft.com/office/drawing/2014/main" id="{7030EBFF-1F3E-1847-B7A2-B5F3F7349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116" y="5783373"/>
            <a:ext cx="1364355" cy="102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32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dirty="0">
                <a:solidFill>
                  <a:srgbClr val="000090"/>
                </a:solidFill>
                <a:cs typeface="Times New Roman" charset="0"/>
              </a:rPr>
              <a:t>Téléconsultation  en anesthésie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21BA9CE-9B26-E844-8289-8FE7B4451804}"/>
              </a:ext>
            </a:extLst>
          </p:cNvPr>
          <p:cNvSpPr txBox="1"/>
          <p:nvPr/>
        </p:nvSpPr>
        <p:spPr>
          <a:xfrm>
            <a:off x="121062" y="1874034"/>
            <a:ext cx="65274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2020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474B2CF-40F1-0044-B086-290B7BF2E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2" y="1390021"/>
            <a:ext cx="647417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D840E9F-365F-EA4D-B3FF-2B836CDA2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29" y="826392"/>
            <a:ext cx="2172632" cy="12166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B9A4EFA-485B-7C49-951E-CA2A05A6000B}"/>
              </a:ext>
            </a:extLst>
          </p:cNvPr>
          <p:cNvSpPr/>
          <p:nvPr/>
        </p:nvSpPr>
        <p:spPr>
          <a:xfrm>
            <a:off x="2619524" y="1152699"/>
            <a:ext cx="65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PAIEMENT   TC = CS , même pour primo consultation  </a:t>
            </a:r>
          </a:p>
        </p:txBody>
      </p:sp>
      <p:pic>
        <p:nvPicPr>
          <p:cNvPr id="17" name="Picture 2" descr="Société Française d’Anesthésie et de Réanimation Logo">
            <a:extLst>
              <a:ext uri="{FF2B5EF4-FFF2-40B4-BE49-F238E27FC236}">
                <a16:creationId xmlns:a16="http://schemas.microsoft.com/office/drawing/2014/main" id="{12EE6DCE-292B-FC47-86B1-5566C964D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0" y="2063342"/>
            <a:ext cx="807520" cy="80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9EA6F97-30C8-B446-B0BA-F0BD1946E556}"/>
              </a:ext>
            </a:extLst>
          </p:cNvPr>
          <p:cNvSpPr/>
          <p:nvPr/>
        </p:nvSpPr>
        <p:spPr>
          <a:xfrm>
            <a:off x="2749136" y="2131866"/>
            <a:ext cx="65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RFE – Préconisation adaptation de soins contexte COVID 19 </a:t>
            </a:r>
          </a:p>
        </p:txBody>
      </p:sp>
      <p:pic>
        <p:nvPicPr>
          <p:cNvPr id="20" name="Image 19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8AB13B75-426E-4D4D-84E9-6583DB46B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1139" y="2959662"/>
            <a:ext cx="5571376" cy="38798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F4B222-F95F-8446-B352-C1BCB86227AC}"/>
              </a:ext>
            </a:extLst>
          </p:cNvPr>
          <p:cNvSpPr/>
          <p:nvPr/>
        </p:nvSpPr>
        <p:spPr>
          <a:xfrm>
            <a:off x="1282524" y="4917504"/>
            <a:ext cx="7696235" cy="830997"/>
          </a:xfrm>
          <a:prstGeom prst="rect">
            <a:avLst/>
          </a:prstGeom>
          <a:noFill/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696235"/>
                      <a:gd name="connsiteY0" fmla="*/ 0 h 463138"/>
                      <a:gd name="connsiteX1" fmla="*/ 515056 w 7696235"/>
                      <a:gd name="connsiteY1" fmla="*/ 0 h 463138"/>
                      <a:gd name="connsiteX2" fmla="*/ 876187 w 7696235"/>
                      <a:gd name="connsiteY2" fmla="*/ 0 h 463138"/>
                      <a:gd name="connsiteX3" fmla="*/ 1622130 w 7696235"/>
                      <a:gd name="connsiteY3" fmla="*/ 0 h 463138"/>
                      <a:gd name="connsiteX4" fmla="*/ 2137185 w 7696235"/>
                      <a:gd name="connsiteY4" fmla="*/ 0 h 463138"/>
                      <a:gd name="connsiteX5" fmla="*/ 2652241 w 7696235"/>
                      <a:gd name="connsiteY5" fmla="*/ 0 h 463138"/>
                      <a:gd name="connsiteX6" fmla="*/ 3398184 w 7696235"/>
                      <a:gd name="connsiteY6" fmla="*/ 0 h 463138"/>
                      <a:gd name="connsiteX7" fmla="*/ 3836277 w 7696235"/>
                      <a:gd name="connsiteY7" fmla="*/ 0 h 463138"/>
                      <a:gd name="connsiteX8" fmla="*/ 4582220 w 7696235"/>
                      <a:gd name="connsiteY8" fmla="*/ 0 h 463138"/>
                      <a:gd name="connsiteX9" fmla="*/ 5328163 w 7696235"/>
                      <a:gd name="connsiteY9" fmla="*/ 0 h 463138"/>
                      <a:gd name="connsiteX10" fmla="*/ 5920181 w 7696235"/>
                      <a:gd name="connsiteY10" fmla="*/ 0 h 463138"/>
                      <a:gd name="connsiteX11" fmla="*/ 6666124 w 7696235"/>
                      <a:gd name="connsiteY11" fmla="*/ 0 h 463138"/>
                      <a:gd name="connsiteX12" fmla="*/ 7181179 w 7696235"/>
                      <a:gd name="connsiteY12" fmla="*/ 0 h 463138"/>
                      <a:gd name="connsiteX13" fmla="*/ 7696235 w 7696235"/>
                      <a:gd name="connsiteY13" fmla="*/ 0 h 463138"/>
                      <a:gd name="connsiteX14" fmla="*/ 7696235 w 7696235"/>
                      <a:gd name="connsiteY14" fmla="*/ 463138 h 463138"/>
                      <a:gd name="connsiteX15" fmla="*/ 7104217 w 7696235"/>
                      <a:gd name="connsiteY15" fmla="*/ 463138 h 463138"/>
                      <a:gd name="connsiteX16" fmla="*/ 6512199 w 7696235"/>
                      <a:gd name="connsiteY16" fmla="*/ 463138 h 463138"/>
                      <a:gd name="connsiteX17" fmla="*/ 5766256 w 7696235"/>
                      <a:gd name="connsiteY17" fmla="*/ 463138 h 463138"/>
                      <a:gd name="connsiteX18" fmla="*/ 5174238 w 7696235"/>
                      <a:gd name="connsiteY18" fmla="*/ 463138 h 463138"/>
                      <a:gd name="connsiteX19" fmla="*/ 4813107 w 7696235"/>
                      <a:gd name="connsiteY19" fmla="*/ 463138 h 463138"/>
                      <a:gd name="connsiteX20" fmla="*/ 4375014 w 7696235"/>
                      <a:gd name="connsiteY20" fmla="*/ 463138 h 463138"/>
                      <a:gd name="connsiteX21" fmla="*/ 3629071 w 7696235"/>
                      <a:gd name="connsiteY21" fmla="*/ 463138 h 463138"/>
                      <a:gd name="connsiteX22" fmla="*/ 3037053 w 7696235"/>
                      <a:gd name="connsiteY22" fmla="*/ 463138 h 463138"/>
                      <a:gd name="connsiteX23" fmla="*/ 2598959 w 7696235"/>
                      <a:gd name="connsiteY23" fmla="*/ 463138 h 463138"/>
                      <a:gd name="connsiteX24" fmla="*/ 2006941 w 7696235"/>
                      <a:gd name="connsiteY24" fmla="*/ 463138 h 463138"/>
                      <a:gd name="connsiteX25" fmla="*/ 1645810 w 7696235"/>
                      <a:gd name="connsiteY25" fmla="*/ 463138 h 463138"/>
                      <a:gd name="connsiteX26" fmla="*/ 1284679 w 7696235"/>
                      <a:gd name="connsiteY26" fmla="*/ 463138 h 463138"/>
                      <a:gd name="connsiteX27" fmla="*/ 692661 w 7696235"/>
                      <a:gd name="connsiteY27" fmla="*/ 463138 h 463138"/>
                      <a:gd name="connsiteX28" fmla="*/ 0 w 7696235"/>
                      <a:gd name="connsiteY28" fmla="*/ 463138 h 463138"/>
                      <a:gd name="connsiteX29" fmla="*/ 0 w 7696235"/>
                      <a:gd name="connsiteY29" fmla="*/ 0 h 463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7696235" h="463138" extrusionOk="0">
                        <a:moveTo>
                          <a:pt x="0" y="0"/>
                        </a:moveTo>
                        <a:cubicBezTo>
                          <a:pt x="120421" y="-42009"/>
                          <a:pt x="338621" y="37152"/>
                          <a:pt x="515056" y="0"/>
                        </a:cubicBezTo>
                        <a:cubicBezTo>
                          <a:pt x="691491" y="-37152"/>
                          <a:pt x="753341" y="15002"/>
                          <a:pt x="876187" y="0"/>
                        </a:cubicBezTo>
                        <a:cubicBezTo>
                          <a:pt x="999033" y="-15002"/>
                          <a:pt x="1282683" y="84315"/>
                          <a:pt x="1622130" y="0"/>
                        </a:cubicBezTo>
                        <a:cubicBezTo>
                          <a:pt x="1961577" y="-84315"/>
                          <a:pt x="1940566" y="59078"/>
                          <a:pt x="2137185" y="0"/>
                        </a:cubicBezTo>
                        <a:cubicBezTo>
                          <a:pt x="2333804" y="-59078"/>
                          <a:pt x="2409575" y="6646"/>
                          <a:pt x="2652241" y="0"/>
                        </a:cubicBezTo>
                        <a:cubicBezTo>
                          <a:pt x="2894907" y="-6646"/>
                          <a:pt x="3206284" y="27293"/>
                          <a:pt x="3398184" y="0"/>
                        </a:cubicBezTo>
                        <a:cubicBezTo>
                          <a:pt x="3590084" y="-27293"/>
                          <a:pt x="3621333" y="47761"/>
                          <a:pt x="3836277" y="0"/>
                        </a:cubicBezTo>
                        <a:cubicBezTo>
                          <a:pt x="4051221" y="-47761"/>
                          <a:pt x="4361724" y="40756"/>
                          <a:pt x="4582220" y="0"/>
                        </a:cubicBezTo>
                        <a:cubicBezTo>
                          <a:pt x="4802716" y="-40756"/>
                          <a:pt x="5098972" y="65680"/>
                          <a:pt x="5328163" y="0"/>
                        </a:cubicBezTo>
                        <a:cubicBezTo>
                          <a:pt x="5557354" y="-65680"/>
                          <a:pt x="5733349" y="69135"/>
                          <a:pt x="5920181" y="0"/>
                        </a:cubicBezTo>
                        <a:cubicBezTo>
                          <a:pt x="6107013" y="-69135"/>
                          <a:pt x="6516919" y="69234"/>
                          <a:pt x="6666124" y="0"/>
                        </a:cubicBezTo>
                        <a:cubicBezTo>
                          <a:pt x="6815329" y="-69234"/>
                          <a:pt x="7006280" y="4762"/>
                          <a:pt x="7181179" y="0"/>
                        </a:cubicBezTo>
                        <a:cubicBezTo>
                          <a:pt x="7356078" y="-4762"/>
                          <a:pt x="7578488" y="14123"/>
                          <a:pt x="7696235" y="0"/>
                        </a:cubicBezTo>
                        <a:cubicBezTo>
                          <a:pt x="7712416" y="166203"/>
                          <a:pt x="7640731" y="293427"/>
                          <a:pt x="7696235" y="463138"/>
                        </a:cubicBezTo>
                        <a:cubicBezTo>
                          <a:pt x="7501000" y="516594"/>
                          <a:pt x="7282965" y="393801"/>
                          <a:pt x="7104217" y="463138"/>
                        </a:cubicBezTo>
                        <a:cubicBezTo>
                          <a:pt x="6925469" y="532475"/>
                          <a:pt x="6677552" y="436841"/>
                          <a:pt x="6512199" y="463138"/>
                        </a:cubicBezTo>
                        <a:cubicBezTo>
                          <a:pt x="6346846" y="489435"/>
                          <a:pt x="5923129" y="397724"/>
                          <a:pt x="5766256" y="463138"/>
                        </a:cubicBezTo>
                        <a:cubicBezTo>
                          <a:pt x="5609383" y="528552"/>
                          <a:pt x="5374076" y="452441"/>
                          <a:pt x="5174238" y="463138"/>
                        </a:cubicBezTo>
                        <a:cubicBezTo>
                          <a:pt x="4974400" y="473835"/>
                          <a:pt x="4900841" y="448036"/>
                          <a:pt x="4813107" y="463138"/>
                        </a:cubicBezTo>
                        <a:cubicBezTo>
                          <a:pt x="4725373" y="478240"/>
                          <a:pt x="4581504" y="451842"/>
                          <a:pt x="4375014" y="463138"/>
                        </a:cubicBezTo>
                        <a:cubicBezTo>
                          <a:pt x="4168524" y="474434"/>
                          <a:pt x="3805843" y="447869"/>
                          <a:pt x="3629071" y="463138"/>
                        </a:cubicBezTo>
                        <a:cubicBezTo>
                          <a:pt x="3452299" y="478407"/>
                          <a:pt x="3260276" y="415875"/>
                          <a:pt x="3037053" y="463138"/>
                        </a:cubicBezTo>
                        <a:cubicBezTo>
                          <a:pt x="2813830" y="510401"/>
                          <a:pt x="2813426" y="461886"/>
                          <a:pt x="2598959" y="463138"/>
                        </a:cubicBezTo>
                        <a:cubicBezTo>
                          <a:pt x="2384492" y="464390"/>
                          <a:pt x="2186652" y="433319"/>
                          <a:pt x="2006941" y="463138"/>
                        </a:cubicBezTo>
                        <a:cubicBezTo>
                          <a:pt x="1827230" y="492957"/>
                          <a:pt x="1721238" y="435838"/>
                          <a:pt x="1645810" y="463138"/>
                        </a:cubicBezTo>
                        <a:cubicBezTo>
                          <a:pt x="1570382" y="490438"/>
                          <a:pt x="1445222" y="423744"/>
                          <a:pt x="1284679" y="463138"/>
                        </a:cubicBezTo>
                        <a:cubicBezTo>
                          <a:pt x="1124136" y="502532"/>
                          <a:pt x="918756" y="422443"/>
                          <a:pt x="692661" y="463138"/>
                        </a:cubicBezTo>
                        <a:cubicBezTo>
                          <a:pt x="466566" y="503833"/>
                          <a:pt x="320616" y="445299"/>
                          <a:pt x="0" y="463138"/>
                        </a:cubicBezTo>
                        <a:cubicBezTo>
                          <a:pt x="-9394" y="344892"/>
                          <a:pt x="46546" y="1395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dirty="0">
                <a:solidFill>
                  <a:schemeClr val="tx1"/>
                </a:solidFill>
              </a:rPr>
              <a:t>TELECONSULTATION </a:t>
            </a:r>
          </a:p>
          <a:p>
            <a:pPr algn="r"/>
            <a:r>
              <a:rPr lang="fr-FR" dirty="0">
                <a:solidFill>
                  <a:srgbClr val="002060"/>
                </a:solidFill>
              </a:rPr>
              <a:t>Pour tous +++ selon organisations locales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CB904FF-CF32-1345-BFA8-18976049B7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1247" y="6048600"/>
            <a:ext cx="503693" cy="503693"/>
          </a:xfrm>
          <a:prstGeom prst="rect">
            <a:avLst/>
          </a:prstGeom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939A4130-650D-A54F-80C2-744F1A0725F4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6475308" y="6353395"/>
            <a:ext cx="946488" cy="0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Image 21">
            <a:extLst>
              <a:ext uri="{FF2B5EF4-FFF2-40B4-BE49-F238E27FC236}">
                <a16:creationId xmlns:a16="http://schemas.microsoft.com/office/drawing/2014/main" id="{A0A3BB30-E463-884B-9271-258A50A999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6601737" y="6107080"/>
            <a:ext cx="503692" cy="50369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A302DED-32ED-114B-9439-652A7451F9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1796" y="5893431"/>
            <a:ext cx="1533213" cy="91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2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915970"/>
            <a:ext cx="899896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			</a:t>
            </a:r>
            <a:r>
              <a:rPr lang="fr-FR" sz="2400" b="1" dirty="0"/>
              <a:t>Que devons nous recueillir sur dossier d’anesthésie ?</a:t>
            </a:r>
          </a:p>
          <a:p>
            <a:endParaRPr lang="fr-FR" dirty="0"/>
          </a:p>
          <a:p>
            <a:r>
              <a:rPr lang="fr-FR" sz="2400" dirty="0">
                <a:solidFill>
                  <a:srgbClr val="000090"/>
                </a:solidFill>
              </a:rPr>
              <a:t> Nom du patient  et  nom de l’anesthésiste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400" dirty="0">
                <a:solidFill>
                  <a:srgbClr val="000090"/>
                </a:solidFill>
              </a:rPr>
              <a:t>Evaluation </a:t>
            </a:r>
            <a:r>
              <a:rPr lang="fr-FR" sz="2400" u="sng" dirty="0">
                <a:solidFill>
                  <a:srgbClr val="000090"/>
                </a:solidFill>
              </a:rPr>
              <a:t>des risques anesthésiques</a:t>
            </a:r>
            <a:endParaRPr lang="fr-FR" sz="2400" dirty="0">
              <a:solidFill>
                <a:srgbClr val="000090"/>
              </a:solidFill>
            </a:endParaRPr>
          </a:p>
          <a:p>
            <a:endParaRPr lang="fr-FR" sz="2400" dirty="0">
              <a:solidFill>
                <a:srgbClr val="000090"/>
              </a:solidFill>
            </a:endParaRPr>
          </a:p>
          <a:p>
            <a:endParaRPr lang="fr-FR" sz="2400" dirty="0">
              <a:solidFill>
                <a:srgbClr val="000090"/>
              </a:solidFill>
            </a:endParaRPr>
          </a:p>
          <a:p>
            <a:endParaRPr lang="fr-FR" sz="2400" dirty="0">
              <a:solidFill>
                <a:srgbClr val="000090"/>
              </a:solidFill>
            </a:endParaRPr>
          </a:p>
          <a:p>
            <a:endParaRPr lang="fr-FR" sz="2400" dirty="0">
              <a:solidFill>
                <a:srgbClr val="000090"/>
              </a:solidFill>
            </a:endParaRPr>
          </a:p>
          <a:p>
            <a:r>
              <a:rPr lang="fr-FR" sz="2400" dirty="0">
                <a:solidFill>
                  <a:srgbClr val="000090"/>
                </a:solidFill>
              </a:rPr>
              <a:t> </a:t>
            </a:r>
          </a:p>
          <a:p>
            <a:r>
              <a:rPr lang="fr-FR" sz="2400" dirty="0">
                <a:solidFill>
                  <a:srgbClr val="000090"/>
                </a:solidFill>
              </a:rPr>
              <a:t>			</a:t>
            </a:r>
            <a:r>
              <a:rPr lang="fr-FR" sz="2000" dirty="0"/>
              <a:t>ASA = antécédents / traitement </a:t>
            </a:r>
          </a:p>
          <a:p>
            <a:r>
              <a:rPr lang="fr-FR" sz="2000" dirty="0"/>
              <a:t>			MET = adaptation à l’effort</a:t>
            </a:r>
          </a:p>
          <a:p>
            <a:r>
              <a:rPr lang="fr-FR" sz="2000" dirty="0"/>
              <a:t>			LEE= FDR Cardio-vasculaires</a:t>
            </a:r>
          </a:p>
          <a:p>
            <a:r>
              <a:rPr lang="fr-FR" sz="2000" dirty="0"/>
              <a:t>			NVPO, STOP BANG, CAPRINI,  Risque hémorragique …. </a:t>
            </a:r>
          </a:p>
          <a:p>
            <a:r>
              <a:rPr lang="fr-FR" sz="2000" dirty="0"/>
              <a:t>			Bilans complémentaires selon RFE </a:t>
            </a:r>
            <a:r>
              <a:rPr lang="fr-FR" sz="2000" dirty="0">
                <a:sym typeface="Wingdings" pitchFamily="2" charset="2"/>
              </a:rPr>
              <a:t> indication restreinte </a:t>
            </a:r>
            <a:endParaRPr lang="fr-FR" sz="2000" dirty="0"/>
          </a:p>
          <a:p>
            <a:endParaRPr lang="fr-FR" sz="2000" b="1" dirty="0"/>
          </a:p>
          <a:p>
            <a:endParaRPr lang="fr-FR" dirty="0">
              <a:solidFill>
                <a:srgbClr val="000090"/>
              </a:solidFill>
            </a:endParaRP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8" y="915970"/>
            <a:ext cx="1230910" cy="68702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165291" y="6535145"/>
            <a:ext cx="502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Indicateurs de sécurité et de qualité des soins – HAS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406DE5-4430-874C-BC53-5192692F481E}"/>
              </a:ext>
            </a:extLst>
          </p:cNvPr>
          <p:cNvSpPr/>
          <p:nvPr/>
        </p:nvSpPr>
        <p:spPr>
          <a:xfrm>
            <a:off x="0" y="0"/>
            <a:ext cx="9144000" cy="7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dirty="0">
                <a:solidFill>
                  <a:srgbClr val="000090"/>
                </a:solidFill>
                <a:cs typeface="Times New Roman" charset="0"/>
              </a:rPr>
              <a:t>Téléconsultation  en anesthésie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ADB932D-A104-FB41-B4BC-852A0AEDB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050" y="2896028"/>
            <a:ext cx="1447800" cy="14478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57FC2D0-35AE-8644-BF1A-8BAAE17D9F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5291" y="3060715"/>
            <a:ext cx="1265979" cy="1265979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435CF41-9E2F-734C-8775-7D12AAFE166D}"/>
              </a:ext>
            </a:extLst>
          </p:cNvPr>
          <p:cNvCxnSpPr>
            <a:cxnSpLocks/>
          </p:cNvCxnSpPr>
          <p:nvPr/>
        </p:nvCxnSpPr>
        <p:spPr>
          <a:xfrm>
            <a:off x="6353807" y="2973548"/>
            <a:ext cx="966198" cy="137028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8810558-DEFF-D44F-BECA-D5151AD05B31}"/>
              </a:ext>
            </a:extLst>
          </p:cNvPr>
          <p:cNvCxnSpPr>
            <a:cxnSpLocks/>
          </p:cNvCxnSpPr>
          <p:nvPr/>
        </p:nvCxnSpPr>
        <p:spPr>
          <a:xfrm flipV="1">
            <a:off x="6346795" y="2964333"/>
            <a:ext cx="973210" cy="1197674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9776EE9-0685-4246-AEF1-93B823AFF563}"/>
              </a:ext>
            </a:extLst>
          </p:cNvPr>
          <p:cNvCxnSpPr>
            <a:cxnSpLocks/>
          </p:cNvCxnSpPr>
          <p:nvPr/>
        </p:nvCxnSpPr>
        <p:spPr>
          <a:xfrm>
            <a:off x="4118550" y="2938533"/>
            <a:ext cx="1312720" cy="1224827"/>
          </a:xfrm>
          <a:prstGeom prst="line">
            <a:avLst/>
          </a:prstGeom>
          <a:ln w="381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1FD0D77-DFF3-5941-9A87-A116BC2B6F28}"/>
              </a:ext>
            </a:extLst>
          </p:cNvPr>
          <p:cNvCxnSpPr>
            <a:cxnSpLocks/>
          </p:cNvCxnSpPr>
          <p:nvPr/>
        </p:nvCxnSpPr>
        <p:spPr>
          <a:xfrm flipV="1">
            <a:off x="4184900" y="2781224"/>
            <a:ext cx="1246370" cy="1727291"/>
          </a:xfrm>
          <a:prstGeom prst="line">
            <a:avLst/>
          </a:prstGeom>
          <a:ln w="381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C53E46A8-D8A2-424C-A864-14523FDE86A0}"/>
              </a:ext>
            </a:extLst>
          </p:cNvPr>
          <p:cNvSpPr txBox="1"/>
          <p:nvPr/>
        </p:nvSpPr>
        <p:spPr>
          <a:xfrm>
            <a:off x="145037" y="2985105"/>
            <a:ext cx="4296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Pertinence de</a:t>
            </a:r>
          </a:p>
          <a:p>
            <a:pPr algn="ctr"/>
            <a:r>
              <a:rPr lang="fr-FR" sz="2400" dirty="0"/>
              <a:t> l’examen </a:t>
            </a:r>
          </a:p>
          <a:p>
            <a:pPr algn="ctr"/>
            <a:r>
              <a:rPr lang="fr-FR" sz="2400" dirty="0"/>
              <a:t>clinique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BDECA4-339A-9848-B36C-3552C7AD4E0E}"/>
              </a:ext>
            </a:extLst>
          </p:cNvPr>
          <p:cNvSpPr/>
          <p:nvPr/>
        </p:nvSpPr>
        <p:spPr>
          <a:xfrm>
            <a:off x="4871391" y="2289710"/>
            <a:ext cx="3874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000090"/>
                </a:solidFill>
              </a:rPr>
              <a:t>= SCORES d’INTERROGATOIRE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5773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915970"/>
            <a:ext cx="899896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			</a:t>
            </a:r>
            <a:r>
              <a:rPr lang="fr-FR" sz="2400" b="1" dirty="0"/>
              <a:t>Que devons nous recueillir sur dossier d’anesthésie ?</a:t>
            </a:r>
          </a:p>
          <a:p>
            <a:endParaRPr lang="fr-FR" dirty="0"/>
          </a:p>
          <a:p>
            <a:r>
              <a:rPr lang="fr-FR" sz="2400" dirty="0">
                <a:solidFill>
                  <a:srgbClr val="000090"/>
                </a:solidFill>
              </a:rPr>
              <a:t> Nom du patient  et  nom de l’anesthésiste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400" dirty="0">
                <a:solidFill>
                  <a:srgbClr val="000090"/>
                </a:solidFill>
              </a:rPr>
              <a:t>Evaluation </a:t>
            </a:r>
            <a:r>
              <a:rPr lang="fr-FR" sz="2400" u="sng" dirty="0">
                <a:solidFill>
                  <a:srgbClr val="000090"/>
                </a:solidFill>
              </a:rPr>
              <a:t>des risques anesthésiques</a:t>
            </a:r>
            <a:endParaRPr lang="fr-FR" sz="2400" dirty="0">
              <a:solidFill>
                <a:srgbClr val="000090"/>
              </a:solidFill>
            </a:endParaRPr>
          </a:p>
          <a:p>
            <a:endParaRPr lang="fr-FR" sz="2000" b="1" dirty="0"/>
          </a:p>
          <a:p>
            <a:r>
              <a:rPr lang="fr-FR" sz="2400" dirty="0">
                <a:solidFill>
                  <a:srgbClr val="000090"/>
                </a:solidFill>
              </a:rPr>
              <a:t>Evaluation des voies aériennes</a:t>
            </a:r>
          </a:p>
          <a:p>
            <a:endParaRPr lang="fr-FR" dirty="0">
              <a:solidFill>
                <a:srgbClr val="000090"/>
              </a:solidFill>
            </a:endParaRP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8" y="915970"/>
            <a:ext cx="1230910" cy="68702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75846" y="6423199"/>
            <a:ext cx="502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Indicateurs de sécurité et de qualité des soins – HAS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96A7F-BD4D-964D-B01F-2F38BC548973}"/>
              </a:ext>
            </a:extLst>
          </p:cNvPr>
          <p:cNvSpPr/>
          <p:nvPr/>
        </p:nvSpPr>
        <p:spPr>
          <a:xfrm>
            <a:off x="0" y="0"/>
            <a:ext cx="9144000" cy="7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dirty="0">
                <a:solidFill>
                  <a:srgbClr val="000090"/>
                </a:solidFill>
                <a:cs typeface="Times New Roman" charset="0"/>
              </a:rPr>
              <a:t>Téléconsultation  en anesthésie </a:t>
            </a:r>
          </a:p>
        </p:txBody>
      </p:sp>
    </p:spTree>
    <p:extLst>
      <p:ext uri="{BB962C8B-B14F-4D97-AF65-F5344CB8AC3E}">
        <p14:creationId xmlns:p14="http://schemas.microsoft.com/office/powerpoint/2010/main" val="2887735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7924" y="976366"/>
            <a:ext cx="8715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Adaptation de l’examen clinique: Evaluation des voies aériennes</a:t>
            </a:r>
            <a:endParaRPr 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1220263" y="3568794"/>
            <a:ext cx="3083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Evaluation </a:t>
            </a:r>
            <a:r>
              <a:rPr lang="fr-FR" sz="2400" dirty="0" err="1"/>
              <a:t>Mallampati</a:t>
            </a:r>
            <a:endParaRPr lang="fr-FR" sz="2400" dirty="0"/>
          </a:p>
          <a:p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1240290" y="6120147"/>
            <a:ext cx="3540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Evaluation travers de doigt</a:t>
            </a:r>
          </a:p>
          <a:p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782319" y="6177106"/>
            <a:ext cx="846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Profil </a:t>
            </a:r>
          </a:p>
          <a:p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5373452" y="3632615"/>
            <a:ext cx="1816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Etat dentaire</a:t>
            </a:r>
          </a:p>
          <a:p>
            <a:endParaRPr lang="fr-FR"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606" y="2045203"/>
            <a:ext cx="1940870" cy="15363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960" y="2045203"/>
            <a:ext cx="2240091" cy="152359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5251" y="4367546"/>
            <a:ext cx="2336800" cy="17526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6"/>
          <a:srcRect t="607" r="37677" b="1"/>
          <a:stretch/>
        </p:blipFill>
        <p:spPr>
          <a:xfrm rot="5400000">
            <a:off x="2113090" y="4195700"/>
            <a:ext cx="1752603" cy="20962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648F39E-6997-6D47-9B8E-EEF36E400B71}"/>
              </a:ext>
            </a:extLst>
          </p:cNvPr>
          <p:cNvSpPr/>
          <p:nvPr/>
        </p:nvSpPr>
        <p:spPr>
          <a:xfrm>
            <a:off x="0" y="0"/>
            <a:ext cx="9144000" cy="7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dirty="0">
                <a:solidFill>
                  <a:srgbClr val="000090"/>
                </a:solidFill>
                <a:cs typeface="Times New Roman" charset="0"/>
              </a:rPr>
              <a:t>Téléconsultation  en anesthésie </a:t>
            </a:r>
          </a:p>
        </p:txBody>
      </p:sp>
    </p:spTree>
    <p:extLst>
      <p:ext uri="{BB962C8B-B14F-4D97-AF65-F5344CB8AC3E}">
        <p14:creationId xmlns:p14="http://schemas.microsoft.com/office/powerpoint/2010/main" val="2690072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7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dirty="0">
                <a:solidFill>
                  <a:srgbClr val="000090"/>
                </a:solidFill>
                <a:cs typeface="Times New Roman" charset="0"/>
              </a:rPr>
              <a:t>Téléconsultation en anesthésie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412" y="837996"/>
            <a:ext cx="6439647" cy="178091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46" y="2959172"/>
            <a:ext cx="3403307" cy="220830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72352" y="1584043"/>
            <a:ext cx="91141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dirty="0"/>
              <a:t>1999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730589" y="2959172"/>
            <a:ext cx="541341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N=43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Evaluation Critères d’intubation</a:t>
            </a:r>
          </a:p>
          <a:p>
            <a:pPr algn="ctr"/>
            <a:r>
              <a:rPr lang="fr-FR" sz="2400" dirty="0"/>
              <a:t>Intubation </a:t>
            </a:r>
            <a:r>
              <a:rPr lang="fr-FR" sz="2400" dirty="0" err="1"/>
              <a:t>naso-trachéale</a:t>
            </a:r>
            <a:r>
              <a:rPr lang="fr-FR" sz="2400" dirty="0"/>
              <a:t> 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Pas de modification technique Anesthésie</a:t>
            </a:r>
          </a:p>
          <a:p>
            <a:pPr algn="ctr"/>
            <a:r>
              <a:rPr lang="fr-FR" dirty="0"/>
              <a:t> 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2962" y="5940683"/>
            <a:ext cx="726685" cy="79935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9676" y="1584043"/>
            <a:ext cx="959971" cy="5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49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915970"/>
            <a:ext cx="899896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			</a:t>
            </a:r>
            <a:r>
              <a:rPr lang="fr-FR" sz="2400" b="1" dirty="0"/>
              <a:t>Que devons nous recueillir sur dossier d’anesthésie ?</a:t>
            </a:r>
          </a:p>
          <a:p>
            <a:endParaRPr lang="fr-FR" dirty="0"/>
          </a:p>
          <a:p>
            <a:r>
              <a:rPr lang="fr-FR" sz="2400" dirty="0">
                <a:solidFill>
                  <a:srgbClr val="000090"/>
                </a:solidFill>
              </a:rPr>
              <a:t> Nom du patient  et  nom de l’anesthésiste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400" dirty="0">
                <a:solidFill>
                  <a:srgbClr val="000090"/>
                </a:solidFill>
              </a:rPr>
              <a:t>Evaluation </a:t>
            </a:r>
            <a:r>
              <a:rPr lang="fr-FR" sz="2400" u="sng" dirty="0">
                <a:solidFill>
                  <a:srgbClr val="000090"/>
                </a:solidFill>
              </a:rPr>
              <a:t>des risques anesthésiques </a:t>
            </a:r>
          </a:p>
          <a:p>
            <a:r>
              <a:rPr lang="fr-FR" sz="2000" dirty="0"/>
              <a:t>		</a:t>
            </a:r>
            <a:endParaRPr lang="fr-FR" sz="2000" b="1" dirty="0"/>
          </a:p>
          <a:p>
            <a:r>
              <a:rPr lang="fr-FR" sz="2400" dirty="0">
                <a:solidFill>
                  <a:srgbClr val="000090"/>
                </a:solidFill>
              </a:rPr>
              <a:t>Evaluation des voies aériennes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400" dirty="0">
                <a:solidFill>
                  <a:srgbClr val="000090"/>
                </a:solidFill>
              </a:rPr>
              <a:t>Choix de la technique de contrôle des voies aériennes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400" dirty="0">
                <a:solidFill>
                  <a:srgbClr val="000090"/>
                </a:solidFill>
              </a:rPr>
              <a:t>Traitement habituel ou absence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400" dirty="0">
                <a:solidFill>
                  <a:srgbClr val="000090"/>
                </a:solidFill>
              </a:rPr>
              <a:t>Type d’anesthésie : AG , Anesthésie </a:t>
            </a:r>
            <a:r>
              <a:rPr lang="fr-FR" sz="2400" dirty="0" err="1">
                <a:solidFill>
                  <a:srgbClr val="000090"/>
                </a:solidFill>
              </a:rPr>
              <a:t>loco-régionale</a:t>
            </a:r>
            <a:endParaRPr lang="fr-FR" sz="2400" dirty="0">
              <a:solidFill>
                <a:srgbClr val="000090"/>
              </a:solidFill>
            </a:endParaRPr>
          </a:p>
          <a:p>
            <a:endParaRPr lang="fr-FR" dirty="0">
              <a:solidFill>
                <a:srgbClr val="000090"/>
              </a:solidFill>
            </a:endParaRP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8" y="915970"/>
            <a:ext cx="1230910" cy="68702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75846" y="6423199"/>
            <a:ext cx="502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Indicateurs de sécurité et de qualité des soins – HAS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96A7F-BD4D-964D-B01F-2F38BC548973}"/>
              </a:ext>
            </a:extLst>
          </p:cNvPr>
          <p:cNvSpPr/>
          <p:nvPr/>
        </p:nvSpPr>
        <p:spPr>
          <a:xfrm>
            <a:off x="0" y="0"/>
            <a:ext cx="9144000" cy="7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dirty="0">
                <a:solidFill>
                  <a:srgbClr val="000090"/>
                </a:solidFill>
                <a:cs typeface="Times New Roman" charset="0"/>
              </a:rPr>
              <a:t>Téléconsultation  en anesthésie </a:t>
            </a:r>
          </a:p>
        </p:txBody>
      </p:sp>
    </p:spTree>
    <p:extLst>
      <p:ext uri="{BB962C8B-B14F-4D97-AF65-F5344CB8AC3E}">
        <p14:creationId xmlns:p14="http://schemas.microsoft.com/office/powerpoint/2010/main" val="420313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02FD19-8DBA-0643-9376-A076FC4241A5}"/>
              </a:ext>
            </a:extLst>
          </p:cNvPr>
          <p:cNvSpPr/>
          <p:nvPr/>
        </p:nvSpPr>
        <p:spPr>
          <a:xfrm>
            <a:off x="0" y="0"/>
            <a:ext cx="9144000" cy="7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dirty="0">
                <a:solidFill>
                  <a:srgbClr val="000090"/>
                </a:solidFill>
                <a:cs typeface="Times New Roman" charset="0"/>
              </a:rPr>
              <a:t>Téléconsultation  en anesthésie  </a:t>
            </a:r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AD0EF3B8-2215-BA43-BFAD-38A9EBA6E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121"/>
            <a:ext cx="9195090" cy="277360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025B172-5BF6-F442-8B8C-67D430EB944B}"/>
              </a:ext>
            </a:extLst>
          </p:cNvPr>
          <p:cNvSpPr txBox="1"/>
          <p:nvPr/>
        </p:nvSpPr>
        <p:spPr>
          <a:xfrm>
            <a:off x="1517736" y="2678060"/>
            <a:ext cx="7626264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Information du patient</a:t>
            </a:r>
          </a:p>
          <a:p>
            <a:endParaRPr lang="fr-FR" sz="2400" dirty="0">
              <a:solidFill>
                <a:srgbClr val="002060"/>
              </a:solidFill>
            </a:endParaRPr>
          </a:p>
          <a:p>
            <a:r>
              <a:rPr lang="fr-FR" sz="2400" b="1" dirty="0">
                <a:solidFill>
                  <a:srgbClr val="002060"/>
                </a:solidFill>
              </a:rPr>
              <a:t>Critères d’éligibilité </a:t>
            </a:r>
          </a:p>
          <a:p>
            <a:endParaRPr lang="fr-FR" sz="2400" dirty="0">
              <a:solidFill>
                <a:srgbClr val="002060"/>
              </a:solidFill>
            </a:endParaRPr>
          </a:p>
          <a:p>
            <a:r>
              <a:rPr lang="fr-FR" sz="2400" b="1" dirty="0">
                <a:solidFill>
                  <a:srgbClr val="002060"/>
                </a:solidFill>
              </a:rPr>
              <a:t>Vidéo consultation +++</a:t>
            </a:r>
          </a:p>
          <a:p>
            <a:r>
              <a:rPr lang="fr-FR" sz="2400" dirty="0">
                <a:solidFill>
                  <a:srgbClr val="002060"/>
                </a:solidFill>
              </a:rPr>
              <a:t>	Authentification du professionnel médical 	Identification du patient et de l’accompagnant si présent</a:t>
            </a:r>
          </a:p>
          <a:p>
            <a:endParaRPr lang="fr-FR" sz="2400" dirty="0">
              <a:solidFill>
                <a:srgbClr val="002060"/>
              </a:solidFill>
            </a:endParaRPr>
          </a:p>
          <a:p>
            <a:r>
              <a:rPr lang="fr-FR" sz="2400" b="1" dirty="0">
                <a:solidFill>
                  <a:srgbClr val="002060"/>
                </a:solidFill>
              </a:rPr>
              <a:t>Visite pré anesthésique </a:t>
            </a:r>
          </a:p>
          <a:p>
            <a:endParaRPr lang="fr-FR" sz="2400" dirty="0">
              <a:solidFill>
                <a:srgbClr val="002060"/>
              </a:solidFill>
            </a:endParaRPr>
          </a:p>
          <a:p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CE0B122-01CC-1542-83F5-953AFE47145C}"/>
              </a:ext>
            </a:extLst>
          </p:cNvPr>
          <p:cNvSpPr txBox="1"/>
          <p:nvPr/>
        </p:nvSpPr>
        <p:spPr>
          <a:xfrm>
            <a:off x="7859302" y="6488668"/>
            <a:ext cx="1251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Juillet 2020</a:t>
            </a:r>
          </a:p>
        </p:txBody>
      </p:sp>
      <p:pic>
        <p:nvPicPr>
          <p:cNvPr id="8" name="Picture 2" descr="Société Française d’Anesthésie et de Réanimation Logo">
            <a:extLst>
              <a:ext uri="{FF2B5EF4-FFF2-40B4-BE49-F238E27FC236}">
                <a16:creationId xmlns:a16="http://schemas.microsoft.com/office/drawing/2014/main" id="{62C11044-DE90-2448-9718-85B271F7A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3" y="5997752"/>
            <a:ext cx="807520" cy="80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80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3720</TotalTime>
  <Words>671</Words>
  <Application>Microsoft Office PowerPoint</Application>
  <PresentationFormat>Affichage à l'écran (4:3)</PresentationFormat>
  <Paragraphs>164</Paragraphs>
  <Slides>12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</dc:creator>
  <cp:lastModifiedBy>Fanny Devisme</cp:lastModifiedBy>
  <cp:revision>71</cp:revision>
  <dcterms:created xsi:type="dcterms:W3CDTF">2019-11-28T15:03:17Z</dcterms:created>
  <dcterms:modified xsi:type="dcterms:W3CDTF">2020-10-13T06:57:31Z</dcterms:modified>
</cp:coreProperties>
</file>