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1" r:id="rId12"/>
    <p:sldId id="272" r:id="rId13"/>
    <p:sldId id="275" r:id="rId14"/>
    <p:sldId id="276" r:id="rId15"/>
    <p:sldId id="277" r:id="rId16"/>
    <p:sldId id="278" r:id="rId17"/>
    <p:sldId id="284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275F6-2BEB-B847-8E96-4365F4F8B555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FAB53BE-9BFF-2748-A880-AF227F7D3AFC}">
      <dgm:prSet phldrT="[Texte]" custT="1"/>
      <dgm:spPr>
        <a:solidFill>
          <a:schemeClr val="bg1">
            <a:lumMod val="75000"/>
            <a:alpha val="22000"/>
          </a:schemeClr>
        </a:solidFill>
        <a:ln w="19050" cmpd="sng">
          <a:solidFill>
            <a:schemeClr val="tx1"/>
          </a:solidFill>
          <a:prstDash val="dash"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fr-FR" sz="1600" b="1" dirty="0" err="1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Préhabilitation</a:t>
          </a:r>
          <a:endParaRPr lang="fr-FR" sz="1600" b="1" dirty="0">
            <a:solidFill>
              <a:schemeClr val="tx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EEAC3EE3-926D-BF46-8227-0C524BDA3810}" type="parTrans" cxnId="{9E0DF91A-5A34-074F-BEE8-9B92D92CEDE8}">
      <dgm:prSet/>
      <dgm:spPr/>
      <dgm:t>
        <a:bodyPr/>
        <a:lstStyle/>
        <a:p>
          <a:endParaRPr lang="fr-FR" sz="2200" b="1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20BED0A3-9042-DC47-A9E8-18F430970BD0}" type="sibTrans" cxnId="{9E0DF91A-5A34-074F-BEE8-9B92D92CEDE8}">
      <dgm:prSet/>
      <dgm:spPr/>
      <dgm:t>
        <a:bodyPr/>
        <a:lstStyle/>
        <a:p>
          <a:endParaRPr lang="fr-FR" sz="2200" b="1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D070C98A-DC4D-5C48-B944-168012C5918D}">
      <dgm:prSet phldrT="[Texte]" custT="1"/>
      <dgm:spPr>
        <a:solidFill>
          <a:srgbClr val="FF0000"/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fr-FR" sz="1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Phase </a:t>
          </a:r>
          <a:r>
            <a:rPr lang="fr-FR" sz="1800" b="1" dirty="0" err="1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postop</a:t>
          </a:r>
          <a:endParaRPr lang="fr-FR" sz="1800" b="1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FFCE9826-81C6-2745-A377-1D2D53B7013B}" type="parTrans" cxnId="{52378045-CD88-774D-85FC-E3DC72E02CA7}">
      <dgm:prSet/>
      <dgm:spPr/>
      <dgm:t>
        <a:bodyPr/>
        <a:lstStyle/>
        <a:p>
          <a:endParaRPr lang="fr-FR" sz="2200" b="1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CD9046BB-CAA9-BE44-A24F-EE3386033431}" type="sibTrans" cxnId="{52378045-CD88-774D-85FC-E3DC72E02CA7}">
      <dgm:prSet/>
      <dgm:spPr/>
      <dgm:t>
        <a:bodyPr/>
        <a:lstStyle/>
        <a:p>
          <a:endParaRPr lang="fr-FR" sz="2200" b="1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6C530C96-5981-3140-B282-4B945533C354}">
      <dgm:prSet phldrT="[Texte]" custT="1"/>
      <dgm:spPr>
        <a:solidFill>
          <a:srgbClr val="0000FF"/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fr-FR" sz="1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Après l’hospitalisation</a:t>
          </a:r>
        </a:p>
      </dgm:t>
    </dgm:pt>
    <dgm:pt modelId="{C1F76E91-33DE-6E45-BE33-ED5BAB412C3F}" type="parTrans" cxnId="{77313842-E905-1A42-8193-4348EBF629F5}">
      <dgm:prSet/>
      <dgm:spPr/>
      <dgm:t>
        <a:bodyPr/>
        <a:lstStyle/>
        <a:p>
          <a:endParaRPr lang="fr-FR" sz="2200" b="1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9EA00981-5EDC-8040-B950-C8C93F64EDB4}" type="sibTrans" cxnId="{77313842-E905-1A42-8193-4348EBF629F5}">
      <dgm:prSet/>
      <dgm:spPr/>
      <dgm:t>
        <a:bodyPr/>
        <a:lstStyle/>
        <a:p>
          <a:endParaRPr lang="fr-FR" sz="2200" b="1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61778A61-B84F-C94C-89CF-92E859A47445}">
      <dgm:prSet custT="1"/>
      <dgm:spPr>
        <a:solidFill>
          <a:srgbClr val="FF6600"/>
        </a:solidFill>
        <a:ln w="19050" cmpd="sng">
          <a:solidFill>
            <a:schemeClr val="tx1">
              <a:lumMod val="65000"/>
              <a:lumOff val="35000"/>
            </a:schemeClr>
          </a:solidFill>
          <a:prstDash val="solid"/>
        </a:ln>
      </dgm:spPr>
      <dgm:t>
        <a:bodyPr/>
        <a:lstStyle/>
        <a:p>
          <a:r>
            <a:rPr lang="fr-FR" sz="1600" b="1" dirty="0">
              <a:solidFill>
                <a:srgbClr val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Bloc</a:t>
          </a:r>
        </a:p>
      </dgm:t>
    </dgm:pt>
    <dgm:pt modelId="{F79A4308-630B-084F-8ED6-2758D863D540}" type="parTrans" cxnId="{46A828F6-B12C-FA4A-A663-90F25CEB1508}">
      <dgm:prSet/>
      <dgm:spPr/>
      <dgm:t>
        <a:bodyPr/>
        <a:lstStyle/>
        <a:p>
          <a:endParaRPr lang="fr-FR" sz="2200" b="1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55803C78-143E-AA46-A1FA-28AA34C08F7E}" type="sibTrans" cxnId="{46A828F6-B12C-FA4A-A663-90F25CEB1508}">
      <dgm:prSet/>
      <dgm:spPr/>
      <dgm:t>
        <a:bodyPr/>
        <a:lstStyle/>
        <a:p>
          <a:endParaRPr lang="fr-FR" sz="2200" b="1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F03CE8A2-A255-D943-B1ED-FEC2EE018D9A}">
      <dgm:prSet custT="1"/>
      <dgm:spPr>
        <a:solidFill>
          <a:srgbClr val="008000"/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fr-FR" sz="1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Phase pré-op</a:t>
          </a:r>
        </a:p>
      </dgm:t>
    </dgm:pt>
    <dgm:pt modelId="{517ED3D1-7C2B-E547-A69C-FCD624006B97}" type="parTrans" cxnId="{BDC847A5-4110-A34D-9520-98BA9D6ACB45}">
      <dgm:prSet/>
      <dgm:spPr/>
      <dgm:t>
        <a:bodyPr/>
        <a:lstStyle/>
        <a:p>
          <a:endParaRPr lang="fr-FR" sz="2200" b="1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EBC80735-8D7A-064C-B926-A763FBDC2794}" type="sibTrans" cxnId="{BDC847A5-4110-A34D-9520-98BA9D6ACB45}">
      <dgm:prSet/>
      <dgm:spPr/>
      <dgm:t>
        <a:bodyPr/>
        <a:lstStyle/>
        <a:p>
          <a:endParaRPr lang="fr-FR" sz="2200" b="1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86BCB6F6-1326-304D-85D7-B4C67EAD2BF4}" type="pres">
      <dgm:prSet presAssocID="{54B275F6-2BEB-B847-8E96-4365F4F8B555}" presName="Name0" presStyleCnt="0">
        <dgm:presLayoutVars>
          <dgm:dir/>
          <dgm:animLvl val="lvl"/>
          <dgm:resizeHandles val="exact"/>
        </dgm:presLayoutVars>
      </dgm:prSet>
      <dgm:spPr/>
    </dgm:pt>
    <dgm:pt modelId="{045C9611-E46C-F74F-BD0C-52FAE2BDE38A}" type="pres">
      <dgm:prSet presAssocID="{EFAB53BE-9BFF-2748-A880-AF227F7D3AF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A344395-BA7C-C145-BA3E-0A6369DCFAAB}" type="pres">
      <dgm:prSet presAssocID="{20BED0A3-9042-DC47-A9E8-18F430970BD0}" presName="parTxOnlySpace" presStyleCnt="0"/>
      <dgm:spPr/>
    </dgm:pt>
    <dgm:pt modelId="{C5DE0890-303E-334E-954F-D56CAD610516}" type="pres">
      <dgm:prSet presAssocID="{F03CE8A2-A255-D943-B1ED-FEC2EE018D9A}" presName="parTxOnly" presStyleLbl="node1" presStyleIdx="1" presStyleCnt="5" custScaleX="87503">
        <dgm:presLayoutVars>
          <dgm:chMax val="0"/>
          <dgm:chPref val="0"/>
          <dgm:bulletEnabled val="1"/>
        </dgm:presLayoutVars>
      </dgm:prSet>
      <dgm:spPr/>
    </dgm:pt>
    <dgm:pt modelId="{20A6C1A8-1CCB-CA4E-9A97-9DA53A4C8EC8}" type="pres">
      <dgm:prSet presAssocID="{EBC80735-8D7A-064C-B926-A763FBDC2794}" presName="parTxOnlySpace" presStyleCnt="0"/>
      <dgm:spPr/>
    </dgm:pt>
    <dgm:pt modelId="{13E3F6C6-FAB9-7742-B3A9-B9B5FAF6F57D}" type="pres">
      <dgm:prSet presAssocID="{61778A61-B84F-C94C-89CF-92E859A47445}" presName="parTxOnly" presStyleLbl="node1" presStyleIdx="2" presStyleCnt="5" custScaleX="59488">
        <dgm:presLayoutVars>
          <dgm:chMax val="0"/>
          <dgm:chPref val="0"/>
          <dgm:bulletEnabled val="1"/>
        </dgm:presLayoutVars>
      </dgm:prSet>
      <dgm:spPr/>
    </dgm:pt>
    <dgm:pt modelId="{08421C88-FABE-1D48-A2F0-161562717F91}" type="pres">
      <dgm:prSet presAssocID="{55803C78-143E-AA46-A1FA-28AA34C08F7E}" presName="parTxOnlySpace" presStyleCnt="0"/>
      <dgm:spPr/>
    </dgm:pt>
    <dgm:pt modelId="{2783BBC6-5DD7-1143-8126-F86F644C848D}" type="pres">
      <dgm:prSet presAssocID="{D070C98A-DC4D-5C48-B944-168012C5918D}" presName="parTxOnly" presStyleLbl="node1" presStyleIdx="3" presStyleCnt="5" custScaleX="80619">
        <dgm:presLayoutVars>
          <dgm:chMax val="0"/>
          <dgm:chPref val="0"/>
          <dgm:bulletEnabled val="1"/>
        </dgm:presLayoutVars>
      </dgm:prSet>
      <dgm:spPr/>
    </dgm:pt>
    <dgm:pt modelId="{20964B3A-F6E0-E44F-8BDB-686707E3FF2D}" type="pres">
      <dgm:prSet presAssocID="{CD9046BB-CAA9-BE44-A24F-EE3386033431}" presName="parTxOnlySpace" presStyleCnt="0"/>
      <dgm:spPr/>
    </dgm:pt>
    <dgm:pt modelId="{8A39A510-6A11-5045-B36F-7E6C882D18F9}" type="pres">
      <dgm:prSet presAssocID="{6C530C96-5981-3140-B282-4B945533C354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E0DF91A-5A34-074F-BEE8-9B92D92CEDE8}" srcId="{54B275F6-2BEB-B847-8E96-4365F4F8B555}" destId="{EFAB53BE-9BFF-2748-A880-AF227F7D3AFC}" srcOrd="0" destOrd="0" parTransId="{EEAC3EE3-926D-BF46-8227-0C524BDA3810}" sibTransId="{20BED0A3-9042-DC47-A9E8-18F430970BD0}"/>
    <dgm:cxn modelId="{45751738-6D5C-4709-8106-B8E93D0BB030}" type="presOf" srcId="{54B275F6-2BEB-B847-8E96-4365F4F8B555}" destId="{86BCB6F6-1326-304D-85D7-B4C67EAD2BF4}" srcOrd="0" destOrd="0" presId="urn:microsoft.com/office/officeart/2005/8/layout/chevron1"/>
    <dgm:cxn modelId="{77313842-E905-1A42-8193-4348EBF629F5}" srcId="{54B275F6-2BEB-B847-8E96-4365F4F8B555}" destId="{6C530C96-5981-3140-B282-4B945533C354}" srcOrd="4" destOrd="0" parTransId="{C1F76E91-33DE-6E45-BE33-ED5BAB412C3F}" sibTransId="{9EA00981-5EDC-8040-B950-C8C93F64EDB4}"/>
    <dgm:cxn modelId="{1C4A2763-233E-4D77-BCC9-1A11B8C69D1C}" type="presOf" srcId="{EFAB53BE-9BFF-2748-A880-AF227F7D3AFC}" destId="{045C9611-E46C-F74F-BD0C-52FAE2BDE38A}" srcOrd="0" destOrd="0" presId="urn:microsoft.com/office/officeart/2005/8/layout/chevron1"/>
    <dgm:cxn modelId="{52378045-CD88-774D-85FC-E3DC72E02CA7}" srcId="{54B275F6-2BEB-B847-8E96-4365F4F8B555}" destId="{D070C98A-DC4D-5C48-B944-168012C5918D}" srcOrd="3" destOrd="0" parTransId="{FFCE9826-81C6-2745-A377-1D2D53B7013B}" sibTransId="{CD9046BB-CAA9-BE44-A24F-EE3386033431}"/>
    <dgm:cxn modelId="{83C5874F-5961-4DDE-A61B-FA1B045A9D1D}" type="presOf" srcId="{D070C98A-DC4D-5C48-B944-168012C5918D}" destId="{2783BBC6-5DD7-1143-8126-F86F644C848D}" srcOrd="0" destOrd="0" presId="urn:microsoft.com/office/officeart/2005/8/layout/chevron1"/>
    <dgm:cxn modelId="{38C2157F-72EB-4A4E-8314-AD490B5E9E8E}" type="presOf" srcId="{F03CE8A2-A255-D943-B1ED-FEC2EE018D9A}" destId="{C5DE0890-303E-334E-954F-D56CAD610516}" srcOrd="0" destOrd="0" presId="urn:microsoft.com/office/officeart/2005/8/layout/chevron1"/>
    <dgm:cxn modelId="{639CB78F-963C-45F4-963C-41D83C4404A7}" type="presOf" srcId="{61778A61-B84F-C94C-89CF-92E859A47445}" destId="{13E3F6C6-FAB9-7742-B3A9-B9B5FAF6F57D}" srcOrd="0" destOrd="0" presId="urn:microsoft.com/office/officeart/2005/8/layout/chevron1"/>
    <dgm:cxn modelId="{BDC847A5-4110-A34D-9520-98BA9D6ACB45}" srcId="{54B275F6-2BEB-B847-8E96-4365F4F8B555}" destId="{F03CE8A2-A255-D943-B1ED-FEC2EE018D9A}" srcOrd="1" destOrd="0" parTransId="{517ED3D1-7C2B-E547-A69C-FCD624006B97}" sibTransId="{EBC80735-8D7A-064C-B926-A763FBDC2794}"/>
    <dgm:cxn modelId="{7CAE85DD-FA64-49AA-B9C9-2E987F8995FE}" type="presOf" srcId="{6C530C96-5981-3140-B282-4B945533C354}" destId="{8A39A510-6A11-5045-B36F-7E6C882D18F9}" srcOrd="0" destOrd="0" presId="urn:microsoft.com/office/officeart/2005/8/layout/chevron1"/>
    <dgm:cxn modelId="{46A828F6-B12C-FA4A-A663-90F25CEB1508}" srcId="{54B275F6-2BEB-B847-8E96-4365F4F8B555}" destId="{61778A61-B84F-C94C-89CF-92E859A47445}" srcOrd="2" destOrd="0" parTransId="{F79A4308-630B-084F-8ED6-2758D863D540}" sibTransId="{55803C78-143E-AA46-A1FA-28AA34C08F7E}"/>
    <dgm:cxn modelId="{2975A7F6-CA46-4FD3-AC19-54BA64333115}" type="presParOf" srcId="{86BCB6F6-1326-304D-85D7-B4C67EAD2BF4}" destId="{045C9611-E46C-F74F-BD0C-52FAE2BDE38A}" srcOrd="0" destOrd="0" presId="urn:microsoft.com/office/officeart/2005/8/layout/chevron1"/>
    <dgm:cxn modelId="{3BC7CFC6-F2FA-4937-A6D4-FFF06A7193AC}" type="presParOf" srcId="{86BCB6F6-1326-304D-85D7-B4C67EAD2BF4}" destId="{1A344395-BA7C-C145-BA3E-0A6369DCFAAB}" srcOrd="1" destOrd="0" presId="urn:microsoft.com/office/officeart/2005/8/layout/chevron1"/>
    <dgm:cxn modelId="{4C8CA8B0-5943-49AA-80E1-D5028971F456}" type="presParOf" srcId="{86BCB6F6-1326-304D-85D7-B4C67EAD2BF4}" destId="{C5DE0890-303E-334E-954F-D56CAD610516}" srcOrd="2" destOrd="0" presId="urn:microsoft.com/office/officeart/2005/8/layout/chevron1"/>
    <dgm:cxn modelId="{6440B4AF-E927-43B3-A4DD-602BC741C348}" type="presParOf" srcId="{86BCB6F6-1326-304D-85D7-B4C67EAD2BF4}" destId="{20A6C1A8-1CCB-CA4E-9A97-9DA53A4C8EC8}" srcOrd="3" destOrd="0" presId="urn:microsoft.com/office/officeart/2005/8/layout/chevron1"/>
    <dgm:cxn modelId="{FE2EBC97-0BF2-45B3-AC4D-599AFE6EC3D7}" type="presParOf" srcId="{86BCB6F6-1326-304D-85D7-B4C67EAD2BF4}" destId="{13E3F6C6-FAB9-7742-B3A9-B9B5FAF6F57D}" srcOrd="4" destOrd="0" presId="urn:microsoft.com/office/officeart/2005/8/layout/chevron1"/>
    <dgm:cxn modelId="{168F8415-A8E9-4EBC-9DDA-7FDCEF1E0963}" type="presParOf" srcId="{86BCB6F6-1326-304D-85D7-B4C67EAD2BF4}" destId="{08421C88-FABE-1D48-A2F0-161562717F91}" srcOrd="5" destOrd="0" presId="urn:microsoft.com/office/officeart/2005/8/layout/chevron1"/>
    <dgm:cxn modelId="{96F6895F-5622-4F2B-9E5E-040BA76FBF84}" type="presParOf" srcId="{86BCB6F6-1326-304D-85D7-B4C67EAD2BF4}" destId="{2783BBC6-5DD7-1143-8126-F86F644C848D}" srcOrd="6" destOrd="0" presId="urn:microsoft.com/office/officeart/2005/8/layout/chevron1"/>
    <dgm:cxn modelId="{F6A9EEA4-0509-4F5B-8FC7-54EA3EF7593F}" type="presParOf" srcId="{86BCB6F6-1326-304D-85D7-B4C67EAD2BF4}" destId="{20964B3A-F6E0-E44F-8BDB-686707E3FF2D}" srcOrd="7" destOrd="0" presId="urn:microsoft.com/office/officeart/2005/8/layout/chevron1"/>
    <dgm:cxn modelId="{6F78388A-AEB0-468F-8D79-1D6924B2FF75}" type="presParOf" srcId="{86BCB6F6-1326-304D-85D7-B4C67EAD2BF4}" destId="{8A39A510-6A11-5045-B36F-7E6C882D18F9}" srcOrd="8" destOrd="0" presId="urn:microsoft.com/office/officeart/2005/8/layout/chevron1"/>
  </dgm:cxnLst>
  <dgm:bg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C9611-E46C-F74F-BD0C-52FAE2BDE38A}">
      <dsp:nvSpPr>
        <dsp:cNvPr id="0" name=""/>
        <dsp:cNvSpPr/>
      </dsp:nvSpPr>
      <dsp:spPr>
        <a:xfrm>
          <a:off x="4224" y="2080683"/>
          <a:ext cx="3143249" cy="1257299"/>
        </a:xfrm>
        <a:prstGeom prst="chevron">
          <a:avLst/>
        </a:prstGeom>
        <a:solidFill>
          <a:schemeClr val="bg1">
            <a:lumMod val="75000"/>
            <a:alpha val="22000"/>
          </a:schemeClr>
        </a:solidFill>
        <a:ln w="19050" cmpd="sng">
          <a:solidFill>
            <a:schemeClr val="tx1"/>
          </a:solidFill>
          <a:prstDash val="dash"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Préhabilitation</a:t>
          </a:r>
          <a:endParaRPr lang="fr-FR" sz="1600" b="1" kern="1200" dirty="0">
            <a:solidFill>
              <a:schemeClr val="tx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32874" y="2080683"/>
        <a:ext cx="1885950" cy="1257299"/>
      </dsp:txXfrm>
    </dsp:sp>
    <dsp:sp modelId="{C5DE0890-303E-334E-954F-D56CAD610516}">
      <dsp:nvSpPr>
        <dsp:cNvPr id="0" name=""/>
        <dsp:cNvSpPr/>
      </dsp:nvSpPr>
      <dsp:spPr>
        <a:xfrm>
          <a:off x="2833149" y="2080683"/>
          <a:ext cx="2750438" cy="1257300"/>
        </a:xfrm>
        <a:prstGeom prst="chevron">
          <a:avLst/>
        </a:prstGeom>
        <a:solidFill>
          <a:srgbClr val="008000"/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Phase pré-op</a:t>
          </a:r>
        </a:p>
      </dsp:txBody>
      <dsp:txXfrm>
        <a:off x="3461799" y="2080683"/>
        <a:ext cx="1493138" cy="1257300"/>
      </dsp:txXfrm>
    </dsp:sp>
    <dsp:sp modelId="{13E3F6C6-FAB9-7742-B3A9-B9B5FAF6F57D}">
      <dsp:nvSpPr>
        <dsp:cNvPr id="0" name=""/>
        <dsp:cNvSpPr/>
      </dsp:nvSpPr>
      <dsp:spPr>
        <a:xfrm>
          <a:off x="5269262" y="2080683"/>
          <a:ext cx="1869856" cy="1257300"/>
        </a:xfrm>
        <a:prstGeom prst="chevron">
          <a:avLst/>
        </a:prstGeom>
        <a:solidFill>
          <a:srgbClr val="FF6600"/>
        </a:solidFill>
        <a:ln w="19050" cmpd="sng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Bloc</a:t>
          </a:r>
        </a:p>
      </dsp:txBody>
      <dsp:txXfrm>
        <a:off x="5897912" y="2080683"/>
        <a:ext cx="612556" cy="1257300"/>
      </dsp:txXfrm>
    </dsp:sp>
    <dsp:sp modelId="{2783BBC6-5DD7-1143-8126-F86F644C848D}">
      <dsp:nvSpPr>
        <dsp:cNvPr id="0" name=""/>
        <dsp:cNvSpPr/>
      </dsp:nvSpPr>
      <dsp:spPr>
        <a:xfrm>
          <a:off x="6824793" y="2080683"/>
          <a:ext cx="2534056" cy="1257300"/>
        </a:xfrm>
        <a:prstGeom prst="chevron">
          <a:avLst/>
        </a:prstGeom>
        <a:solidFill>
          <a:srgbClr val="FF0000"/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Phase </a:t>
          </a:r>
          <a:r>
            <a:rPr lang="fr-FR" sz="1800" b="1" kern="1200" dirty="0" err="1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postop</a:t>
          </a:r>
          <a:endParaRPr lang="fr-FR" sz="1800" b="1" kern="1200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7453443" y="2080683"/>
        <a:ext cx="1276756" cy="1257300"/>
      </dsp:txXfrm>
    </dsp:sp>
    <dsp:sp modelId="{8A39A510-6A11-5045-B36F-7E6C882D18F9}">
      <dsp:nvSpPr>
        <dsp:cNvPr id="0" name=""/>
        <dsp:cNvSpPr/>
      </dsp:nvSpPr>
      <dsp:spPr>
        <a:xfrm>
          <a:off x="9044525" y="2080683"/>
          <a:ext cx="3143249" cy="1257299"/>
        </a:xfrm>
        <a:prstGeom prst="chevron">
          <a:avLst/>
        </a:prstGeom>
        <a:solidFill>
          <a:srgbClr val="0000FF"/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Après l’hospitalisation</a:t>
          </a:r>
        </a:p>
      </dsp:txBody>
      <dsp:txXfrm>
        <a:off x="9673175" y="2080683"/>
        <a:ext cx="1885950" cy="1257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48CB0-57B0-48C2-B034-A2B215F5E869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66BA8-7AD7-48A9-B596-D480B925D4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51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B9F29-130D-4399-80B4-EBCCE97609B3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4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1233-F55C-4CD3-B7BE-19525EFA39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DCAF-800D-486B-99B0-79CF70A65F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81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1233-F55C-4CD3-B7BE-19525EFA39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DCAF-800D-486B-99B0-79CF70A65F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71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1233-F55C-4CD3-B7BE-19525EFA39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DCAF-800D-486B-99B0-79CF70A65F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102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73E2D81-D50C-464A-A30A-6847FC711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815DD84-B758-44BD-BDB8-DA06C3D91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0BE56D1-620E-44B1-AC6D-D7A6CC063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FA2F8DB-54D0-4EAC-A79E-786BF9774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A4919EA-C0B0-4B63-AA9C-3A73F3661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929" b="-1"/>
          <a:stretch/>
        </p:blipFill>
        <p:spPr>
          <a:xfrm>
            <a:off x="3256554" y="138542"/>
            <a:ext cx="5401792" cy="30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7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1233-F55C-4CD3-B7BE-19525EFA39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DCAF-800D-486B-99B0-79CF70A65F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24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1233-F55C-4CD3-B7BE-19525EFA39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DCAF-800D-486B-99B0-79CF70A65F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95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1233-F55C-4CD3-B7BE-19525EFA39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DCAF-800D-486B-99B0-79CF70A65F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46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1233-F55C-4CD3-B7BE-19525EFA39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DCAF-800D-486B-99B0-79CF70A65F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22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1233-F55C-4CD3-B7BE-19525EFA39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DCAF-800D-486B-99B0-79CF70A65F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21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1233-F55C-4CD3-B7BE-19525EFA39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DCAF-800D-486B-99B0-79CF70A65F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08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1233-F55C-4CD3-B7BE-19525EFA39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DCAF-800D-486B-99B0-79CF70A65F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39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1233-F55C-4CD3-B7BE-19525EFA39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DCAF-800D-486B-99B0-79CF70A65F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35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11233-F55C-4CD3-B7BE-19525EFA39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ADCAF-800D-486B-99B0-79CF70A65F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90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hyperlink" Target="http://www.google.fr/url?sa=i&amp;rct=j&amp;q=&amp;esrc=s&amp;source=images&amp;cd=&amp;cad=rja&amp;uact=8&amp;ved=0ahUKEwi7043X4vjTAhUJXhoKHSsfBlkQjRwIBw&amp;url=http://www.transformleaders.tv/ten-ways-great-coaches-overcome-resistance-to-change/&amp;psig=AFQjCNEqzVVH-RllgF8eW3qnSpwovzh38w&amp;ust=149517381813786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hyperlink" Target="http://www.google.fr/url?sa=i&amp;rct=j&amp;q=&amp;esrc=s&amp;source=images&amp;cd=&amp;cad=rja&amp;uact=8&amp;ved=0ahUKEwjpsLiBmI3UAhUJcBoKHateCx4QjRwIBw&amp;url=http://infos-75.com/droits/la-boutique-ou-tout-est-gratuit-vient-douvrir-a-paris/&amp;psig=AFQjCNGXavRlS4Zqykv3WZbsezxdrcmr5g&amp;ust=149587529273085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rct=j&amp;q=&amp;esrc=s&amp;source=images&amp;cd=&amp;cad=rja&amp;uact=8&amp;ved=2ahUKEwip9__C28_aAhXMwBQKHbLbD7IQjRx6BAgAEAU&amp;url=https://bodhisattva4you.com/2014/07/23/quel-est-le-but-ultime-de-notre-vie/&amp;psig=AOvVaw2smHevTd9C6YIQLgrrsorZ&amp;ust=1524549459570894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2.jpeg"/><Relationship Id="rId5" Type="http://schemas.openxmlformats.org/officeDocument/2006/relationships/diagramData" Target="../diagrams/data1.xml"/><Relationship Id="rId15" Type="http://schemas.openxmlformats.org/officeDocument/2006/relationships/image" Target="../media/image25.jpe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.xml"/><Relationship Id="rId9" Type="http://schemas.microsoft.com/office/2007/relationships/diagramDrawing" Target="../diagrams/drawing1.xm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B96CD-EC14-4422-A8FD-E25320C6A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833020"/>
          </a:xfrm>
        </p:spPr>
        <p:txBody>
          <a:bodyPr/>
          <a:lstStyle/>
          <a:p>
            <a:r>
              <a:rPr lang="fr-FR" b="1" dirty="0"/>
              <a:t>Introduction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A4ED46-1D95-40C7-B6F0-5E5063003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K. Slim GRACE &amp; CHU Clermont-</a:t>
            </a:r>
            <a:r>
              <a:rPr lang="fr-FR" sz="2000" dirty="0" err="1"/>
              <a:t>Fd</a:t>
            </a:r>
            <a:endParaRPr lang="fr-FR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A43AC4-C0FF-4807-9DD2-448412FA1C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6857A5-1CF0-4D92-9E81-2313ED250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DD7ED8-8A6B-4113-B4B8-4A8CF9710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0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087118">
            <a:off x="2228287" y="2891069"/>
            <a:ext cx="7967661" cy="2650659"/>
          </a:xfrm>
          <a:prstGeom prst="rect">
            <a:avLst/>
          </a:prstGeom>
          <a:noFill/>
        </p:spPr>
        <p:txBody>
          <a:bodyPr wrap="none" lIns="91432" tIns="45718" rIns="91432" bIns="45718" numCol="1">
            <a:prstTxWarp prst="textCurveUp">
              <a:avLst/>
            </a:prstTxWarp>
            <a:spAutoFit/>
          </a:bodyPr>
          <a:lstStyle/>
          <a:p>
            <a:pPr algn="ctr" defTabSz="914264"/>
            <a:r>
              <a:rPr lang="fr-FR" sz="55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L’équipe</a:t>
            </a:r>
          </a:p>
        </p:txBody>
      </p:sp>
      <p:pic>
        <p:nvPicPr>
          <p:cNvPr id="3" name="Picture 2" descr="http://t0.gstatic.com/images?q=tbn:ANd9GcTdvsCVy7QlQVwWAegIRIwtshkEgqoO7EXjChYYYaMDY483fD9GgkQnAgD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14" y="548681"/>
            <a:ext cx="3283951" cy="3240360"/>
          </a:xfrm>
          <a:prstGeom prst="rect">
            <a:avLst/>
          </a:prstGeom>
          <a:noFill/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4553" y="5868464"/>
            <a:ext cx="831915" cy="8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37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4015254" y="1956113"/>
          <a:ext cx="3900488" cy="3912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hoto Editor Photo" r:id="rId3" imgW="2857899" imgH="2866667" progId="">
                  <p:embed/>
                </p:oleObj>
              </mc:Choice>
              <mc:Fallback>
                <p:oleObj name="Photo Editor Photo" r:id="rId3" imgW="2857899" imgH="2866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5254" y="1956113"/>
                        <a:ext cx="3900488" cy="3912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001119" y="-175059"/>
            <a:ext cx="5928760" cy="1856919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 defTabSz="914264"/>
            <a:r>
              <a:rPr lang="fr-FR" sz="11500" dirty="0">
                <a:ln w="0"/>
                <a:solidFill>
                  <a:srgbClr val="B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L’IDE RAC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64552" y="5868464"/>
            <a:ext cx="831915" cy="830520"/>
          </a:xfrm>
          <a:prstGeom prst="rect">
            <a:avLst/>
          </a:prstGeom>
        </p:spPr>
      </p:pic>
      <p:pic>
        <p:nvPicPr>
          <p:cNvPr id="1028" name="Picture 4" descr="Image associÃ©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04" y="4279495"/>
            <a:ext cx="3399749" cy="241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94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660" y="4891654"/>
            <a:ext cx="871937" cy="10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5973" y="144817"/>
            <a:ext cx="831915" cy="830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55825" y="15938"/>
            <a:ext cx="7880363" cy="1323439"/>
          </a:xfrm>
          <a:prstGeom prst="rect">
            <a:avLst/>
          </a:prstGeom>
          <a:noFill/>
        </p:spPr>
        <p:txBody>
          <a:bodyPr wrap="none" lIns="91426" tIns="45718" rIns="91426" bIns="4571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264"/>
            <a:r>
              <a:rPr lang="fr-FR" sz="8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Freins </a:t>
            </a:r>
            <a:r>
              <a:rPr lang="fr-FR" sz="8000" b="1" dirty="0">
                <a:ln w="11430"/>
                <a:solidFill>
                  <a:prstClr val="white">
                    <a:lumMod val="8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 Solutions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2969" y="282269"/>
            <a:ext cx="2803519" cy="91936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 defTabSz="914264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42911" y="3950521"/>
            <a:ext cx="11375471" cy="184665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6" tIns="45718" rIns="91426" bIns="45718" rtlCol="0">
            <a:spAutoFit/>
          </a:bodyPr>
          <a:lstStyle/>
          <a:p>
            <a:pPr defTabSz="914264"/>
            <a:r>
              <a:rPr lang="fr-FR" sz="4800" b="1" dirty="0">
                <a:solidFill>
                  <a:prstClr val="black"/>
                </a:solidFill>
              </a:rPr>
              <a:t>The </a:t>
            </a:r>
            <a:r>
              <a:rPr lang="fr-FR" sz="4800" b="1" dirty="0" err="1">
                <a:solidFill>
                  <a:prstClr val="black"/>
                </a:solidFill>
              </a:rPr>
              <a:t>most</a:t>
            </a:r>
            <a:r>
              <a:rPr lang="fr-FR" sz="4800" b="1" dirty="0">
                <a:solidFill>
                  <a:prstClr val="black"/>
                </a:solidFill>
              </a:rPr>
              <a:t> </a:t>
            </a:r>
            <a:r>
              <a:rPr lang="fr-FR" sz="4800" b="1" dirty="0" err="1">
                <a:solidFill>
                  <a:srgbClr val="FF0000"/>
                </a:solidFill>
              </a:rPr>
              <a:t>dangerous</a:t>
            </a:r>
            <a:r>
              <a:rPr lang="fr-FR" sz="4800" b="1" dirty="0">
                <a:solidFill>
                  <a:prstClr val="black"/>
                </a:solidFill>
              </a:rPr>
              <a:t> phrase in the </a:t>
            </a:r>
            <a:r>
              <a:rPr lang="fr-FR" sz="4800" b="1" dirty="0" err="1">
                <a:solidFill>
                  <a:prstClr val="black"/>
                </a:solidFill>
              </a:rPr>
              <a:t>language</a:t>
            </a:r>
            <a:r>
              <a:rPr lang="fr-FR" sz="4800" b="1" dirty="0">
                <a:solidFill>
                  <a:prstClr val="black"/>
                </a:solidFill>
              </a:rPr>
              <a:t> </a:t>
            </a:r>
            <a:r>
              <a:rPr lang="fr-FR" sz="4800" b="1" dirty="0" err="1">
                <a:solidFill>
                  <a:prstClr val="black"/>
                </a:solidFill>
              </a:rPr>
              <a:t>is</a:t>
            </a:r>
            <a:r>
              <a:rPr lang="fr-FR" sz="4800" b="1" dirty="0">
                <a:solidFill>
                  <a:prstClr val="black"/>
                </a:solidFill>
              </a:rPr>
              <a:t> « </a:t>
            </a:r>
            <a:r>
              <a:rPr lang="fr-FR" sz="4800" b="1" dirty="0" err="1">
                <a:solidFill>
                  <a:srgbClr val="FF0000"/>
                </a:solidFill>
              </a:rPr>
              <a:t>We’ve</a:t>
            </a:r>
            <a:r>
              <a:rPr lang="fr-FR" sz="4800" b="1" dirty="0">
                <a:solidFill>
                  <a:srgbClr val="FF0000"/>
                </a:solidFill>
              </a:rPr>
              <a:t> </a:t>
            </a:r>
            <a:r>
              <a:rPr lang="fr-FR" sz="4800" b="1" dirty="0" err="1">
                <a:solidFill>
                  <a:srgbClr val="FF0000"/>
                </a:solidFill>
              </a:rPr>
              <a:t>always</a:t>
            </a:r>
            <a:r>
              <a:rPr lang="fr-FR" sz="4800" b="1" dirty="0">
                <a:solidFill>
                  <a:srgbClr val="FF0000"/>
                </a:solidFill>
              </a:rPr>
              <a:t> </a:t>
            </a:r>
            <a:r>
              <a:rPr lang="fr-FR" sz="4800" b="1" dirty="0" err="1">
                <a:solidFill>
                  <a:srgbClr val="FF0000"/>
                </a:solidFill>
              </a:rPr>
              <a:t>done</a:t>
            </a:r>
            <a:r>
              <a:rPr lang="fr-FR" sz="4800" b="1" dirty="0">
                <a:solidFill>
                  <a:srgbClr val="FF0000"/>
                </a:solidFill>
              </a:rPr>
              <a:t> </a:t>
            </a:r>
            <a:r>
              <a:rPr lang="fr-FR" sz="4800" b="1" dirty="0" err="1">
                <a:solidFill>
                  <a:srgbClr val="FF0000"/>
                </a:solidFill>
              </a:rPr>
              <a:t>it</a:t>
            </a:r>
            <a:r>
              <a:rPr lang="fr-FR" sz="4800" b="1" dirty="0">
                <a:solidFill>
                  <a:srgbClr val="FF0000"/>
                </a:solidFill>
              </a:rPr>
              <a:t> </a:t>
            </a:r>
            <a:r>
              <a:rPr lang="fr-FR" sz="4800" b="1" dirty="0" err="1">
                <a:solidFill>
                  <a:srgbClr val="FF0000"/>
                </a:solidFill>
              </a:rPr>
              <a:t>this</a:t>
            </a:r>
            <a:r>
              <a:rPr lang="fr-FR" sz="4800" b="1" dirty="0">
                <a:solidFill>
                  <a:srgbClr val="FF0000"/>
                </a:solidFill>
              </a:rPr>
              <a:t> </a:t>
            </a:r>
            <a:r>
              <a:rPr lang="fr-FR" sz="4800" b="1" dirty="0" err="1">
                <a:solidFill>
                  <a:srgbClr val="FF0000"/>
                </a:solidFill>
              </a:rPr>
              <a:t>way</a:t>
            </a:r>
            <a:r>
              <a:rPr lang="fr-FR" sz="4800" b="1" dirty="0">
                <a:solidFill>
                  <a:prstClr val="black"/>
                </a:solidFill>
              </a:rPr>
              <a:t> ».</a:t>
            </a:r>
          </a:p>
          <a:p>
            <a:pPr defTabSz="914264"/>
            <a:r>
              <a:rPr lang="fr-FR" sz="1900" b="1" dirty="0">
                <a:solidFill>
                  <a:prstClr val="black"/>
                </a:solidFill>
              </a:rPr>
              <a:t>							</a:t>
            </a:r>
            <a:r>
              <a:rPr lang="fr-FR" sz="1900" b="1" dirty="0" err="1">
                <a:solidFill>
                  <a:prstClr val="black"/>
                </a:solidFill>
              </a:rPr>
              <a:t>Rear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Admiral</a:t>
            </a:r>
            <a:r>
              <a:rPr lang="fr-FR" sz="1900" b="1" dirty="0">
                <a:solidFill>
                  <a:prstClr val="black"/>
                </a:solidFill>
              </a:rPr>
              <a:t> Grace Hopper (1906-1992)</a:t>
            </a:r>
          </a:p>
        </p:txBody>
      </p:sp>
      <p:pic>
        <p:nvPicPr>
          <p:cNvPr id="12" name="Picture 2" descr="Résultat de recherche d'images pour &quot;resistance to chang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969" y="2249993"/>
            <a:ext cx="2856963" cy="197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0" y="1339377"/>
            <a:ext cx="12191999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6" tIns="45718" rIns="91426" bIns="45718" rtlCol="0">
            <a:spAutoFit/>
          </a:bodyPr>
          <a:lstStyle/>
          <a:p>
            <a:pPr algn="ctr" defTabSz="914264"/>
            <a:r>
              <a:rPr lang="fr-FR" sz="8000" b="1" dirty="0">
                <a:solidFill>
                  <a:srgbClr val="FF0000"/>
                </a:solidFill>
              </a:rPr>
              <a:t>Résistance au changement</a:t>
            </a:r>
          </a:p>
        </p:txBody>
      </p:sp>
    </p:spTree>
    <p:extLst>
      <p:ext uri="{BB962C8B-B14F-4D97-AF65-F5344CB8AC3E}">
        <p14:creationId xmlns:p14="http://schemas.microsoft.com/office/powerpoint/2010/main" val="281756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517" y="573273"/>
            <a:ext cx="8604451" cy="57312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341073" y="3489343"/>
            <a:ext cx="5462907" cy="24316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8" tIns="45718" rIns="91428" bIns="45718" rtlCol="0">
            <a:spAutoFit/>
          </a:bodyPr>
          <a:lstStyle/>
          <a:p>
            <a:pPr defTabSz="914264"/>
            <a:r>
              <a:rPr lang="fr-FR" sz="5100" b="1" dirty="0">
                <a:solidFill>
                  <a:srgbClr val="C00000"/>
                </a:solidFill>
              </a:rPr>
              <a:t>Préparer </a:t>
            </a:r>
          </a:p>
          <a:p>
            <a:pPr defTabSz="914264"/>
            <a:r>
              <a:rPr lang="fr-FR" sz="5100" b="1" dirty="0">
                <a:solidFill>
                  <a:srgbClr val="C00000"/>
                </a:solidFill>
              </a:rPr>
              <a:t>la sortie avant </a:t>
            </a:r>
          </a:p>
          <a:p>
            <a:pPr defTabSz="914264"/>
            <a:r>
              <a:rPr lang="fr-FR" sz="5100" b="1" dirty="0">
                <a:solidFill>
                  <a:srgbClr val="C00000"/>
                </a:solidFill>
              </a:rPr>
              <a:t>l’entrée…</a:t>
            </a:r>
          </a:p>
        </p:txBody>
      </p:sp>
      <p:pic>
        <p:nvPicPr>
          <p:cNvPr id="7" name="Picture 2" descr="https://media.licdn.com/mpr/mpr/p/6/005/07e/27f/3411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267744" cy="1081915"/>
          </a:xfrm>
          <a:prstGeom prst="rect">
            <a:avLst/>
          </a:prstGeom>
          <a:noFill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320" y="2868671"/>
            <a:ext cx="1598600" cy="1598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7517" y="255057"/>
            <a:ext cx="831915" cy="8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3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" y="0"/>
            <a:ext cx="4362273" cy="1992917"/>
          </a:xfrm>
          <a:prstGeom prst="rect">
            <a:avLst/>
          </a:prstGeom>
        </p:spPr>
      </p:pic>
      <p:pic>
        <p:nvPicPr>
          <p:cNvPr id="6" name="Picture 8" descr="See original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515" y="1862378"/>
            <a:ext cx="1209536" cy="12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See original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056" y="2780597"/>
            <a:ext cx="2232248" cy="12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0" descr="Medical-Nurse-Female-Dark-icon.png (128×12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11" y="2957657"/>
            <a:ext cx="2176868" cy="231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Image associÃ©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61" y="3748871"/>
            <a:ext cx="1507227" cy="11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"/>
          <p:cNvSpPr txBox="1"/>
          <p:nvPr/>
        </p:nvSpPr>
        <p:spPr>
          <a:xfrm>
            <a:off x="6672399" y="4772435"/>
            <a:ext cx="2018024" cy="500137"/>
          </a:xfrm>
          <a:prstGeom prst="rect">
            <a:avLst/>
          </a:prstGeom>
          <a:noFill/>
        </p:spPr>
        <p:txBody>
          <a:bodyPr wrap="square" lIns="68572" tIns="34290" rIns="68572" bIns="3429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64">
              <a:defRPr/>
            </a:pPr>
            <a:r>
              <a:rPr lang="fr-FR" sz="2800" dirty="0">
                <a:solidFill>
                  <a:prstClr val="black"/>
                </a:solidFill>
              </a:rPr>
              <a:t>Prestataires </a:t>
            </a:r>
          </a:p>
        </p:txBody>
      </p:sp>
      <p:sp>
        <p:nvSpPr>
          <p:cNvPr id="12" name="Pensées 11"/>
          <p:cNvSpPr/>
          <p:nvPr/>
        </p:nvSpPr>
        <p:spPr>
          <a:xfrm>
            <a:off x="3287688" y="1340768"/>
            <a:ext cx="8460432" cy="4896544"/>
          </a:xfrm>
          <a:prstGeom prst="cloudCallout">
            <a:avLst>
              <a:gd name="adj1" fmla="val -58255"/>
              <a:gd name="adj2" fmla="val -45165"/>
            </a:avLst>
          </a:prstGeom>
          <a:noFill/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4" name="Picture 2" descr="RÃ©sultat de recherche d'images pour &quot;tÃ©lÃ©phon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98" y="2343567"/>
            <a:ext cx="1593948" cy="9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64553" y="5733256"/>
            <a:ext cx="831915" cy="8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65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41" y="125323"/>
            <a:ext cx="7014819" cy="48261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83923" y="4633800"/>
            <a:ext cx="8377215" cy="93358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8" tIns="45718" rIns="91428" bIns="45718" rtlCol="0">
            <a:spAutoFit/>
          </a:bodyPr>
          <a:lstStyle/>
          <a:p>
            <a:pPr algn="ctr" defTabSz="914264"/>
            <a:r>
              <a:rPr lang="fr-FR" sz="5500" b="1" dirty="0" err="1">
                <a:solidFill>
                  <a:srgbClr val="FF0000"/>
                </a:solidFill>
              </a:rPr>
              <a:t>www.grace-asso.fr</a:t>
            </a:r>
            <a:endParaRPr lang="fr-FR" sz="55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65160" y="125323"/>
            <a:ext cx="2075379" cy="15801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989781" y="799374"/>
            <a:ext cx="2075379" cy="15801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662141" y="2538421"/>
            <a:ext cx="2075379" cy="15801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8697" y="2538420"/>
            <a:ext cx="2168263" cy="1580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6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Résultat de recherche d'images pour &quot;gratuit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916" y="2572481"/>
            <a:ext cx="391723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27265" y="255056"/>
            <a:ext cx="831915" cy="8305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3477" y="4243029"/>
            <a:ext cx="1401809" cy="14018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903" y="2176740"/>
            <a:ext cx="2143125" cy="2143125"/>
          </a:xfrm>
          <a:prstGeom prst="rect">
            <a:avLst/>
          </a:prstGeom>
        </p:spPr>
      </p:pic>
      <p:pic>
        <p:nvPicPr>
          <p:cNvPr id="2064" name="Picture 16" descr="RÃ©sultat de recherche d'images pour &quot;ipad icon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387" y="330497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/>
          <p:cNvSpPr/>
          <p:nvPr/>
        </p:nvSpPr>
        <p:spPr>
          <a:xfrm rot="1150201">
            <a:off x="365363" y="2368412"/>
            <a:ext cx="7083404" cy="34214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fr-FR" sz="1900">
              <a:solidFill>
                <a:prstClr val="white"/>
              </a:solidFill>
            </a:endParaRPr>
          </a:p>
        </p:txBody>
      </p:sp>
      <p:pic>
        <p:nvPicPr>
          <p:cNvPr id="9" name="Picture 2" descr="RÃ©sultat de recherche d'images pour &quot;audit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9" y="217252"/>
            <a:ext cx="30480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138115" y="304189"/>
            <a:ext cx="6679585" cy="1446551"/>
          </a:xfrm>
          <a:prstGeom prst="rect">
            <a:avLst/>
          </a:prstGeom>
          <a:noFill/>
        </p:spPr>
        <p:txBody>
          <a:bodyPr wrap="none" lIns="91428" tIns="45718" rIns="91428" bIns="45718">
            <a:spAutoFit/>
          </a:bodyPr>
          <a:lstStyle/>
          <a:p>
            <a:pPr algn="ctr" defTabSz="914264"/>
            <a:r>
              <a:rPr lang="fr-FR" sz="88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GRACE-AUDIT</a:t>
            </a:r>
          </a:p>
        </p:txBody>
      </p:sp>
    </p:spTree>
    <p:extLst>
      <p:ext uri="{BB962C8B-B14F-4D97-AF65-F5344CB8AC3E}">
        <p14:creationId xmlns:p14="http://schemas.microsoft.com/office/powerpoint/2010/main" val="466442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15329" y="-688216"/>
            <a:ext cx="2273643" cy="7616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918357" y="-688216"/>
            <a:ext cx="2273643" cy="7616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 rot="5400000">
            <a:off x="4638486" y="1532823"/>
            <a:ext cx="2372717" cy="8417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5400000">
            <a:off x="5351168" y="-4056440"/>
            <a:ext cx="1062683" cy="8417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356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22153"/>
            <a:ext cx="7272808" cy="660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38949" y="5463905"/>
            <a:ext cx="2712603" cy="1015663"/>
          </a:xfrm>
          <a:prstGeom prst="rect">
            <a:avLst/>
          </a:prstGeom>
          <a:noFill/>
        </p:spPr>
        <p:txBody>
          <a:bodyPr wrap="none" lIns="91428" tIns="45718" rIns="91428" bIns="45718">
            <a:spAutoFit/>
          </a:bodyPr>
          <a:lstStyle/>
          <a:p>
            <a:pPr algn="ctr" defTabSz="914264"/>
            <a:r>
              <a:rPr lang="fr-FR" sz="6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 CLIC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6967" y="85237"/>
            <a:ext cx="4104456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8" tIns="45718" rIns="91428" bIns="45718">
            <a:spAutoFit/>
          </a:bodyPr>
          <a:lstStyle/>
          <a:p>
            <a:pPr algn="ctr" defTabSz="914264"/>
            <a:r>
              <a:rPr lang="fr-FR" sz="4400" b="1" dirty="0">
                <a:ln w="18415" cmpd="sng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AUDIT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01837" y="255057"/>
            <a:ext cx="831915" cy="8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24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205707" y="121140"/>
            <a:ext cx="4160108" cy="95410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 defTabSz="914264"/>
            <a:r>
              <a:rPr lang="fr-FR" sz="2800" b="1" dirty="0">
                <a:solidFill>
                  <a:prstClr val="black"/>
                </a:solidFill>
              </a:rPr>
              <a:t>Chirurgie colorectale          n = 7 953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82" y="1831855"/>
            <a:ext cx="4766373" cy="366313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315826" y="4355132"/>
            <a:ext cx="1211283" cy="46166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8" tIns="45718" rIns="91428" bIns="45718" rtlCol="0">
            <a:spAutoFit/>
          </a:bodyPr>
          <a:lstStyle/>
          <a:p>
            <a:pPr algn="ctr" defTabSz="914264"/>
            <a:r>
              <a:rPr lang="fr-FR" sz="2400" b="1" dirty="0">
                <a:solidFill>
                  <a:srgbClr val="0070C0"/>
                </a:solidFill>
              </a:rPr>
              <a:t>DMS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184" y="1764169"/>
            <a:ext cx="5698040" cy="375111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888504" y="4355133"/>
            <a:ext cx="2526453" cy="46166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8" tIns="45718" rIns="91428" bIns="45718" rtlCol="0">
            <a:spAutoFit/>
          </a:bodyPr>
          <a:lstStyle/>
          <a:p>
            <a:pPr algn="ctr" defTabSz="914264"/>
            <a:r>
              <a:rPr lang="fr-FR" sz="2400" b="1" dirty="0">
                <a:solidFill>
                  <a:schemeClr val="accent2"/>
                </a:solidFill>
              </a:rPr>
              <a:t>Complications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4393" y="192092"/>
            <a:ext cx="831915" cy="8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5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7"/>
            <a:ext cx="3215680" cy="9457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33197" y="169787"/>
            <a:ext cx="831915" cy="830520"/>
          </a:xfrm>
          <a:prstGeom prst="rect">
            <a:avLst/>
          </a:prstGeom>
        </p:spPr>
      </p:pic>
      <p:pic>
        <p:nvPicPr>
          <p:cNvPr id="7" name="Picture 2" descr="See original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89" y="1718981"/>
            <a:ext cx="2970145" cy="29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87572" y="2195552"/>
            <a:ext cx="7369709" cy="2616101"/>
          </a:xfrm>
          <a:prstGeom prst="rect">
            <a:avLst/>
          </a:prstGeom>
          <a:noFill/>
        </p:spPr>
        <p:txBody>
          <a:bodyPr wrap="none" lIns="91428" tIns="45718" rIns="91428" bIns="45718">
            <a:spAutoFit/>
          </a:bodyPr>
          <a:lstStyle/>
          <a:p>
            <a:pPr algn="ctr" defTabSz="914264"/>
            <a:r>
              <a:rPr lang="fr-FR" sz="5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L’acte opératoire et </a:t>
            </a:r>
          </a:p>
          <a:p>
            <a:pPr algn="ctr" defTabSz="914264"/>
            <a:r>
              <a:rPr lang="fr-FR" sz="5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les soins péri-opératoires </a:t>
            </a:r>
          </a:p>
          <a:p>
            <a:pPr algn="ctr" defTabSz="914264"/>
            <a:r>
              <a:rPr lang="fr-FR" sz="5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sont une </a:t>
            </a:r>
            <a:r>
              <a:rPr lang="fr-FR" sz="5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AGRESSION</a:t>
            </a:r>
            <a:r>
              <a:rPr lang="fr-FR" sz="5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5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688023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626" y="2872154"/>
            <a:ext cx="4015144" cy="364883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26628" y="2335849"/>
            <a:ext cx="5709139" cy="46166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8" tIns="45718" rIns="91428" bIns="45718" rtlCol="0">
            <a:spAutoFit/>
          </a:bodyPr>
          <a:lstStyle/>
          <a:p>
            <a:pPr algn="ctr" defTabSz="914264"/>
            <a:r>
              <a:rPr lang="fr-FR" sz="2400" b="1" dirty="0">
                <a:solidFill>
                  <a:srgbClr val="0070C0"/>
                </a:solidFill>
              </a:rPr>
              <a:t>Jeûne limité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736" y="2843568"/>
            <a:ext cx="4046600" cy="36774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1466" y="2289791"/>
            <a:ext cx="5709139" cy="46166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8" tIns="45718" rIns="91428" bIns="45718" rtlCol="0">
            <a:spAutoFit/>
          </a:bodyPr>
          <a:lstStyle/>
          <a:p>
            <a:pPr algn="ctr" defTabSz="914264"/>
            <a:r>
              <a:rPr lang="fr-FR" sz="2400" b="1" dirty="0" err="1">
                <a:solidFill>
                  <a:srgbClr val="0070C0"/>
                </a:solidFill>
              </a:rPr>
              <a:t>Immuno</a:t>
            </a:r>
            <a:r>
              <a:rPr lang="fr-FR" sz="2400" b="1" dirty="0">
                <a:solidFill>
                  <a:srgbClr val="0070C0"/>
                </a:solidFill>
              </a:rPr>
              <a:t>-nutrition</a:t>
            </a:r>
          </a:p>
        </p:txBody>
      </p:sp>
      <p:pic>
        <p:nvPicPr>
          <p:cNvPr id="7" name="Picture 2" descr="RÃ©sultat de recherche d'images pour &quot;warnin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001" y="3692769"/>
            <a:ext cx="1269108" cy="10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30345" y="176412"/>
            <a:ext cx="831914" cy="830520"/>
          </a:xfrm>
          <a:prstGeom prst="rect">
            <a:avLst/>
          </a:prstGeom>
        </p:spPr>
      </p:pic>
      <p:pic>
        <p:nvPicPr>
          <p:cNvPr id="9" name="Picture 2" descr="RÃ©sultat de recherche d'images pour &quot;audit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9" y="217253"/>
            <a:ext cx="2290433" cy="113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09485" y="395616"/>
            <a:ext cx="7266517" cy="1446546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lIns="91428" tIns="45718" rIns="91428" bIns="45718">
            <a:spAutoFit/>
          </a:bodyPr>
          <a:lstStyle/>
          <a:p>
            <a:pPr algn="ctr" defTabSz="914264"/>
            <a:r>
              <a:rPr lang="fr-FR" sz="88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L’audit est utile</a:t>
            </a:r>
          </a:p>
        </p:txBody>
      </p:sp>
    </p:spTree>
    <p:extLst>
      <p:ext uri="{BB962C8B-B14F-4D97-AF65-F5344CB8AC3E}">
        <p14:creationId xmlns:p14="http://schemas.microsoft.com/office/powerpoint/2010/main" val="1540270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9114" y="5090984"/>
            <a:ext cx="7084540" cy="1433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71849" y="3468131"/>
            <a:ext cx="8106032" cy="16228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972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904" y="830769"/>
            <a:ext cx="5450657" cy="5257655"/>
          </a:xfrm>
          <a:prstGeom prst="rect">
            <a:avLst/>
          </a:prstGeom>
        </p:spPr>
      </p:pic>
      <p:pic>
        <p:nvPicPr>
          <p:cNvPr id="1026" name="Picture 2" descr="Résultat de recherche d'images pour &quot;notre but ultim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463" y="104398"/>
            <a:ext cx="1658140" cy="74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2763" y="12844"/>
            <a:ext cx="4951988" cy="933589"/>
          </a:xfrm>
          <a:prstGeom prst="rect">
            <a:avLst/>
          </a:prstGeom>
          <a:noFill/>
        </p:spPr>
        <p:txBody>
          <a:bodyPr wrap="none" lIns="91428" tIns="45718" rIns="91428" bIns="45718">
            <a:spAutoFit/>
          </a:bodyPr>
          <a:lstStyle/>
          <a:p>
            <a:pPr algn="ctr" defTabSz="914264"/>
            <a:r>
              <a:rPr lang="fr-FR" sz="5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Notre but ultime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651473" y="1751681"/>
            <a:ext cx="6940137" cy="25545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8" tIns="45718" rIns="91428" bIns="45718" rtlCol="0">
            <a:spAutoFit/>
          </a:bodyPr>
          <a:lstStyle/>
          <a:p>
            <a:pPr algn="ctr" defTabSz="914264"/>
            <a:r>
              <a:rPr lang="fr-FR" sz="8000" b="1" dirty="0">
                <a:solidFill>
                  <a:srgbClr val="FF0000"/>
                </a:solidFill>
              </a:rPr>
              <a:t>La RAC =</a:t>
            </a:r>
          </a:p>
          <a:p>
            <a:pPr algn="ctr" defTabSz="914264"/>
            <a:r>
              <a:rPr lang="fr-FR" sz="8000" b="1" dirty="0">
                <a:solidFill>
                  <a:srgbClr val="FF0000"/>
                </a:solidFill>
              </a:rPr>
              <a:t>Soins courants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357" y="5306662"/>
            <a:ext cx="3540643" cy="12408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3" y="6362703"/>
            <a:ext cx="12179300" cy="495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10806" y="6507169"/>
            <a:ext cx="423319" cy="3508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fr-FR" sz="1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144579F-614B-D149-90E6-EB945972D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762" y="2541377"/>
            <a:ext cx="1956230" cy="8975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D4348D6-C705-7F4B-A668-31F65F8DD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393577" y="4620567"/>
            <a:ext cx="5024454" cy="170935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A9BD217-28F3-8B4F-9A22-D379AE7E4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26" y="1340970"/>
            <a:ext cx="3517900" cy="34925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7431E93-0817-9B4F-88B6-6A71696A3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915" y="823595"/>
            <a:ext cx="4948238" cy="4948238"/>
          </a:xfrm>
          <a:prstGeom prst="rect">
            <a:avLst/>
          </a:prstGeom>
          <a:effectLst>
            <a:softEdge rad="0"/>
          </a:effectLst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A194777-C4A5-274C-BD75-77B1747EB0F7}"/>
              </a:ext>
            </a:extLst>
          </p:cNvPr>
          <p:cNvSpPr/>
          <p:nvPr/>
        </p:nvSpPr>
        <p:spPr>
          <a:xfrm>
            <a:off x="6966334" y="1428623"/>
            <a:ext cx="4343400" cy="3771900"/>
          </a:xfrm>
          <a:prstGeom prst="roundRect">
            <a:avLst/>
          </a:prstGeom>
          <a:noFill/>
          <a:ln w="76200">
            <a:solidFill>
              <a:srgbClr val="E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385554" y="80403"/>
            <a:ext cx="2177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Rapide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7185" y="60450"/>
            <a:ext cx="3161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Améliorée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09388" y="875087"/>
            <a:ext cx="27411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i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Récupération</a:t>
            </a:r>
          </a:p>
        </p:txBody>
      </p:sp>
      <p:cxnSp>
        <p:nvCxnSpPr>
          <p:cNvPr id="13" name="Connecteur en angle 12"/>
          <p:cNvCxnSpPr/>
          <p:nvPr/>
        </p:nvCxnSpPr>
        <p:spPr>
          <a:xfrm rot="5400000" flipH="1" flipV="1">
            <a:off x="6292084" y="-371705"/>
            <a:ext cx="352972" cy="2177229"/>
          </a:xfrm>
          <a:prstGeom prst="bentConnector2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>
            <a:stCxn id="12" idx="0"/>
            <a:endCxn id="2" idx="3"/>
          </p:cNvCxnSpPr>
          <p:nvPr/>
        </p:nvCxnSpPr>
        <p:spPr>
          <a:xfrm rot="16200000" flipV="1">
            <a:off x="4304846" y="-200024"/>
            <a:ext cx="333019" cy="1817203"/>
          </a:xfrm>
          <a:prstGeom prst="bentConnector2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63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15" y="942347"/>
            <a:ext cx="4397376" cy="51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lle ronde 1"/>
          <p:cNvSpPr/>
          <p:nvPr/>
        </p:nvSpPr>
        <p:spPr>
          <a:xfrm>
            <a:off x="1281279" y="363396"/>
            <a:ext cx="5318448" cy="2705877"/>
          </a:xfrm>
          <a:prstGeom prst="wedgeEllipseCallout">
            <a:avLst>
              <a:gd name="adj1" fmla="val 62666"/>
              <a:gd name="adj2" fmla="val 68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r>
              <a:rPr lang="fr-FR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 patients sont trop âgés pour avoir la RAC !!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0345" y="176412"/>
            <a:ext cx="831915" cy="8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0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83481"/>
            <a:ext cx="12192000" cy="3652219"/>
          </a:xfrm>
          <a:prstGeom prst="rect">
            <a:avLst/>
          </a:prstGeom>
          <a:noFill/>
        </p:spPr>
        <p:txBody>
          <a:bodyPr wrap="square" lIns="121904" tIns="60952" rIns="121904" bIns="60952">
            <a:spAutoFit/>
          </a:bodyPr>
          <a:lstStyle/>
          <a:p>
            <a:pPr algn="ctr" defTabSz="914264"/>
            <a:r>
              <a:rPr lang="fr-FR" sz="48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 N’Y A PAS de CONTRE-INDICATIONS</a:t>
            </a:r>
          </a:p>
          <a:p>
            <a:pPr algn="ctr" defTabSz="914264"/>
            <a:endParaRPr lang="fr-FR" sz="2100" b="1" dirty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defTabSz="914264"/>
            <a:r>
              <a:rPr lang="fr-FR" sz="43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mais une ADAPTATION du programme</a:t>
            </a:r>
          </a:p>
          <a:p>
            <a:pPr algn="ctr" defTabSz="914264"/>
            <a:r>
              <a:rPr lang="fr-FR" sz="4300" b="1" dirty="0">
                <a:ln w="1905"/>
                <a:solidFill>
                  <a:srgbClr val="5B9BD5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à certains cas particuliers</a:t>
            </a:r>
          </a:p>
          <a:p>
            <a:pPr algn="ctr" defTabSz="914264"/>
            <a:r>
              <a:rPr lang="fr-FR" sz="3700" b="1" dirty="0">
                <a:ln w="1905"/>
                <a:solidFill>
                  <a:srgbClr val="5B9BD5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patients âgés, comorbidités, </a:t>
            </a:r>
          </a:p>
          <a:p>
            <a:pPr algn="ctr" defTabSz="914264"/>
            <a:r>
              <a:rPr lang="fr-FR" sz="3700" b="1" dirty="0">
                <a:ln w="1905"/>
                <a:solidFill>
                  <a:srgbClr val="5B9BD5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 conditions opératoires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691" y="24792"/>
            <a:ext cx="5120568" cy="27363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80233" y="255057"/>
            <a:ext cx="831915" cy="8305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39" y="4367847"/>
            <a:ext cx="1836204" cy="1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25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007025" y="0"/>
            <a:ext cx="8128523" cy="378560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390" tIns="45695" rIns="91390" bIns="45695" rtlCol="0">
            <a:spAutoFit/>
          </a:bodyPr>
          <a:lstStyle/>
          <a:p>
            <a:pPr algn="ctr" defTabSz="914264"/>
            <a:r>
              <a:rPr lang="fr-FR" sz="4000" b="1" dirty="0">
                <a:solidFill>
                  <a:srgbClr val="C00000"/>
                </a:solidFill>
              </a:rPr>
              <a:t>Par définition, </a:t>
            </a:r>
          </a:p>
          <a:p>
            <a:pPr algn="ctr" defTabSz="914264"/>
            <a:r>
              <a:rPr lang="fr-FR" sz="4000" b="1" dirty="0">
                <a:solidFill>
                  <a:srgbClr val="C00000"/>
                </a:solidFill>
              </a:rPr>
              <a:t>Ce n’est pas une approche </a:t>
            </a:r>
            <a:r>
              <a:rPr lang="fr-FR" sz="4400" b="1" dirty="0">
                <a:solidFill>
                  <a:srgbClr val="C00000"/>
                </a:solidFill>
              </a:rPr>
              <a:t>dogmatique</a:t>
            </a:r>
            <a:endParaRPr lang="fr-FR" sz="4000" b="1" dirty="0">
              <a:solidFill>
                <a:srgbClr val="C00000"/>
              </a:solidFill>
            </a:endParaRPr>
          </a:p>
          <a:p>
            <a:pPr algn="r" defTabSz="914264"/>
            <a:endParaRPr lang="fr-FR" sz="4000" b="1" dirty="0">
              <a:solidFill>
                <a:srgbClr val="C00000"/>
              </a:solidFill>
            </a:endParaRPr>
          </a:p>
          <a:p>
            <a:pPr algn="ctr" defTabSz="914264"/>
            <a:r>
              <a:rPr lang="fr-FR" sz="4000" b="1" dirty="0">
                <a:solidFill>
                  <a:prstClr val="white">
                    <a:lumMod val="50000"/>
                  </a:prstClr>
                </a:solidFill>
              </a:rPr>
              <a:t>Le protocole n’est pas figé …</a:t>
            </a:r>
          </a:p>
          <a:p>
            <a:pPr algn="r" defTabSz="914264"/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9968" y="176119"/>
            <a:ext cx="831915" cy="830520"/>
          </a:xfrm>
          <a:prstGeom prst="rect">
            <a:avLst/>
          </a:prstGeom>
        </p:spPr>
      </p:pic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01" y="3739394"/>
            <a:ext cx="2581619" cy="27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643920" y="3948684"/>
            <a:ext cx="3410032" cy="2369829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defTabSz="914264">
              <a:spcBef>
                <a:spcPts val="600"/>
              </a:spcBef>
              <a:spcAft>
                <a:spcPts val="600"/>
              </a:spcAft>
            </a:pPr>
            <a:r>
              <a:rPr lang="fr-FR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Exemples : </a:t>
            </a:r>
          </a:p>
          <a:p>
            <a:pPr defTabSz="914264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péridurale et laparoscopie</a:t>
            </a:r>
          </a:p>
          <a:p>
            <a:pPr defTabSz="914264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Chewing-gum</a:t>
            </a:r>
          </a:p>
          <a:p>
            <a:pPr defTabSz="914264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Charge glucidique ? </a:t>
            </a:r>
          </a:p>
          <a:p>
            <a:pPr defTabSz="914264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fr-FR" sz="20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Préhabilitation</a:t>
            </a: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?</a:t>
            </a:r>
          </a:p>
        </p:txBody>
      </p:sp>
      <p:sp>
        <p:nvSpPr>
          <p:cNvPr id="2" name="Ruban vers le bas 1"/>
          <p:cNvSpPr/>
          <p:nvPr/>
        </p:nvSpPr>
        <p:spPr>
          <a:xfrm>
            <a:off x="576649" y="3352802"/>
            <a:ext cx="10989275" cy="3080951"/>
          </a:xfrm>
          <a:prstGeom prst="ribb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264"/>
            <a:endParaRPr lang="fr-FR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9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13067"/>
            <a:ext cx="4912987" cy="830993"/>
          </a:xfrm>
          <a:prstGeom prst="rect">
            <a:avLst/>
          </a:prstGeom>
          <a:noFill/>
        </p:spPr>
        <p:txBody>
          <a:bodyPr wrap="none" lIns="91428" tIns="45718" rIns="91428" bIns="45718">
            <a:spAutoFit/>
          </a:bodyPr>
          <a:lstStyle/>
          <a:p>
            <a:pPr algn="ctr" defTabSz="914264"/>
            <a:r>
              <a:rPr lang="fr-FR" sz="4800" b="1" dirty="0">
                <a:ln w="12700">
                  <a:noFill/>
                  <a:prstDash val="solid"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Mesures associées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2945" y="192337"/>
            <a:ext cx="831915" cy="83052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 rot="1348561">
            <a:off x="2206031" y="3158396"/>
            <a:ext cx="7377424" cy="133153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532024" y="2596265"/>
            <a:ext cx="360900" cy="354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 rot="19268049">
            <a:off x="3055474" y="2965241"/>
            <a:ext cx="5945067" cy="1745744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963002" y="1656498"/>
            <a:ext cx="782595" cy="75010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 rot="572403">
            <a:off x="3616958" y="2913869"/>
            <a:ext cx="3993275" cy="1925309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315088" y="3571660"/>
            <a:ext cx="786712" cy="74213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 rot="2429133">
            <a:off x="2364333" y="2870285"/>
            <a:ext cx="6786389" cy="1897373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7224962" y="5724504"/>
            <a:ext cx="556053" cy="528697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 rot="20829117">
            <a:off x="1149052" y="2810882"/>
            <a:ext cx="10233559" cy="1561027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 rot="20829117">
            <a:off x="9786272" y="2103517"/>
            <a:ext cx="309427" cy="29915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856444" y="1329006"/>
            <a:ext cx="952996" cy="400111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 defTabSz="914264"/>
            <a:r>
              <a:rPr lang="fr-FR" sz="2000" b="1" dirty="0" err="1">
                <a:solidFill>
                  <a:prstClr val="black"/>
                </a:solidFill>
              </a:rPr>
              <a:t>Préhab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017783" y="4294171"/>
            <a:ext cx="1305871" cy="646331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 defTabSz="914264"/>
            <a:r>
              <a:rPr lang="fr-FR" sz="1600" b="1" dirty="0">
                <a:solidFill>
                  <a:prstClr val="black"/>
                </a:solidFill>
              </a:rPr>
              <a:t>Admission</a:t>
            </a:r>
          </a:p>
          <a:p>
            <a:pPr algn="ctr" defTabSz="914264"/>
            <a:r>
              <a:rPr lang="fr-FR" sz="2000" b="1" dirty="0">
                <a:solidFill>
                  <a:prstClr val="black"/>
                </a:solidFill>
              </a:rPr>
              <a:t>J0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000929" y="5396119"/>
            <a:ext cx="1103871" cy="384719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 defTabSz="914264"/>
            <a:r>
              <a:rPr lang="fr-FR" sz="1900" b="1" dirty="0">
                <a:solidFill>
                  <a:prstClr val="black"/>
                </a:solidFill>
              </a:rPr>
              <a:t>Musique</a:t>
            </a:r>
          </a:p>
        </p:txBody>
      </p:sp>
      <p:sp>
        <p:nvSpPr>
          <p:cNvPr id="17" name="Ellipse 16"/>
          <p:cNvSpPr/>
          <p:nvPr/>
        </p:nvSpPr>
        <p:spPr>
          <a:xfrm rot="16737509">
            <a:off x="2895662" y="2812713"/>
            <a:ext cx="5796543" cy="192530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665043" y="5770597"/>
            <a:ext cx="429144" cy="43175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9443662" y="1742349"/>
            <a:ext cx="1103871" cy="261611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 defTabSz="914264"/>
            <a:r>
              <a:rPr lang="fr-FR" sz="1100" b="1" dirty="0">
                <a:solidFill>
                  <a:prstClr val="black"/>
                </a:solidFill>
              </a:rPr>
              <a:t>Acupuncture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586426" y="5804904"/>
            <a:ext cx="1103871" cy="384719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 defTabSz="914264"/>
            <a:r>
              <a:rPr lang="fr-FR" sz="1900" b="1" dirty="0">
                <a:solidFill>
                  <a:prstClr val="black"/>
                </a:solidFill>
              </a:rPr>
              <a:t>Hypnose</a:t>
            </a:r>
          </a:p>
        </p:txBody>
      </p:sp>
      <p:sp>
        <p:nvSpPr>
          <p:cNvPr id="21" name="Étoile à 32 branches 20"/>
          <p:cNvSpPr/>
          <p:nvPr/>
        </p:nvSpPr>
        <p:spPr>
          <a:xfrm>
            <a:off x="4413878" y="2105686"/>
            <a:ext cx="2619633" cy="2702011"/>
          </a:xfrm>
          <a:prstGeom prst="star32">
            <a:avLst>
              <a:gd name="adj" fmla="val 45292"/>
            </a:avLst>
          </a:prstGeom>
          <a:solidFill>
            <a:srgbClr val="FFC0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r>
              <a:rPr lang="fr-FR" sz="24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de RAC</a:t>
            </a:r>
          </a:p>
        </p:txBody>
      </p:sp>
      <p:sp>
        <p:nvSpPr>
          <p:cNvPr id="22" name="Arc 21"/>
          <p:cNvSpPr/>
          <p:nvPr/>
        </p:nvSpPr>
        <p:spPr>
          <a:xfrm rot="11631284">
            <a:off x="5132150" y="-22247"/>
            <a:ext cx="418155" cy="4970887"/>
          </a:xfrm>
          <a:prstGeom prst="arc">
            <a:avLst>
              <a:gd name="adj1" fmla="val 16448185"/>
              <a:gd name="adj2" fmla="val 2789658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 rot="18621004">
            <a:off x="6361683" y="927942"/>
            <a:ext cx="418155" cy="5283935"/>
          </a:xfrm>
          <a:prstGeom prst="arc">
            <a:avLst>
              <a:gd name="adj1" fmla="val 16417432"/>
              <a:gd name="adj2" fmla="val 4024814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 rot="4806843">
            <a:off x="5057260" y="2121550"/>
            <a:ext cx="418155" cy="4537560"/>
          </a:xfrm>
          <a:prstGeom prst="arc">
            <a:avLst>
              <a:gd name="adj1" fmla="val 16464937"/>
              <a:gd name="adj2" fmla="val 2789658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691088" y="2773325"/>
            <a:ext cx="1103871" cy="584771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 defTabSz="914264"/>
            <a:r>
              <a:rPr lang="fr-FR" sz="1600" b="1" dirty="0">
                <a:solidFill>
                  <a:prstClr val="black"/>
                </a:solidFill>
              </a:rPr>
              <a:t>Réalité virtuelle</a:t>
            </a:r>
          </a:p>
        </p:txBody>
      </p:sp>
      <p:pic>
        <p:nvPicPr>
          <p:cNvPr id="26" name="Picture 2" descr="http://www.hygenicblog.com/wp-content/uploads/2012/11/hypertrophy-carto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215" y="591420"/>
            <a:ext cx="634140" cy="760967"/>
          </a:xfrm>
          <a:prstGeom prst="rect">
            <a:avLst/>
          </a:prstGeom>
          <a:noFill/>
        </p:spPr>
      </p:pic>
      <p:pic>
        <p:nvPicPr>
          <p:cNvPr id="2052" name="Picture 4" descr="Résultat de recherche d'images pour &quot;music ico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659" y="5885852"/>
            <a:ext cx="2003718" cy="104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associé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07" y="6159934"/>
            <a:ext cx="504390" cy="50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ésultat de recherche d'images pour &quot;same day patient walk ico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15" y="3883019"/>
            <a:ext cx="572193" cy="8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656007" y="4712368"/>
            <a:ext cx="591029" cy="84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60" name="Picture 12" descr="Image associé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38" y="1933773"/>
            <a:ext cx="844771" cy="8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associé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812" y="1258179"/>
            <a:ext cx="563963" cy="5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179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20231" y="4973803"/>
            <a:ext cx="3606925" cy="938714"/>
          </a:xfrm>
          <a:prstGeom prst="rect">
            <a:avLst/>
          </a:prstGeom>
          <a:noFill/>
        </p:spPr>
        <p:txBody>
          <a:bodyPr wrap="none" lIns="91428" tIns="45718" rIns="91428" bIns="45718">
            <a:spAutoFit/>
          </a:bodyPr>
          <a:lstStyle/>
          <a:p>
            <a:pPr algn="ctr" defTabSz="914264"/>
            <a:r>
              <a:rPr lang="fr-FR" sz="55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L’ESSENTIEL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9163" y="1016254"/>
            <a:ext cx="5591571" cy="9233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28" tIns="45718" rIns="91428" bIns="45718">
            <a:spAutoFit/>
          </a:bodyPr>
          <a:lstStyle/>
          <a:p>
            <a:pPr algn="ctr" defTabSz="914264"/>
            <a:r>
              <a:rPr lang="fr-FR" sz="5400" b="1" dirty="0">
                <a:ln w="12700">
                  <a:noFill/>
                  <a:prstDash val="solid"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Ne pas oublier que</a:t>
            </a:r>
          </a:p>
        </p:txBody>
      </p:sp>
      <p:pic>
        <p:nvPicPr>
          <p:cNvPr id="1026" name="Picture 2" descr="Résultat de recherche d'images pour &quot;important ic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0118" y="279933"/>
            <a:ext cx="1291689" cy="132436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42945" y="192337"/>
            <a:ext cx="831915" cy="830520"/>
          </a:xfrm>
          <a:prstGeom prst="rect">
            <a:avLst/>
          </a:prstGeom>
        </p:spPr>
      </p:pic>
      <p:sp>
        <p:nvSpPr>
          <p:cNvPr id="7" name="Étoile à 32 branches 6"/>
          <p:cNvSpPr/>
          <p:nvPr/>
        </p:nvSpPr>
        <p:spPr>
          <a:xfrm>
            <a:off x="4413878" y="2105686"/>
            <a:ext cx="2619633" cy="2702011"/>
          </a:xfrm>
          <a:prstGeom prst="star32">
            <a:avLst>
              <a:gd name="adj" fmla="val 45292"/>
            </a:avLst>
          </a:prstGeom>
          <a:solidFill>
            <a:srgbClr val="FFC0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r>
              <a:rPr lang="fr-FR" sz="24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de RAC</a:t>
            </a:r>
          </a:p>
        </p:txBody>
      </p:sp>
    </p:spTree>
    <p:extLst>
      <p:ext uri="{BB962C8B-B14F-4D97-AF65-F5344CB8AC3E}">
        <p14:creationId xmlns:p14="http://schemas.microsoft.com/office/powerpoint/2010/main" val="390011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0" y="332657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392" y="1169780"/>
            <a:ext cx="1544960" cy="15449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5640" y="1196752"/>
            <a:ext cx="1544960" cy="15449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4112" y="1169780"/>
            <a:ext cx="1544960" cy="15449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2384" y="1169780"/>
            <a:ext cx="1544960" cy="15449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74279" y="3762079"/>
            <a:ext cx="2088232" cy="954298"/>
          </a:xfrm>
          <a:prstGeom prst="rect">
            <a:avLst/>
          </a:prstGeom>
          <a:noFill/>
        </p:spPr>
        <p:txBody>
          <a:bodyPr wrap="square" lIns="91427" tIns="45719" rIns="91427" bIns="45719" rtlCol="0">
            <a:spAutoFit/>
          </a:bodyPr>
          <a:lstStyle/>
          <a:p>
            <a:pPr marL="380925" indent="-380925" defTabSz="914196">
              <a:buFont typeface="Wingdings" panose="05000000000000000000" pitchFamily="2" charset="2"/>
              <a:buChar char="ü"/>
            </a:pPr>
            <a:r>
              <a:rPr lang="fr-FR" sz="1867" dirty="0">
                <a:solidFill>
                  <a:prstClr val="black"/>
                </a:solidFill>
              </a:rPr>
              <a:t>Préparation à la Chirurgie</a:t>
            </a:r>
          </a:p>
          <a:p>
            <a:pPr marL="380925" indent="-380925" defTabSz="914196">
              <a:buFont typeface="Wingdings" panose="05000000000000000000" pitchFamily="2" charset="2"/>
              <a:buChar char="ü"/>
            </a:pPr>
            <a:endParaRPr lang="fr-FR" sz="1867" dirty="0">
              <a:solidFill>
                <a:prstClr val="black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66567" y="3762077"/>
            <a:ext cx="2204664" cy="2411364"/>
          </a:xfrm>
          <a:prstGeom prst="rect">
            <a:avLst/>
          </a:prstGeom>
          <a:noFill/>
        </p:spPr>
        <p:txBody>
          <a:bodyPr wrap="square" lIns="91427" tIns="45719" rIns="91427" bIns="45719" rtlCol="0">
            <a:spAutoFit/>
          </a:bodyPr>
          <a:lstStyle/>
          <a:p>
            <a:pPr marL="380925" indent="-380925" defTabSz="914196">
              <a:buFont typeface="Wingdings" panose="05000000000000000000" pitchFamily="2" charset="2"/>
              <a:buChar char="ü"/>
            </a:pPr>
            <a:r>
              <a:rPr lang="fr-FR" sz="1867" dirty="0">
                <a:solidFill>
                  <a:prstClr val="black"/>
                </a:solidFill>
              </a:rPr>
              <a:t>Prise de </a:t>
            </a:r>
            <a:r>
              <a:rPr lang="fr-FR" sz="1867" b="1" dirty="0">
                <a:solidFill>
                  <a:prstClr val="black"/>
                </a:solidFill>
              </a:rPr>
              <a:t>décision</a:t>
            </a:r>
            <a:r>
              <a:rPr lang="fr-FR" sz="1867" dirty="0">
                <a:solidFill>
                  <a:prstClr val="black"/>
                </a:solidFill>
              </a:rPr>
              <a:t> </a:t>
            </a:r>
            <a:r>
              <a:rPr lang="fr-FR" sz="1867" b="1" dirty="0">
                <a:solidFill>
                  <a:prstClr val="black"/>
                </a:solidFill>
              </a:rPr>
              <a:t>partagée</a:t>
            </a:r>
          </a:p>
          <a:p>
            <a:pPr marL="380925" indent="-380925" defTabSz="914196">
              <a:buFont typeface="Wingdings" panose="05000000000000000000" pitchFamily="2" charset="2"/>
              <a:buChar char="ü"/>
            </a:pPr>
            <a:r>
              <a:rPr lang="fr-FR" sz="1867" b="1" dirty="0">
                <a:solidFill>
                  <a:prstClr val="black"/>
                </a:solidFill>
              </a:rPr>
              <a:t>Education </a:t>
            </a:r>
            <a:r>
              <a:rPr lang="fr-FR" sz="1867" dirty="0">
                <a:solidFill>
                  <a:prstClr val="black"/>
                </a:solidFill>
              </a:rPr>
              <a:t>thérapeutique</a:t>
            </a:r>
          </a:p>
          <a:p>
            <a:pPr marL="380925" indent="-380925" defTabSz="914196">
              <a:buFont typeface="Wingdings" panose="05000000000000000000" pitchFamily="2" charset="2"/>
              <a:buChar char="ü"/>
            </a:pPr>
            <a:r>
              <a:rPr lang="fr-FR" sz="1867" dirty="0">
                <a:solidFill>
                  <a:prstClr val="black"/>
                </a:solidFill>
              </a:rPr>
              <a:t>Règles du jeûne</a:t>
            </a:r>
          </a:p>
          <a:p>
            <a:pPr marL="380925" indent="-380925" defTabSz="914196">
              <a:buFont typeface="Wingdings" panose="05000000000000000000" pitchFamily="2" charset="2"/>
              <a:buChar char="ü"/>
            </a:pPr>
            <a:r>
              <a:rPr lang="fr-FR" sz="1867" dirty="0">
                <a:solidFill>
                  <a:prstClr val="black"/>
                </a:solidFill>
              </a:rPr>
              <a:t>Préparation de la sortie</a:t>
            </a:r>
          </a:p>
          <a:p>
            <a:pPr defTabSz="914196"/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140661" y="3747607"/>
            <a:ext cx="2088232" cy="954298"/>
          </a:xfrm>
          <a:prstGeom prst="rect">
            <a:avLst/>
          </a:prstGeom>
          <a:noFill/>
        </p:spPr>
        <p:txBody>
          <a:bodyPr wrap="square" lIns="91427" tIns="45719" rIns="91427" bIns="45719" rtlCol="0">
            <a:spAutoFit/>
          </a:bodyPr>
          <a:lstStyle/>
          <a:p>
            <a:pPr marL="380925" indent="-380925" defTabSz="914196">
              <a:buFont typeface="Wingdings" panose="05000000000000000000" pitchFamily="2" charset="2"/>
              <a:buChar char="ü"/>
            </a:pPr>
            <a:r>
              <a:rPr lang="fr-FR" sz="1867" dirty="0">
                <a:solidFill>
                  <a:prstClr val="black"/>
                </a:solidFill>
              </a:rPr>
              <a:t>Arrivée</a:t>
            </a:r>
            <a:r>
              <a:rPr lang="fr-FR" sz="1867" b="1" dirty="0">
                <a:solidFill>
                  <a:prstClr val="black"/>
                </a:solidFill>
              </a:rPr>
              <a:t> J0</a:t>
            </a:r>
          </a:p>
          <a:p>
            <a:pPr marL="380925" indent="-380925" defTabSz="914196">
              <a:buFont typeface="Wingdings" panose="05000000000000000000" pitchFamily="2" charset="2"/>
              <a:buChar char="ü"/>
            </a:pPr>
            <a:r>
              <a:rPr lang="fr-FR" sz="1867" dirty="0">
                <a:solidFill>
                  <a:prstClr val="black"/>
                </a:solidFill>
              </a:rPr>
              <a:t>Patient</a:t>
            </a:r>
            <a:r>
              <a:rPr lang="fr-FR" sz="1867" b="1" dirty="0">
                <a:solidFill>
                  <a:prstClr val="black"/>
                </a:solidFill>
              </a:rPr>
              <a:t> debout</a:t>
            </a:r>
            <a:endParaRPr lang="fr-FR" sz="1867" dirty="0">
              <a:solidFill>
                <a:prstClr val="black"/>
              </a:solidFill>
            </a:endParaRPr>
          </a:p>
          <a:p>
            <a:pPr marL="380925" indent="-380925" defTabSz="914196">
              <a:buFont typeface="Wingdings" panose="05000000000000000000" pitchFamily="2" charset="2"/>
              <a:buChar char="ü"/>
            </a:pPr>
            <a:endParaRPr lang="fr-FR" sz="1867" dirty="0">
              <a:solidFill>
                <a:prstClr val="black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1944" y="1745844"/>
            <a:ext cx="833264" cy="83326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176120" y="3747615"/>
            <a:ext cx="2088232" cy="1528943"/>
          </a:xfrm>
          <a:prstGeom prst="rect">
            <a:avLst/>
          </a:prstGeom>
          <a:noFill/>
        </p:spPr>
        <p:txBody>
          <a:bodyPr wrap="square" lIns="91427" tIns="45719" rIns="91427" bIns="45719" rtlCol="0">
            <a:spAutoFit/>
          </a:bodyPr>
          <a:lstStyle/>
          <a:p>
            <a:pPr marL="380925" indent="-380925" defTabSz="914196">
              <a:buFont typeface="Wingdings" panose="05000000000000000000" pitchFamily="2" charset="2"/>
              <a:buChar char="ü"/>
            </a:pPr>
            <a:r>
              <a:rPr lang="fr-FR" sz="1867" dirty="0">
                <a:solidFill>
                  <a:prstClr val="black"/>
                </a:solidFill>
              </a:rPr>
              <a:t>Mobilisation </a:t>
            </a:r>
            <a:r>
              <a:rPr lang="fr-FR" sz="1867" b="1" dirty="0">
                <a:solidFill>
                  <a:prstClr val="black"/>
                </a:solidFill>
              </a:rPr>
              <a:t>précoce</a:t>
            </a:r>
            <a:r>
              <a:rPr lang="fr-FR" sz="1867" dirty="0">
                <a:solidFill>
                  <a:prstClr val="black"/>
                </a:solidFill>
              </a:rPr>
              <a:t> </a:t>
            </a:r>
          </a:p>
          <a:p>
            <a:pPr marL="380925" indent="-380925" defTabSz="914196">
              <a:buFont typeface="Wingdings" panose="05000000000000000000" pitchFamily="2" charset="2"/>
              <a:buChar char="ü"/>
            </a:pPr>
            <a:r>
              <a:rPr lang="fr-FR" sz="1867" dirty="0">
                <a:solidFill>
                  <a:prstClr val="black"/>
                </a:solidFill>
              </a:rPr>
              <a:t>Réalimentation</a:t>
            </a:r>
          </a:p>
          <a:p>
            <a:pPr marL="380925" indent="-380925" defTabSz="914196">
              <a:buFont typeface="Wingdings" panose="05000000000000000000" pitchFamily="2" charset="2"/>
              <a:buChar char="ü"/>
            </a:pPr>
            <a:r>
              <a:rPr lang="fr-FR" sz="1867" dirty="0">
                <a:solidFill>
                  <a:prstClr val="black"/>
                </a:solidFill>
              </a:rPr>
              <a:t>Gestion de la </a:t>
            </a:r>
            <a:r>
              <a:rPr lang="fr-FR" sz="1867" b="1" dirty="0">
                <a:solidFill>
                  <a:prstClr val="black"/>
                </a:solidFill>
              </a:rPr>
              <a:t>douleur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480376" y="3759455"/>
            <a:ext cx="2088232" cy="1241620"/>
          </a:xfrm>
          <a:prstGeom prst="rect">
            <a:avLst/>
          </a:prstGeom>
          <a:noFill/>
        </p:spPr>
        <p:txBody>
          <a:bodyPr wrap="square" lIns="91427" tIns="45719" rIns="91427" bIns="45719" rtlCol="0">
            <a:spAutoFit/>
          </a:bodyPr>
          <a:lstStyle/>
          <a:p>
            <a:pPr marL="380925" indent="-380925" defTabSz="914196">
              <a:buFont typeface="Wingdings" panose="05000000000000000000" pitchFamily="2" charset="2"/>
              <a:buChar char="ü"/>
            </a:pPr>
            <a:r>
              <a:rPr lang="fr-FR" sz="1867" dirty="0">
                <a:solidFill>
                  <a:prstClr val="black"/>
                </a:solidFill>
              </a:rPr>
              <a:t>Gestion des risques </a:t>
            </a:r>
          </a:p>
          <a:p>
            <a:pPr marL="380925" indent="-380925" defTabSz="914196">
              <a:buFont typeface="Wingdings" panose="05000000000000000000" pitchFamily="2" charset="2"/>
              <a:buChar char="ü"/>
            </a:pPr>
            <a:r>
              <a:rPr lang="fr-FR" sz="1867" dirty="0">
                <a:solidFill>
                  <a:prstClr val="black"/>
                </a:solidFill>
              </a:rPr>
              <a:t>Applis, SMS</a:t>
            </a:r>
          </a:p>
          <a:p>
            <a:pPr marL="380925" indent="-380925" defTabSz="914196">
              <a:buFont typeface="Wingdings" panose="05000000000000000000" pitchFamily="2" charset="2"/>
              <a:buChar char="ü"/>
            </a:pPr>
            <a:endParaRPr lang="fr-FR" sz="1867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" y="3"/>
            <a:ext cx="12191999" cy="9336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7" tIns="45719" rIns="91427" bIns="45719">
            <a:spAutoFit/>
          </a:bodyPr>
          <a:lstStyle/>
          <a:p>
            <a:pPr algn="ctr" defTabSz="914196"/>
            <a:r>
              <a:rPr lang="fr-FR" sz="5467" b="1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patient acteur de ses soins</a:t>
            </a:r>
          </a:p>
        </p:txBody>
      </p:sp>
      <p:pic>
        <p:nvPicPr>
          <p:cNvPr id="1026" name="Picture 2" descr="RÃ©sultat de recherche d'images pour &quot;prehabilitation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90" y="4494018"/>
            <a:ext cx="1067748" cy="1067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smartphone icon&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834" y="4769582"/>
            <a:ext cx="1219727" cy="1219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 r="5557"/>
          <a:stretch>
            <a:fillRect/>
          </a:stretch>
        </p:blipFill>
        <p:spPr bwMode="auto">
          <a:xfrm>
            <a:off x="4103511" y="1568296"/>
            <a:ext cx="768356" cy="83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910807" y="6507170"/>
            <a:ext cx="423319" cy="3508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9" rIns="91428" bIns="45719" rtlCol="0" anchor="ctr"/>
          <a:lstStyle/>
          <a:p>
            <a:pPr algn="ctr" defTabSz="914241"/>
            <a:endParaRPr lang="fr-FR" sz="1867">
              <a:solidFill>
                <a:prstClr val="black"/>
              </a:solidFill>
            </a:endParaRPr>
          </a:p>
        </p:txBody>
      </p:sp>
      <p:pic>
        <p:nvPicPr>
          <p:cNvPr id="22" name="Picture 4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 r="5557"/>
          <a:stretch>
            <a:fillRect/>
          </a:stretch>
        </p:blipFill>
        <p:spPr bwMode="auto">
          <a:xfrm>
            <a:off x="10800252" y="1525205"/>
            <a:ext cx="768356" cy="83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21337" y="160977"/>
            <a:ext cx="831915" cy="830520"/>
          </a:xfrm>
          <a:prstGeom prst="rect">
            <a:avLst/>
          </a:prstGeom>
        </p:spPr>
      </p:pic>
      <p:pic>
        <p:nvPicPr>
          <p:cNvPr id="24" name="Picture 2" descr="Image associÃ©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91" y="5681782"/>
            <a:ext cx="1182867" cy="124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5231905" y="4494018"/>
            <a:ext cx="1728192" cy="1508296"/>
          </a:xfrm>
          <a:prstGeom prst="rect">
            <a:avLst/>
          </a:prstGeom>
          <a:solidFill>
            <a:srgbClr val="FFFF00">
              <a:alpha val="36078"/>
            </a:srgbClr>
          </a:solidFill>
          <a:ln w="57150" cmpd="sng">
            <a:solidFill>
              <a:srgbClr val="0070C0"/>
            </a:solidFill>
          </a:ln>
        </p:spPr>
        <p:txBody>
          <a:bodyPr wrap="square" lIns="91427" tIns="45719" rIns="91427" bIns="45719" rtlCol="0">
            <a:spAutoFit/>
          </a:bodyPr>
          <a:lstStyle/>
          <a:p>
            <a:pPr algn="ctr" defTabSz="914241"/>
            <a:r>
              <a:rPr lang="fr-FR" sz="2400" b="1" u="sng" dirty="0">
                <a:ln w="0"/>
                <a:solidFill>
                  <a:srgbClr val="0070C0"/>
                </a:solidFill>
              </a:rPr>
              <a:t>Patient 3D</a:t>
            </a:r>
          </a:p>
          <a:p>
            <a:pPr algn="ctr" defTabSz="914241"/>
            <a:r>
              <a:rPr lang="fr-FR" sz="2267" b="1" i="1" dirty="0">
                <a:ln w="0"/>
                <a:solidFill>
                  <a:srgbClr val="0070C0"/>
                </a:solidFill>
              </a:rPr>
              <a:t>Debout</a:t>
            </a:r>
          </a:p>
          <a:p>
            <a:pPr algn="ctr" defTabSz="914241"/>
            <a:r>
              <a:rPr lang="fr-FR" sz="2267" b="1" i="1" dirty="0">
                <a:ln w="0"/>
                <a:solidFill>
                  <a:srgbClr val="0070C0"/>
                </a:solidFill>
              </a:rPr>
              <a:t>Digne</a:t>
            </a:r>
          </a:p>
          <a:p>
            <a:pPr algn="ctr" defTabSz="914241"/>
            <a:r>
              <a:rPr lang="fr-FR" sz="2267" b="1" i="1" dirty="0">
                <a:ln w="0"/>
                <a:solidFill>
                  <a:srgbClr val="0070C0"/>
                </a:solidFill>
              </a:rPr>
              <a:t>Détendu</a:t>
            </a:r>
          </a:p>
        </p:txBody>
      </p:sp>
    </p:spTree>
    <p:extLst>
      <p:ext uri="{BB962C8B-B14F-4D97-AF65-F5344CB8AC3E}">
        <p14:creationId xmlns:p14="http://schemas.microsoft.com/office/powerpoint/2010/main" val="35464616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AEr9EPek6AF6EYvgt_b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AEr9EPek6AF6EYvgt_bA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251</Words>
  <Application>Microsoft Office PowerPoint</Application>
  <PresentationFormat>Grand écran</PresentationFormat>
  <Paragraphs>85</Paragraphs>
  <Slides>22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Thème Office</vt:lpstr>
      <vt:lpstr>Photo Editor Photo</vt:lpstr>
      <vt:lpstr>Introduction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 de Clermont-Fd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Slim Karem</dc:creator>
  <cp:lastModifiedBy>Fanny Devisme</cp:lastModifiedBy>
  <cp:revision>5</cp:revision>
  <dcterms:created xsi:type="dcterms:W3CDTF">2020-10-28T08:55:22Z</dcterms:created>
  <dcterms:modified xsi:type="dcterms:W3CDTF">2020-11-02T16:49:57Z</dcterms:modified>
</cp:coreProperties>
</file>