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5" r:id="rId6"/>
    <p:sldId id="266" r:id="rId7"/>
    <p:sldId id="267" r:id="rId8"/>
    <p:sldId id="268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73E2D81-D50C-464A-A30A-6847FC711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815DD84-B758-44BD-BDB8-DA06C3D91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0BE56D1-620E-44B1-AC6D-D7A6CC063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FA2F8DB-54D0-4EAC-A79E-786BF977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89DD290-9ADD-4530-960E-C06B67E3EC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4218" y="225395"/>
            <a:ext cx="5886464" cy="29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A2707DB-DB7D-4262-B609-00CEB0D5B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1641346-7177-49AF-B461-9EEB0F13B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7823930-F7EF-4A29-B27D-0768C2BC9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074088-9CE4-4E44-A770-43625CA4B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5CF039F-CC9C-4373-B88B-6E892B361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4254B2C-7B93-456F-93A1-B4D48CCD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61C2422-2C72-4A15-BDCB-6A439B61F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6285AB3-A3F1-4B26-8CD2-476A09805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628618F-E688-41A0-A58E-66956061C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1F7FC90-09DF-4195-A6F7-BF17C53318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895AC39E-6E74-4927-8F33-983EEFD73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280B62C-B3E6-42B3-BF6B-CE4EBCAEE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47305A0-617D-4355-BFA0-71FB36B38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9282147-E1E0-49CD-BF47-77D9D4334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1A5E481-082A-4504-9070-530240016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FA44145-6D5E-4E68-AFB0-886B7045A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DB80F06-F467-4CC0-B5DD-B2568FF7A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3260EE9-B0BA-4853-96D8-646F0321A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A134096-C909-48ED-BBE4-6C31F19D7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FB5B656-611C-4F4A-B325-55BE5D938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3E4372A-937F-44A4-97CC-3946E635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33AB68C-C3D1-463B-85CA-4280A3A7E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1331E34-84D4-40CC-AC52-3B15E0D92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5B427A-24A3-4695-87B6-68EF2028D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3CEDF37-FF51-4DE8-82E2-FD4A66F57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07AE751-D098-415F-9D60-2D48D3679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8E892B-347A-465B-9E62-3444F6EA2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2CE4C8-EBDB-4106-8D93-80A566368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9E4FBB4-0BEE-4D09-A0D3-678B81782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D6FC1A1-DE03-48A2-9AD5-E4A1BE7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18C3A0D-DA5C-47AF-87B3-6DF5532A3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AA6E601-8006-4C2A-8898-4DD17C2FF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5F86481-05B7-4614-8F95-8905EE78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5C5C1AE-C580-49B8-82E0-1ADDCEF18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75E97BB-523B-475C-B2DF-9C1258CF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00A9D07-B83F-4190-ACAD-E158CD1E6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03/12/2020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EB85E1-6D0C-4103-A198-D5D560BC0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La chirurgie en cabinet (office </a:t>
            </a:r>
            <a:r>
              <a:rPr lang="fr-FR" b="1" dirty="0" err="1"/>
              <a:t>surgery</a:t>
            </a:r>
            <a:r>
              <a:rPr lang="fr-FR" b="1" dirty="0"/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3CB3F-A233-4DE4-BCEC-B07865509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Office </a:t>
            </a:r>
            <a:r>
              <a:rPr lang="fr-FR" dirty="0" err="1"/>
              <a:t>surgery</a:t>
            </a:r>
            <a:r>
              <a:rPr lang="fr-FR" dirty="0"/>
              <a:t> en CMF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110CAF-D8CE-46F6-A73C-9FE246BD5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Patrick-Yves BLANCHARD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618533-8C3F-4516-8B7C-9F2D2317044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03/12/2020 – 17h30 – 19h30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D28595-F9AB-4CE6-A782-F8F4CD72F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La chirurgie en cabinet (office surgery)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8172C-E4E1-4BA4-9040-AB72FF6BC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65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Hypothèses d’orientation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Comptabilité analytique des coûts de la pratique (estimation 250€/ h)</a:t>
            </a:r>
          </a:p>
          <a:p>
            <a:r>
              <a:rPr lang="fr-FR" dirty="0"/>
              <a:t>Travail multi-site et structure dédiée mutualisée (autorisations CNOM)</a:t>
            </a:r>
          </a:p>
          <a:p>
            <a:endParaRPr lang="fr-FR" dirty="0"/>
          </a:p>
          <a:p>
            <a:r>
              <a:rPr lang="fr-FR" dirty="0"/>
              <a:t>Seul le chirurgien décide des conditions de sa pratiques des gestes et patients éligibles</a:t>
            </a:r>
          </a:p>
        </p:txBody>
      </p:sp>
    </p:spTree>
    <p:extLst>
      <p:ext uri="{BB962C8B-B14F-4D97-AF65-F5344CB8AC3E}">
        <p14:creationId xmlns:p14="http://schemas.microsoft.com/office/powerpoint/2010/main" val="233822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RATIONALISATION DE L’OFFFRE DE SOINS</a:t>
            </a:r>
          </a:p>
          <a:p>
            <a:pPr marL="0" indent="0">
              <a:buNone/>
            </a:pPr>
            <a:r>
              <a:rPr lang="fr-FR" dirty="0"/>
              <a:t>     Contrôle des coûts (ambulatoires abusives)</a:t>
            </a:r>
          </a:p>
          <a:p>
            <a:pPr marL="0" indent="0">
              <a:buNone/>
            </a:pPr>
            <a:r>
              <a:rPr lang="fr-FR" dirty="0"/>
              <a:t>     Insuffisance de rémunération des coûts </a:t>
            </a:r>
          </a:p>
          <a:p>
            <a:pPr marL="0" indent="0">
              <a:buNone/>
            </a:pPr>
            <a:r>
              <a:rPr lang="fr-FR" dirty="0"/>
              <a:t>          de la pratique libérale</a:t>
            </a:r>
          </a:p>
          <a:p>
            <a:endParaRPr lang="fr-FR" dirty="0"/>
          </a:p>
          <a:p>
            <a:r>
              <a:rPr lang="fr-FR" dirty="0"/>
              <a:t>SECURITE DES PRATIQUES ET DES SOINS</a:t>
            </a:r>
          </a:p>
          <a:p>
            <a:pPr marL="0" indent="0">
              <a:buNone/>
            </a:pPr>
            <a:r>
              <a:rPr lang="fr-FR" dirty="0"/>
              <a:t>      Patients hors réseau, hors nomenclature</a:t>
            </a:r>
            <a:r>
              <a:rPr lang="mr-IN" dirty="0"/>
              <a:t>…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32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3275" y="396895"/>
            <a:ext cx="8042276" cy="554670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Chirurgie des tumeurs </a:t>
            </a:r>
          </a:p>
          <a:p>
            <a:pPr marL="0" indent="0">
              <a:buNone/>
            </a:pPr>
            <a:r>
              <a:rPr lang="fr-FR" dirty="0"/>
              <a:t>             cancérologie (agréments)</a:t>
            </a:r>
          </a:p>
          <a:p>
            <a:pPr marL="0" indent="0">
              <a:buNone/>
            </a:pPr>
            <a:r>
              <a:rPr lang="fr-FR" dirty="0"/>
              <a:t>             autres lésions (bénignes)</a:t>
            </a:r>
          </a:p>
          <a:p>
            <a:r>
              <a:rPr lang="fr-FR" dirty="0"/>
              <a:t>Orthopédie maxillo-faciale </a:t>
            </a:r>
          </a:p>
          <a:p>
            <a:pPr marL="0" indent="0">
              <a:buNone/>
            </a:pPr>
            <a:r>
              <a:rPr lang="fr-FR" dirty="0"/>
              <a:t>             Traumatique (hospitalière)</a:t>
            </a:r>
          </a:p>
          <a:p>
            <a:pPr marL="0" indent="0">
              <a:buNone/>
            </a:pPr>
            <a:r>
              <a:rPr lang="fr-FR" dirty="0"/>
              <a:t>             Malformations osseuses</a:t>
            </a:r>
          </a:p>
          <a:p>
            <a:pPr marL="0" indent="0">
              <a:buNone/>
            </a:pPr>
            <a:r>
              <a:rPr lang="fr-FR" dirty="0"/>
              <a:t>             Pathologie articulaire</a:t>
            </a:r>
          </a:p>
          <a:p>
            <a:r>
              <a:rPr lang="fr-FR" dirty="0"/>
              <a:t>Plastique faciale </a:t>
            </a:r>
          </a:p>
          <a:p>
            <a:pPr marL="0" indent="0">
              <a:buNone/>
            </a:pPr>
            <a:r>
              <a:rPr lang="fr-FR" dirty="0"/>
              <a:t>             Dermatologie (forfait technique?)</a:t>
            </a:r>
          </a:p>
          <a:p>
            <a:pPr marL="0" indent="0">
              <a:buNone/>
            </a:pPr>
            <a:r>
              <a:rPr lang="fr-FR" dirty="0"/>
              <a:t>             Injections (médecine esthétique non contrôlée)</a:t>
            </a:r>
          </a:p>
          <a:p>
            <a:pPr marL="0" indent="0">
              <a:buNone/>
            </a:pPr>
            <a:r>
              <a:rPr lang="fr-FR" dirty="0"/>
              <a:t>             autre (législation contraignante)</a:t>
            </a:r>
          </a:p>
          <a:p>
            <a:r>
              <a:rPr lang="fr-FR" dirty="0"/>
              <a:t>Chirurgie orale </a:t>
            </a:r>
          </a:p>
          <a:p>
            <a:pPr marL="0" indent="0">
              <a:buNone/>
            </a:pPr>
            <a:r>
              <a:rPr lang="fr-FR" dirty="0"/>
              <a:t>            Avulsions (art dentaire)</a:t>
            </a:r>
          </a:p>
          <a:p>
            <a:pPr marL="0" indent="0">
              <a:buNone/>
            </a:pPr>
            <a:r>
              <a:rPr lang="fr-FR" dirty="0"/>
              <a:t>            Kystes</a:t>
            </a:r>
          </a:p>
          <a:p>
            <a:pPr marL="0" indent="0">
              <a:buNone/>
            </a:pPr>
            <a:r>
              <a:rPr lang="fr-FR" dirty="0"/>
              <a:t>            implants (recommandation HAS)</a:t>
            </a:r>
          </a:p>
        </p:txBody>
      </p:sp>
    </p:spTree>
    <p:extLst>
      <p:ext uri="{BB962C8B-B14F-4D97-AF65-F5344CB8AC3E}">
        <p14:creationId xmlns:p14="http://schemas.microsoft.com/office/powerpoint/2010/main" val="130312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</a:t>
            </a:r>
            <a:r>
              <a:rPr lang="fr-FR"/>
              <a:t>fait quoi? </a:t>
            </a:r>
            <a:r>
              <a:rPr lang="fr-FR" dirty="0"/>
              <a:t>limite des champs de compétence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Chirurgiens maxillo-faciaux (44)</a:t>
            </a:r>
          </a:p>
          <a:p>
            <a:r>
              <a:rPr lang="fr-FR" dirty="0"/>
              <a:t>Chirurgiens maxillo-faciaux et stomatologiste (45)</a:t>
            </a:r>
          </a:p>
          <a:p>
            <a:r>
              <a:rPr lang="fr-FR" dirty="0"/>
              <a:t>Stomatologistes (18)</a:t>
            </a:r>
          </a:p>
          <a:p>
            <a:r>
              <a:rPr lang="fr-FR" dirty="0"/>
              <a:t>Chirurgiens oraux (68)</a:t>
            </a:r>
          </a:p>
          <a:p>
            <a:r>
              <a:rPr lang="fr-FR" dirty="0"/>
              <a:t>Plasticiens (46)</a:t>
            </a:r>
          </a:p>
          <a:p>
            <a:r>
              <a:rPr lang="fr-FR" dirty="0"/>
              <a:t>ORL (11)</a:t>
            </a:r>
          </a:p>
          <a:p>
            <a:r>
              <a:rPr lang="fr-FR" dirty="0"/>
              <a:t>Dentistes (19, 53,54)</a:t>
            </a:r>
          </a:p>
        </p:txBody>
      </p:sp>
    </p:spTree>
    <p:extLst>
      <p:ext uri="{BB962C8B-B14F-4D97-AF65-F5344CB8AC3E}">
        <p14:creationId xmlns:p14="http://schemas.microsoft.com/office/powerpoint/2010/main" val="211001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1991 disparition des frais de salle des établissements pour la chirurgie en externe</a:t>
            </a:r>
          </a:p>
          <a:p>
            <a:r>
              <a:rPr lang="fr-FR" dirty="0"/>
              <a:t>Les stomatologues quittent les cliniques pour n’y faire plus que les AG (passage occasionnels)</a:t>
            </a:r>
          </a:p>
          <a:p>
            <a:r>
              <a:rPr lang="fr-FR" dirty="0"/>
              <a:t>Développement de la chirurgie au cabinet grâce aux compléments d’honoraires (secteurs 2)</a:t>
            </a:r>
          </a:p>
          <a:p>
            <a:r>
              <a:rPr lang="fr-FR" dirty="0"/>
              <a:t>Désengagement progressif des complémentaires santé </a:t>
            </a:r>
          </a:p>
          <a:p>
            <a:r>
              <a:rPr lang="fr-FR" dirty="0"/>
              <a:t>2005 Loi encadrant la chirurgie esthétique (23/12)</a:t>
            </a:r>
          </a:p>
          <a:p>
            <a:r>
              <a:rPr lang="fr-FR" dirty="0"/>
              <a:t>2006 prévention des infections liées aux soins</a:t>
            </a:r>
          </a:p>
          <a:p>
            <a:r>
              <a:rPr lang="fr-FR" dirty="0"/>
              <a:t>2008 HAS conditions pour les actes d’implantologie</a:t>
            </a:r>
          </a:p>
          <a:p>
            <a:r>
              <a:rPr lang="fr-FR" dirty="0"/>
              <a:t>2010 HAS niveaux d’environnement technique actes interventionnels en ambulatoire (niveau cabinet ne nécessite pas la présence d’un tiers, niveau 2 = office </a:t>
            </a:r>
            <a:r>
              <a:rPr lang="fr-FR" dirty="0" err="1"/>
              <a:t>surgery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475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Champs éligibles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conditions</a:t>
            </a:r>
          </a:p>
          <a:p>
            <a:pPr marL="0" indent="0">
              <a:buNone/>
            </a:pPr>
            <a:r>
              <a:rPr lang="fr-FR" dirty="0"/>
              <a:t>     Anesthésie locale pure</a:t>
            </a:r>
          </a:p>
          <a:p>
            <a:pPr marL="0" indent="0">
              <a:buNone/>
            </a:pPr>
            <a:r>
              <a:rPr lang="fr-FR" dirty="0"/>
              <a:t>     Anesthésie locorégionale</a:t>
            </a:r>
          </a:p>
          <a:p>
            <a:pPr marL="0" indent="0">
              <a:buNone/>
            </a:pPr>
            <a:r>
              <a:rPr lang="fr-FR" dirty="0"/>
              <a:t>     Potentialisation prémédication</a:t>
            </a:r>
          </a:p>
          <a:p>
            <a:pPr marL="0" indent="0">
              <a:buNone/>
            </a:pPr>
            <a:r>
              <a:rPr lang="fr-FR" dirty="0"/>
              <a:t>                                 MEOPA</a:t>
            </a:r>
          </a:p>
          <a:p>
            <a:pPr marL="0" indent="0">
              <a:buNone/>
            </a:pPr>
            <a:r>
              <a:rPr lang="fr-FR" dirty="0"/>
              <a:t>     Sédation consciente intraveineuse?</a:t>
            </a:r>
          </a:p>
          <a:p>
            <a:r>
              <a:rPr lang="fr-FR" dirty="0"/>
              <a:t>Geste techniques</a:t>
            </a:r>
          </a:p>
          <a:p>
            <a:r>
              <a:rPr lang="fr-FR" dirty="0"/>
              <a:t>Terrain (comorbidités)</a:t>
            </a:r>
          </a:p>
        </p:txBody>
      </p:sp>
    </p:spTree>
    <p:extLst>
      <p:ext uri="{BB962C8B-B14F-4D97-AF65-F5344CB8AC3E}">
        <p14:creationId xmlns:p14="http://schemas.microsoft.com/office/powerpoint/2010/main" val="316180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Conditions minimales requises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Infrastructure locaux (100m2)</a:t>
            </a:r>
          </a:p>
          <a:p>
            <a:r>
              <a:rPr lang="fr-FR" dirty="0"/>
              <a:t>Salle de soins indépendante dédiée</a:t>
            </a:r>
          </a:p>
          <a:p>
            <a:r>
              <a:rPr lang="fr-FR" dirty="0"/>
              <a:t>Stérilisation</a:t>
            </a:r>
          </a:p>
          <a:p>
            <a:r>
              <a:rPr lang="fr-FR" dirty="0"/>
              <a:t>Traçabilité, contrôle des stock (pharmacie, implants)</a:t>
            </a:r>
          </a:p>
          <a:p>
            <a:r>
              <a:rPr lang="fr-FR" dirty="0"/>
              <a:t>Élimination des déchets (200  l/j)</a:t>
            </a:r>
          </a:p>
          <a:p>
            <a:r>
              <a:rPr lang="fr-FR" dirty="0"/>
              <a:t>Personnel qualifié (2,5 ETP)</a:t>
            </a:r>
          </a:p>
        </p:txBody>
      </p:sp>
    </p:spTree>
    <p:extLst>
      <p:ext uri="{BB962C8B-B14F-4D97-AF65-F5344CB8AC3E}">
        <p14:creationId xmlns:p14="http://schemas.microsoft.com/office/powerpoint/2010/main" val="310739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Ce qui se passe actuellement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Travail à perte évacué vers les hôpitaux publics ou abandonné</a:t>
            </a:r>
          </a:p>
          <a:p>
            <a:r>
              <a:rPr lang="fr-FR" dirty="0"/>
              <a:t>Activité hors nomenclature et tricheries</a:t>
            </a:r>
          </a:p>
          <a:p>
            <a:r>
              <a:rPr lang="fr-FR" dirty="0"/>
              <a:t>Opacité par les « forfaits » </a:t>
            </a:r>
          </a:p>
        </p:txBody>
      </p:sp>
    </p:spTree>
    <p:extLst>
      <p:ext uri="{BB962C8B-B14F-4D97-AF65-F5344CB8AC3E}">
        <p14:creationId xmlns:p14="http://schemas.microsoft.com/office/powerpoint/2010/main" val="262367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800" dirty="0"/>
              <a:t>Chirurgie des 3 </a:t>
            </a:r>
            <a:r>
              <a:rPr lang="fr-FR" sz="2800" dirty="0" err="1"/>
              <a:t>éme</a:t>
            </a:r>
            <a:r>
              <a:rPr lang="fr-FR" sz="2800" dirty="0"/>
              <a:t> molaires</a:t>
            </a:r>
          </a:p>
          <a:p>
            <a:pPr marL="0" indent="0">
              <a:buNone/>
            </a:pPr>
            <a:r>
              <a:rPr lang="fr-FR" sz="2800" dirty="0"/>
              <a:t>        4 en un temps AG ambulatoire (GHS 1 jour)</a:t>
            </a:r>
          </a:p>
          <a:p>
            <a:pPr marL="0" indent="0">
              <a:buNone/>
            </a:pPr>
            <a:r>
              <a:rPr lang="fr-FR" sz="2800" dirty="0"/>
              <a:t>        4 en 1 temps cabinet HBGD038+YYYY755= 334 €</a:t>
            </a:r>
          </a:p>
          <a:p>
            <a:pPr marL="0" indent="0">
              <a:buNone/>
            </a:pPr>
            <a:r>
              <a:rPr lang="fr-FR" sz="2800" dirty="0"/>
              <a:t>        4 en 2 temps cabinet HBGD025 =250,4€</a:t>
            </a:r>
          </a:p>
          <a:p>
            <a:pPr marL="0" indent="0">
              <a:buNone/>
            </a:pPr>
            <a:r>
              <a:rPr lang="fr-FR" sz="2800" dirty="0"/>
              <a:t>                      delta 84,6€</a:t>
            </a:r>
          </a:p>
          <a:p>
            <a:r>
              <a:rPr lang="fr-FR" sz="2800" dirty="0"/>
              <a:t>1 dent HBGD036 33,44 €</a:t>
            </a:r>
          </a:p>
          <a:p>
            <a:r>
              <a:rPr lang="fr-FR" sz="2800" dirty="0"/>
              <a:t>1 dent anticoagulants HBGD036+YYY614= 53,44</a:t>
            </a:r>
          </a:p>
        </p:txBody>
      </p:sp>
    </p:spTree>
    <p:extLst>
      <p:ext uri="{BB962C8B-B14F-4D97-AF65-F5344CB8AC3E}">
        <p14:creationId xmlns:p14="http://schemas.microsoft.com/office/powerpoint/2010/main" val="17916720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459</Words>
  <Application>Microsoft Office PowerPoint</Application>
  <PresentationFormat>Grand écran</PresentationFormat>
  <Paragraphs>78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Facette</vt:lpstr>
      <vt:lpstr>Office surgery en CMF</vt:lpstr>
      <vt:lpstr>INTERET</vt:lpstr>
      <vt:lpstr> </vt:lpstr>
      <vt:lpstr>Qui fait quoi? limite des champs de compétence</vt:lpstr>
      <vt:lpstr>Présentation PowerPoint</vt:lpstr>
      <vt:lpstr>Champs éligibles</vt:lpstr>
      <vt:lpstr>Conditions minimales requises</vt:lpstr>
      <vt:lpstr>Ce qui se passe actuellement</vt:lpstr>
      <vt:lpstr>Exemples </vt:lpstr>
      <vt:lpstr>Hypothèses d’orientation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41</cp:revision>
  <dcterms:created xsi:type="dcterms:W3CDTF">2019-05-22T09:39:52Z</dcterms:created>
  <dcterms:modified xsi:type="dcterms:W3CDTF">2020-12-02T16:11:04Z</dcterms:modified>
</cp:coreProperties>
</file>